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90" r:id="rId5"/>
    <p:sldId id="258" r:id="rId6"/>
    <p:sldId id="259" r:id="rId7"/>
    <p:sldId id="260" r:id="rId8"/>
    <p:sldId id="261" r:id="rId9"/>
    <p:sldId id="262" r:id="rId10"/>
    <p:sldId id="296" r:id="rId11"/>
    <p:sldId id="292" r:id="rId12"/>
    <p:sldId id="293" r:id="rId13"/>
    <p:sldId id="294" r:id="rId14"/>
    <p:sldId id="295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FE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3" autoAdjust="0"/>
    <p:restoredTop sz="94667" autoAdjust="0"/>
  </p:normalViewPr>
  <p:slideViewPr>
    <p:cSldViewPr snapToGrid="0"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C5AA-F54F-44CD-A2EE-8EF83717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9CC71-E508-4DBA-BF30-675D4A42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E7AE-2B72-4785-8882-74D44C632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A557-7EBA-4189-AB42-D5C26788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E577-21C3-424A-9C8D-3A5C89B65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32AB-A521-41B3-BC4F-D75CFCAB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20D0-F2D9-446C-B9DA-CEEC81D96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9521-0C2F-4369-A2AF-4A576005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F2E1-B493-4BE8-A8DB-156D124A7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A014-C37B-4698-957B-3EB51FEA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5059-BC5A-4F60-8B49-195492D0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D2AC-DBC2-416F-A0EF-45B27B2F3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A45F079-F3B7-4D98-B19F-637E983C4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0.wav"/><Relationship Id="rId7" Type="http://schemas.openxmlformats.org/officeDocument/2006/relationships/image" Target="../media/image16.w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1.wav"/><Relationship Id="rId7" Type="http://schemas.openxmlformats.org/officeDocument/2006/relationships/image" Target="../media/image19.w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2.wav"/><Relationship Id="rId7" Type="http://schemas.openxmlformats.org/officeDocument/2006/relationships/oleObject" Target="../embeddings/oleObject7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audio13.wav"/><Relationship Id="rId7" Type="http://schemas.openxmlformats.org/officeDocument/2006/relationships/oleObject" Target="../embeddings/oleObject10.bin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.png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14.wav"/><Relationship Id="rId1" Type="http://schemas.openxmlformats.org/officeDocument/2006/relationships/tags" Target="../tags/tag1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98475" y="1044575"/>
            <a:ext cx="80629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Chapter 2</a:t>
            </a:r>
          </a:p>
          <a:p>
            <a:pPr algn="ctr">
              <a:spcBef>
                <a:spcPct val="50000"/>
              </a:spcBef>
            </a:pPr>
            <a:r>
              <a:rPr lang="en-US" sz="4800"/>
              <a:t>One-Dimensional Kinematics</a:t>
            </a:r>
          </a:p>
        </p:txBody>
      </p:sp>
      <p:pic>
        <p:nvPicPr>
          <p:cNvPr id="21507" name="Picture 5" descr="FG02_03"/>
          <p:cNvPicPr>
            <a:picLocks noChangeAspect="1" noChangeArrowheads="1"/>
          </p:cNvPicPr>
          <p:nvPr/>
        </p:nvPicPr>
        <p:blipFill>
          <a:blip r:embed="rId3" cstate="print"/>
          <a:srcRect t="35159" b="35159"/>
          <a:stretch>
            <a:fillRect/>
          </a:stretch>
        </p:blipFill>
        <p:spPr bwMode="auto">
          <a:xfrm>
            <a:off x="474663" y="4191000"/>
            <a:ext cx="82296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39.WAV">
            <a:hlinkClick r:id="" action="ppaction://media"/>
          </p:cNvPr>
          <p:cNvPicPr>
            <a:picLocks noRot="1" noChangeAspect="1"/>
          </p:cNvPicPr>
          <p:nvPr>
            <a:wavAudioFile r:embed="rId1" name="~PP39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1" name="Rectangle 29"/>
          <p:cNvSpPr>
            <a:spLocks noChangeArrowheads="1"/>
          </p:cNvSpPr>
          <p:nvPr/>
        </p:nvSpPr>
        <p:spPr bwMode="auto">
          <a:xfrm>
            <a:off x="4710113" y="4999038"/>
            <a:ext cx="1676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609600" y="3810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speed</a:t>
            </a:r>
            <a:r>
              <a:rPr lang="en-US">
                <a:solidFill>
                  <a:srgbClr val="FF3300"/>
                </a:solidFill>
              </a:rPr>
              <a:t> (v)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4343400" y="3810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velocity</a:t>
            </a:r>
            <a:r>
              <a:rPr lang="en-US">
                <a:solidFill>
                  <a:srgbClr val="FF3300"/>
                </a:solidFill>
              </a:rPr>
              <a:t> (v)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09600" y="1066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e.g., </a:t>
            </a:r>
          </a:p>
        </p:txBody>
      </p:sp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4419600" y="1066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e.g., </a:t>
            </a:r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1447800" y="1066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0.12 m/s </a:t>
            </a:r>
          </a:p>
        </p:txBody>
      </p:sp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5257800" y="10668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0.023 m/s east</a:t>
            </a:r>
          </a:p>
        </p:txBody>
      </p:sp>
      <p:graphicFrame>
        <p:nvGraphicFramePr>
          <p:cNvPr id="141335" name="Object 23"/>
          <p:cNvGraphicFramePr>
            <a:graphicFrameLocks noChangeAspect="1"/>
          </p:cNvGraphicFramePr>
          <p:nvPr>
            <p:ph/>
          </p:nvPr>
        </p:nvGraphicFramePr>
        <p:xfrm>
          <a:off x="949325" y="4967288"/>
          <a:ext cx="2643188" cy="946150"/>
        </p:xfrm>
        <a:graphic>
          <a:graphicData uri="http://schemas.openxmlformats.org/presentationml/2006/ole">
            <p:oleObj spid="_x0000_s1026" name="Equation" r:id="rId5" imgW="1206360" imgH="431640" progId="Equation.3">
              <p:embed/>
            </p:oleObj>
          </a:graphicData>
        </a:graphic>
      </p:graphicFrame>
      <p:graphicFrame>
        <p:nvGraphicFramePr>
          <p:cNvPr id="141340" name="Object 28"/>
          <p:cNvGraphicFramePr>
            <a:graphicFrameLocks noChangeAspect="1"/>
          </p:cNvGraphicFramePr>
          <p:nvPr/>
        </p:nvGraphicFramePr>
        <p:xfrm>
          <a:off x="4800600" y="4953000"/>
          <a:ext cx="3260725" cy="1036638"/>
        </p:xfrm>
        <a:graphic>
          <a:graphicData uri="http://schemas.openxmlformats.org/presentationml/2006/ole">
            <p:oleObj spid="_x0000_s1027" name="Equation" r:id="rId6" imgW="1358640" imgH="431640" progId="Equation.3">
              <p:embed/>
            </p:oleObj>
          </a:graphicData>
        </a:graphic>
      </p:graphicFrame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1066800" y="1981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,t</a:t>
            </a:r>
            <a:r>
              <a:rPr lang="en-US" baseline="-25000"/>
              <a:t>1</a:t>
            </a:r>
            <a:r>
              <a:rPr lang="en-US"/>
              <a:t> </a:t>
            </a:r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2819400" y="1981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x</a:t>
            </a:r>
            <a:r>
              <a:rPr lang="en-US" baseline="-25000"/>
              <a:t>3</a:t>
            </a:r>
            <a:r>
              <a:rPr lang="en-US"/>
              <a:t>,t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sp>
        <p:nvSpPr>
          <p:cNvPr id="141344" name="Rectangle 32"/>
          <p:cNvSpPr>
            <a:spLocks noChangeArrowheads="1"/>
          </p:cNvSpPr>
          <p:nvPr/>
        </p:nvSpPr>
        <p:spPr bwMode="auto">
          <a:xfrm>
            <a:off x="7162800" y="1981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,t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sp>
        <p:nvSpPr>
          <p:cNvPr id="141345" name="Line 33"/>
          <p:cNvSpPr>
            <a:spLocks noChangeShapeType="1"/>
          </p:cNvSpPr>
          <p:nvPr/>
        </p:nvSpPr>
        <p:spPr bwMode="auto">
          <a:xfrm flipH="1">
            <a:off x="1447800" y="3048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6" name="Line 34"/>
          <p:cNvSpPr>
            <a:spLocks noChangeShapeType="1"/>
          </p:cNvSpPr>
          <p:nvPr/>
        </p:nvSpPr>
        <p:spPr bwMode="auto">
          <a:xfrm flipH="1">
            <a:off x="7543800" y="3048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 flipH="1">
            <a:off x="32766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1447800" y="44196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49" name="Line 37"/>
          <p:cNvSpPr>
            <a:spLocks noChangeShapeType="1"/>
          </p:cNvSpPr>
          <p:nvPr/>
        </p:nvSpPr>
        <p:spPr bwMode="auto">
          <a:xfrm>
            <a:off x="14478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>
            <a:off x="3276600" y="3657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51" name="Rectangle 39"/>
          <p:cNvSpPr>
            <a:spLocks noChangeArrowheads="1"/>
          </p:cNvSpPr>
          <p:nvPr/>
        </p:nvSpPr>
        <p:spPr bwMode="auto">
          <a:xfrm>
            <a:off x="4114800" y="38100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d</a:t>
            </a:r>
            <a:r>
              <a:rPr lang="en-US" baseline="-25000"/>
              <a:t>1</a:t>
            </a:r>
            <a:r>
              <a:rPr lang="en-US"/>
              <a:t> </a:t>
            </a:r>
          </a:p>
        </p:txBody>
      </p:sp>
      <p:sp>
        <p:nvSpPr>
          <p:cNvPr id="141352" name="Rectangle 40"/>
          <p:cNvSpPr>
            <a:spLocks noChangeArrowheads="1"/>
          </p:cNvSpPr>
          <p:nvPr/>
        </p:nvSpPr>
        <p:spPr bwMode="auto">
          <a:xfrm>
            <a:off x="5181600" y="3048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sp>
        <p:nvSpPr>
          <p:cNvPr id="141353" name="Rectangle 41"/>
          <p:cNvSpPr>
            <a:spLocks noChangeArrowheads="1"/>
          </p:cNvSpPr>
          <p:nvPr/>
        </p:nvSpPr>
        <p:spPr bwMode="auto">
          <a:xfrm>
            <a:off x="2057400" y="3124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x </a:t>
            </a:r>
          </a:p>
        </p:txBody>
      </p:sp>
      <p:pic>
        <p:nvPicPr>
          <p:cNvPr id="141354" name="Picture 42" descr="an00277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636838"/>
            <a:ext cx="1520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56" name="Picture 44" descr="an00277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62000" y="2667000"/>
            <a:ext cx="1520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Line 46"/>
          <p:cNvSpPr>
            <a:spLocks noChangeShapeType="1"/>
          </p:cNvSpPr>
          <p:nvPr/>
        </p:nvSpPr>
        <p:spPr bwMode="auto">
          <a:xfrm>
            <a:off x="5832475" y="49212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~PP643.WAV">
            <a:hlinkClick r:id="" action="ppaction://media"/>
          </p:cNvPr>
          <p:cNvPicPr>
            <a:picLocks noRot="1" noChangeAspect="1"/>
          </p:cNvPicPr>
          <p:nvPr>
            <a:wavAudioFile r:embed="rId3" name="~PP643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2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6725E-6 L 0.66667 3.36725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5" dur="5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54487E-6 L -0.47501 -1.54487E-6 " pathEditMode="relative" ptsTypes="AA">
                                      <p:cBhvr>
                                        <p:cTn id="63" dur="2000" fill="hold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41341" grpId="0" animBg="1"/>
      <p:bldP spid="141333" grpId="0"/>
      <p:bldP spid="141334" grpId="0"/>
      <p:bldP spid="141342" grpId="0"/>
      <p:bldP spid="141343" grpId="0"/>
      <p:bldP spid="141344" grpId="0"/>
      <p:bldP spid="141345" grpId="0" animBg="1"/>
      <p:bldP spid="141346" grpId="0" animBg="1"/>
      <p:bldP spid="141347" grpId="0" animBg="1"/>
      <p:bldP spid="141348" grpId="0" animBg="1"/>
      <p:bldP spid="141349" grpId="0" animBg="1"/>
      <p:bldP spid="141350" grpId="0" animBg="1"/>
      <p:bldP spid="141351" grpId="0"/>
      <p:bldP spid="141352" grpId="0"/>
      <p:bldP spid="1413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5562600" y="57150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6" name="Rectangle 50"/>
          <p:cNvSpPr>
            <a:spLocks noChangeArrowheads="1"/>
          </p:cNvSpPr>
          <p:nvPr/>
        </p:nvSpPr>
        <p:spPr bwMode="auto">
          <a:xfrm>
            <a:off x="7010400" y="4876800"/>
            <a:ext cx="1676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5562600" y="3352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4" name="Rectangle 48"/>
          <p:cNvSpPr>
            <a:spLocks noChangeArrowheads="1"/>
          </p:cNvSpPr>
          <p:nvPr/>
        </p:nvSpPr>
        <p:spPr bwMode="auto">
          <a:xfrm>
            <a:off x="5562600" y="26670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638800" y="2667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2.50 mi</a:t>
            </a: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457200" y="3810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An Indy car takes 45.7 s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to go once around the 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2.50-mile track at the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Indy 500. Find the…</a:t>
            </a: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457200" y="2667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a) …distance traveled.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457200" y="32766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b) …displacement of the car.</a:t>
            </a: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457200" y="4114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c) …average speed, in mph.</a:t>
            </a: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457200" y="57150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d) …average velocity, in mph.</a:t>
            </a: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5638800" y="33528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   0 mi</a:t>
            </a: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5715000" y="57150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0 mph</a:t>
            </a:r>
          </a:p>
        </p:txBody>
      </p:sp>
      <p:graphicFrame>
        <p:nvGraphicFramePr>
          <p:cNvPr id="121871" name="Object 15"/>
          <p:cNvGraphicFramePr>
            <a:graphicFrameLocks noChangeAspect="1"/>
          </p:cNvGraphicFramePr>
          <p:nvPr/>
        </p:nvGraphicFramePr>
        <p:xfrm>
          <a:off x="2133600" y="4752975"/>
          <a:ext cx="1371600" cy="885825"/>
        </p:xfrm>
        <a:graphic>
          <a:graphicData uri="http://schemas.openxmlformats.org/presentationml/2006/ole">
            <p:oleObj spid="_x0000_s2050" name="Equation" r:id="rId5" imgW="609480" imgH="393480" progId="Equation.3">
              <p:embed/>
            </p:oleObj>
          </a:graphicData>
        </a:graphic>
      </p:graphicFrame>
      <p:graphicFrame>
        <p:nvGraphicFramePr>
          <p:cNvPr id="121872" name="Object 16"/>
          <p:cNvGraphicFramePr>
            <a:graphicFrameLocks noChangeAspect="1"/>
          </p:cNvGraphicFramePr>
          <p:nvPr/>
        </p:nvGraphicFramePr>
        <p:xfrm>
          <a:off x="3505200" y="4724400"/>
          <a:ext cx="1371600" cy="904875"/>
        </p:xfrm>
        <a:graphic>
          <a:graphicData uri="http://schemas.openxmlformats.org/presentationml/2006/ole">
            <p:oleObj spid="_x0000_s2051" name="Equation" r:id="rId6" imgW="596880" imgH="393480" progId="Equation.3">
              <p:embed/>
            </p:oleObj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800600" y="4495800"/>
            <a:ext cx="1981200" cy="1371600"/>
            <a:chOff x="3648" y="2928"/>
            <a:chExt cx="1248" cy="864"/>
          </a:xfrm>
        </p:grpSpPr>
        <p:sp>
          <p:nvSpPr>
            <p:cNvPr id="2072" name="Rectangle 26"/>
            <p:cNvSpPr>
              <a:spLocks noChangeArrowheads="1"/>
            </p:cNvSpPr>
            <p:nvPr/>
          </p:nvSpPr>
          <p:spPr bwMode="auto">
            <a:xfrm>
              <a:off x="3648" y="2928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latin typeface="Arial Narrow" pitchFamily="34" charset="0"/>
                </a:rPr>
                <a:t>(</a:t>
              </a:r>
            </a:p>
          </p:txBody>
        </p:sp>
        <p:sp>
          <p:nvSpPr>
            <p:cNvPr id="2073" name="Rectangle 27"/>
            <p:cNvSpPr>
              <a:spLocks noChangeArrowheads="1"/>
            </p:cNvSpPr>
            <p:nvPr/>
          </p:nvSpPr>
          <p:spPr bwMode="auto">
            <a:xfrm>
              <a:off x="4560" y="2928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latin typeface="Arial Narrow" pitchFamily="34" charset="0"/>
                </a:rPr>
                <a:t>)</a:t>
              </a:r>
            </a:p>
          </p:txBody>
        </p:sp>
        <p:sp>
          <p:nvSpPr>
            <p:cNvPr id="2074" name="Line 28"/>
            <p:cNvSpPr>
              <a:spLocks noChangeShapeType="1"/>
            </p:cNvSpPr>
            <p:nvPr/>
          </p:nvSpPr>
          <p:spPr bwMode="auto">
            <a:xfrm>
              <a:off x="3840" y="3360"/>
              <a:ext cx="8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105400" y="4724400"/>
            <a:ext cx="1905000" cy="914400"/>
            <a:chOff x="3216" y="2976"/>
            <a:chExt cx="1200" cy="576"/>
          </a:xfrm>
        </p:grpSpPr>
        <p:sp>
          <p:nvSpPr>
            <p:cNvPr id="2070" name="Rectangle 33"/>
            <p:cNvSpPr>
              <a:spLocks noChangeArrowheads="1"/>
            </p:cNvSpPr>
            <p:nvPr/>
          </p:nvSpPr>
          <p:spPr bwMode="auto">
            <a:xfrm>
              <a:off x="3360" y="3216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/>
                <a:t>1 h</a:t>
              </a:r>
            </a:p>
          </p:txBody>
        </p:sp>
        <p:sp>
          <p:nvSpPr>
            <p:cNvPr id="2071" name="Rectangle 34"/>
            <p:cNvSpPr>
              <a:spLocks noChangeArrowheads="1"/>
            </p:cNvSpPr>
            <p:nvPr/>
          </p:nvSpPr>
          <p:spPr bwMode="auto">
            <a:xfrm>
              <a:off x="3216" y="2976"/>
              <a:ext cx="12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/>
                <a:t>3600 s</a:t>
              </a:r>
            </a:p>
          </p:txBody>
        </p:sp>
      </p:grpSp>
      <p:sp>
        <p:nvSpPr>
          <p:cNvPr id="121891" name="Line 35"/>
          <p:cNvSpPr>
            <a:spLocks noChangeShapeType="1"/>
          </p:cNvSpPr>
          <p:nvPr/>
        </p:nvSpPr>
        <p:spPr bwMode="auto">
          <a:xfrm>
            <a:off x="4572000" y="5334000"/>
            <a:ext cx="3810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>
            <a:off x="6019800" y="4876800"/>
            <a:ext cx="3810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6629400" y="4876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=  197 mph</a:t>
            </a:r>
          </a:p>
        </p:txBody>
      </p:sp>
      <p:pic>
        <p:nvPicPr>
          <p:cNvPr id="2069" name="Picture 52" descr="j039854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175" y="762000"/>
            <a:ext cx="3197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~PP134.WAV">
            <a:hlinkClick r:id="" action="ppaction://media"/>
          </p:cNvPr>
          <p:cNvPicPr>
            <a:picLocks noRot="1" noChangeAspect="1"/>
          </p:cNvPicPr>
          <p:nvPr>
            <a:wavAudioFile r:embed="rId3" name="~PP134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05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21907" grpId="0" animBg="1"/>
      <p:bldP spid="121906" grpId="0" animBg="1"/>
      <p:bldP spid="121905" grpId="0" animBg="1"/>
      <p:bldP spid="121904" grpId="0" animBg="1"/>
      <p:bldP spid="121860" grpId="0"/>
      <p:bldP spid="121864" grpId="0"/>
      <p:bldP spid="121867" grpId="0"/>
      <p:bldP spid="121868" grpId="0"/>
      <p:bldP spid="121869" grpId="0"/>
      <p:bldP spid="121870" grpId="0"/>
      <p:bldP spid="121891" grpId="0" animBg="1"/>
      <p:bldP spid="121892" grpId="0" animBg="1"/>
      <p:bldP spid="1219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3400" y="838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Consider the following position-time curve.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19200" y="228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Graphical Analysis of 1-D Motion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57200" y="51054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slope of curve is:</a:t>
            </a: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1938338" y="5265738"/>
          <a:ext cx="1524000" cy="873125"/>
        </p:xfrm>
        <a:graphic>
          <a:graphicData uri="http://schemas.openxmlformats.org/presentationml/2006/ole">
            <p:oleObj spid="_x0000_s3074" name="Equation" r:id="rId5" imgW="685800" imgH="393480" progId="Equation.3">
              <p:embed/>
            </p:oleObj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3463925" y="5257800"/>
          <a:ext cx="1412875" cy="957263"/>
        </p:xfrm>
        <a:graphic>
          <a:graphicData uri="http://schemas.openxmlformats.org/presentationml/2006/ole">
            <p:oleObj spid="_x0000_s3075" name="Equation" r:id="rId6" imgW="634680" imgH="431640" progId="Equation.3">
              <p:embed/>
            </p:oleObj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4886325" y="5265738"/>
          <a:ext cx="904875" cy="873125"/>
        </p:xfrm>
        <a:graphic>
          <a:graphicData uri="http://schemas.openxmlformats.org/presentationml/2006/ole">
            <p:oleObj spid="_x0000_s3076" name="Equation" r:id="rId7" imgW="406080" imgH="393480" progId="Equation.3">
              <p:embed/>
            </p:oleObj>
          </a:graphicData>
        </a:graphic>
      </p:graphicFrame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6172200" y="48768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Slope of a P-t curve at any time is object’s </a:t>
            </a:r>
            <a:r>
              <a:rPr lang="en-US" i="1"/>
              <a:t>v</a:t>
            </a:r>
            <a:r>
              <a:rPr lang="en-US"/>
              <a:t> at that time.</a:t>
            </a:r>
          </a:p>
        </p:txBody>
      </p:sp>
      <p:sp>
        <p:nvSpPr>
          <p:cNvPr id="3081" name="Rectangle 36"/>
          <p:cNvSpPr>
            <a:spLocks noChangeArrowheads="1"/>
          </p:cNvSpPr>
          <p:nvPr/>
        </p:nvSpPr>
        <p:spPr bwMode="auto">
          <a:xfrm>
            <a:off x="5638800" y="2085975"/>
            <a:ext cx="2971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7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638800" y="1800225"/>
            <a:ext cx="533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Line 38"/>
          <p:cNvSpPr>
            <a:spLocks noChangeShapeType="1"/>
          </p:cNvSpPr>
          <p:nvPr/>
        </p:nvSpPr>
        <p:spPr bwMode="auto">
          <a:xfrm flipV="1">
            <a:off x="5638800" y="19716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39"/>
          <p:cNvSpPr>
            <a:spLocks noChangeShapeType="1"/>
          </p:cNvSpPr>
          <p:nvPr/>
        </p:nvSpPr>
        <p:spPr bwMode="auto">
          <a:xfrm flipV="1">
            <a:off x="8610600" y="19716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40"/>
          <p:cNvSpPr>
            <a:spLocks noChangeShapeType="1"/>
          </p:cNvSpPr>
          <p:nvPr/>
        </p:nvSpPr>
        <p:spPr bwMode="auto">
          <a:xfrm flipV="1">
            <a:off x="8610600" y="23145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41"/>
          <p:cNvSpPr>
            <a:spLocks noChangeShapeType="1"/>
          </p:cNvSpPr>
          <p:nvPr/>
        </p:nvSpPr>
        <p:spPr bwMode="auto">
          <a:xfrm>
            <a:off x="5715000" y="19812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42"/>
          <p:cNvSpPr>
            <a:spLocks noChangeShapeType="1"/>
          </p:cNvSpPr>
          <p:nvPr/>
        </p:nvSpPr>
        <p:spPr bwMode="auto">
          <a:xfrm>
            <a:off x="8724900" y="197167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14"/>
          <p:cNvSpPr>
            <a:spLocks noChangeShapeType="1"/>
          </p:cNvSpPr>
          <p:nvPr/>
        </p:nvSpPr>
        <p:spPr bwMode="auto">
          <a:xfrm flipV="1">
            <a:off x="1577975" y="1498600"/>
            <a:ext cx="0" cy="287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15"/>
          <p:cNvSpPr>
            <a:spLocks noChangeShapeType="1"/>
          </p:cNvSpPr>
          <p:nvPr/>
        </p:nvSpPr>
        <p:spPr bwMode="auto">
          <a:xfrm>
            <a:off x="1385888" y="4184650"/>
            <a:ext cx="5183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16"/>
          <p:cNvSpPr>
            <a:spLocks noChangeShapeType="1"/>
          </p:cNvSpPr>
          <p:nvPr/>
        </p:nvSpPr>
        <p:spPr bwMode="auto">
          <a:xfrm>
            <a:off x="1385888" y="3417888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7"/>
          <p:cNvSpPr>
            <a:spLocks noChangeShapeType="1"/>
          </p:cNvSpPr>
          <p:nvPr/>
        </p:nvSpPr>
        <p:spPr bwMode="auto">
          <a:xfrm flipV="1">
            <a:off x="2154238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18"/>
          <p:cNvSpPr>
            <a:spLocks noChangeShapeType="1"/>
          </p:cNvSpPr>
          <p:nvPr/>
        </p:nvSpPr>
        <p:spPr bwMode="auto">
          <a:xfrm>
            <a:off x="1385888" y="2649538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19"/>
          <p:cNvSpPr>
            <a:spLocks noChangeShapeType="1"/>
          </p:cNvSpPr>
          <p:nvPr/>
        </p:nvSpPr>
        <p:spPr bwMode="auto">
          <a:xfrm>
            <a:off x="1385888" y="1882775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0"/>
          <p:cNvSpPr>
            <a:spLocks noChangeShapeType="1"/>
          </p:cNvSpPr>
          <p:nvPr/>
        </p:nvSpPr>
        <p:spPr bwMode="auto">
          <a:xfrm flipV="1">
            <a:off x="2730500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1"/>
          <p:cNvSpPr>
            <a:spLocks noChangeShapeType="1"/>
          </p:cNvSpPr>
          <p:nvPr/>
        </p:nvSpPr>
        <p:spPr bwMode="auto">
          <a:xfrm flipV="1">
            <a:off x="3305175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2"/>
          <p:cNvSpPr>
            <a:spLocks noChangeShapeType="1"/>
          </p:cNvSpPr>
          <p:nvPr/>
        </p:nvSpPr>
        <p:spPr bwMode="auto">
          <a:xfrm flipV="1">
            <a:off x="3881438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23"/>
          <p:cNvSpPr>
            <a:spLocks noChangeShapeType="1"/>
          </p:cNvSpPr>
          <p:nvPr/>
        </p:nvSpPr>
        <p:spPr bwMode="auto">
          <a:xfrm flipV="1">
            <a:off x="4457700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4"/>
          <p:cNvSpPr>
            <a:spLocks noChangeShapeType="1"/>
          </p:cNvSpPr>
          <p:nvPr/>
        </p:nvSpPr>
        <p:spPr bwMode="auto">
          <a:xfrm flipV="1">
            <a:off x="5033963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25"/>
          <p:cNvSpPr>
            <a:spLocks noChangeShapeType="1"/>
          </p:cNvSpPr>
          <p:nvPr/>
        </p:nvSpPr>
        <p:spPr bwMode="auto">
          <a:xfrm flipV="1">
            <a:off x="5608638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6" name="Freeform 26"/>
          <p:cNvSpPr>
            <a:spLocks/>
          </p:cNvSpPr>
          <p:nvPr/>
        </p:nvSpPr>
        <p:spPr bwMode="auto">
          <a:xfrm>
            <a:off x="1574800" y="1885950"/>
            <a:ext cx="1768475" cy="2298700"/>
          </a:xfrm>
          <a:custGeom>
            <a:avLst/>
            <a:gdLst>
              <a:gd name="T0" fmla="*/ 0 w 1114"/>
              <a:gd name="T1" fmla="*/ 2147483647 h 1448"/>
              <a:gd name="T2" fmla="*/ 2147483647 w 1114"/>
              <a:gd name="T3" fmla="*/ 0 h 1448"/>
              <a:gd name="T4" fmla="*/ 0 60000 65536"/>
              <a:gd name="T5" fmla="*/ 0 60000 65536"/>
              <a:gd name="T6" fmla="*/ 0 w 1114"/>
              <a:gd name="T7" fmla="*/ 0 h 1448"/>
              <a:gd name="T8" fmla="*/ 1114 w 1114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448">
                <a:moveTo>
                  <a:pt x="0" y="1448"/>
                </a:moveTo>
                <a:lnTo>
                  <a:pt x="1114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7" name="Freeform 27"/>
          <p:cNvSpPr>
            <a:spLocks/>
          </p:cNvSpPr>
          <p:nvPr/>
        </p:nvSpPr>
        <p:spPr bwMode="auto">
          <a:xfrm>
            <a:off x="3338513" y="1884363"/>
            <a:ext cx="1690687" cy="3175"/>
          </a:xfrm>
          <a:custGeom>
            <a:avLst/>
            <a:gdLst>
              <a:gd name="T0" fmla="*/ 0 w 1065"/>
              <a:gd name="T1" fmla="*/ 2147483647 h 2"/>
              <a:gd name="T2" fmla="*/ 2147483647 w 1065"/>
              <a:gd name="T3" fmla="*/ 0 h 2"/>
              <a:gd name="T4" fmla="*/ 0 60000 65536"/>
              <a:gd name="T5" fmla="*/ 0 60000 65536"/>
              <a:gd name="T6" fmla="*/ 0 w 1065"/>
              <a:gd name="T7" fmla="*/ 0 h 2"/>
              <a:gd name="T8" fmla="*/ 1065 w 1065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5" h="2">
                <a:moveTo>
                  <a:pt x="0" y="2"/>
                </a:moveTo>
                <a:lnTo>
                  <a:pt x="1065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>
            <a:off x="5033963" y="1882775"/>
            <a:ext cx="574675" cy="23018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Text Box 29"/>
          <p:cNvSpPr txBox="1">
            <a:spLocks noChangeArrowheads="1"/>
          </p:cNvSpPr>
          <p:nvPr/>
        </p:nvSpPr>
        <p:spPr bwMode="auto">
          <a:xfrm>
            <a:off x="5932488" y="4249738"/>
            <a:ext cx="1535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time (s)</a:t>
            </a:r>
          </a:p>
        </p:txBody>
      </p:sp>
      <p:sp>
        <p:nvSpPr>
          <p:cNvPr id="3104" name="Text Box 30"/>
          <p:cNvSpPr txBox="1">
            <a:spLocks noChangeArrowheads="1"/>
          </p:cNvSpPr>
          <p:nvPr/>
        </p:nvSpPr>
        <p:spPr bwMode="auto">
          <a:xfrm rot="-5400000">
            <a:off x="-138112" y="2487612"/>
            <a:ext cx="1919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position (m)</a:t>
            </a:r>
          </a:p>
        </p:txBody>
      </p:sp>
      <p:sp>
        <p:nvSpPr>
          <p:cNvPr id="3105" name="Text Box 31"/>
          <p:cNvSpPr txBox="1">
            <a:spLocks noChangeArrowheads="1"/>
          </p:cNvSpPr>
          <p:nvPr/>
        </p:nvSpPr>
        <p:spPr bwMode="auto">
          <a:xfrm>
            <a:off x="1003300" y="3994150"/>
            <a:ext cx="7667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0</a:t>
            </a:r>
          </a:p>
        </p:txBody>
      </p:sp>
      <p:sp>
        <p:nvSpPr>
          <p:cNvPr id="3106" name="Text Box 32"/>
          <p:cNvSpPr txBox="1">
            <a:spLocks noChangeArrowheads="1"/>
          </p:cNvSpPr>
          <p:nvPr/>
        </p:nvSpPr>
        <p:spPr bwMode="auto">
          <a:xfrm>
            <a:off x="1003300" y="3225800"/>
            <a:ext cx="766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5</a:t>
            </a:r>
          </a:p>
        </p:txBody>
      </p:sp>
      <p:sp>
        <p:nvSpPr>
          <p:cNvPr id="3107" name="Text Box 33"/>
          <p:cNvSpPr txBox="1">
            <a:spLocks noChangeArrowheads="1"/>
          </p:cNvSpPr>
          <p:nvPr/>
        </p:nvSpPr>
        <p:spPr bwMode="auto">
          <a:xfrm>
            <a:off x="811213" y="2457450"/>
            <a:ext cx="7667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10</a:t>
            </a:r>
          </a:p>
        </p:txBody>
      </p:sp>
      <p:sp>
        <p:nvSpPr>
          <p:cNvPr id="3108" name="Text Box 34"/>
          <p:cNvSpPr txBox="1">
            <a:spLocks noChangeArrowheads="1"/>
          </p:cNvSpPr>
          <p:nvPr/>
        </p:nvSpPr>
        <p:spPr bwMode="auto">
          <a:xfrm>
            <a:off x="811213" y="1690688"/>
            <a:ext cx="766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15</a:t>
            </a:r>
          </a:p>
        </p:txBody>
      </p:sp>
      <p:grpSp>
        <p:nvGrpSpPr>
          <p:cNvPr id="3109" name="Group 44"/>
          <p:cNvGrpSpPr>
            <a:grpSpLocks/>
          </p:cNvGrpSpPr>
          <p:nvPr/>
        </p:nvGrpSpPr>
        <p:grpSpPr bwMode="auto">
          <a:xfrm>
            <a:off x="1295400" y="4376738"/>
            <a:ext cx="4799013" cy="576262"/>
            <a:chOff x="2421" y="12883"/>
            <a:chExt cx="4500" cy="540"/>
          </a:xfrm>
        </p:grpSpPr>
        <p:sp>
          <p:nvSpPr>
            <p:cNvPr id="3111" name="Text Box 45"/>
            <p:cNvSpPr txBox="1">
              <a:spLocks noChangeArrowheads="1"/>
            </p:cNvSpPr>
            <p:nvPr/>
          </p:nvSpPr>
          <p:spPr bwMode="auto">
            <a:xfrm>
              <a:off x="242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3112" name="Text Box 46"/>
            <p:cNvSpPr txBox="1">
              <a:spLocks noChangeArrowheads="1"/>
            </p:cNvSpPr>
            <p:nvPr/>
          </p:nvSpPr>
          <p:spPr bwMode="auto">
            <a:xfrm>
              <a:off x="296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1</a:t>
              </a:r>
            </a:p>
          </p:txBody>
        </p:sp>
        <p:sp>
          <p:nvSpPr>
            <p:cNvPr id="3113" name="Text Box 47"/>
            <p:cNvSpPr txBox="1">
              <a:spLocks noChangeArrowheads="1"/>
            </p:cNvSpPr>
            <p:nvPr/>
          </p:nvSpPr>
          <p:spPr bwMode="auto">
            <a:xfrm>
              <a:off x="350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2</a:t>
              </a:r>
            </a:p>
          </p:txBody>
        </p:sp>
        <p:sp>
          <p:nvSpPr>
            <p:cNvPr id="3114" name="Text Box 48"/>
            <p:cNvSpPr txBox="1">
              <a:spLocks noChangeArrowheads="1"/>
            </p:cNvSpPr>
            <p:nvPr/>
          </p:nvSpPr>
          <p:spPr bwMode="auto">
            <a:xfrm>
              <a:off x="404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3</a:t>
              </a:r>
            </a:p>
          </p:txBody>
        </p:sp>
        <p:sp>
          <p:nvSpPr>
            <p:cNvPr id="3115" name="Text Box 49"/>
            <p:cNvSpPr txBox="1">
              <a:spLocks noChangeArrowheads="1"/>
            </p:cNvSpPr>
            <p:nvPr/>
          </p:nvSpPr>
          <p:spPr bwMode="auto">
            <a:xfrm>
              <a:off x="458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4</a:t>
              </a:r>
            </a:p>
          </p:txBody>
        </p:sp>
        <p:sp>
          <p:nvSpPr>
            <p:cNvPr id="3116" name="Text Box 50"/>
            <p:cNvSpPr txBox="1">
              <a:spLocks noChangeArrowheads="1"/>
            </p:cNvSpPr>
            <p:nvPr/>
          </p:nvSpPr>
          <p:spPr bwMode="auto">
            <a:xfrm>
              <a:off x="512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5</a:t>
              </a:r>
            </a:p>
          </p:txBody>
        </p:sp>
        <p:sp>
          <p:nvSpPr>
            <p:cNvPr id="3117" name="Text Box 51"/>
            <p:cNvSpPr txBox="1">
              <a:spLocks noChangeArrowheads="1"/>
            </p:cNvSpPr>
            <p:nvPr/>
          </p:nvSpPr>
          <p:spPr bwMode="auto">
            <a:xfrm>
              <a:off x="566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6</a:t>
              </a:r>
            </a:p>
          </p:txBody>
        </p:sp>
        <p:sp>
          <p:nvSpPr>
            <p:cNvPr id="3118" name="Text Box 52"/>
            <p:cNvSpPr txBox="1">
              <a:spLocks noChangeArrowheads="1"/>
            </p:cNvSpPr>
            <p:nvPr/>
          </p:nvSpPr>
          <p:spPr bwMode="auto">
            <a:xfrm>
              <a:off x="620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7</a:t>
              </a:r>
            </a:p>
          </p:txBody>
        </p:sp>
      </p:grpSp>
      <p:pic>
        <p:nvPicPr>
          <p:cNvPr id="122934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1800225"/>
            <a:ext cx="533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~PP1934.WAV">
            <a:hlinkClick r:id="" action="ppaction://media"/>
          </p:cNvPr>
          <p:cNvPicPr>
            <a:picLocks noRot="1" noChangeAspect="1"/>
          </p:cNvPicPr>
          <p:nvPr>
            <a:wavAudioFile r:embed="rId3" name="~PP1934.WAV"/>
          </p:nvPr>
        </p:nvPicPr>
        <p:blipFill>
          <a:blip r:embed="rId9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7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20809E-6 L 0.28333 8.20809E-6 " pathEditMode="relative" ptsTypes="AA">
                                      <p:cBhvr>
                                        <p:cTn id="13" dur="3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2" dur="10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9191E-6 L -0.26666 1.79191E-6 " pathEditMode="relative" ptsTypes="AA">
                                      <p:cBhvr>
                                        <p:cTn id="33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22892" grpId="0"/>
      <p:bldP spid="122906" grpId="0" animBg="1"/>
      <p:bldP spid="122907" grpId="0" animBg="1"/>
      <p:bldP spid="1229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5638800" y="2590800"/>
            <a:ext cx="14478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5486400" y="4114800"/>
            <a:ext cx="17526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457200" y="609600"/>
            <a:ext cx="42672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Find object’s velocity at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t = 2.0 s and at t = 6.5 s.</a:t>
            </a:r>
          </a:p>
          <a:p>
            <a:r>
              <a:rPr lang="en-US">
                <a:solidFill>
                  <a:srgbClr val="FF3300"/>
                </a:solidFill>
              </a:rPr>
              <a:t>**Remember rise/run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51175" y="2590800"/>
          <a:ext cx="1978025" cy="873125"/>
        </p:xfrm>
        <a:graphic>
          <a:graphicData uri="http://schemas.openxmlformats.org/presentationml/2006/ole">
            <p:oleObj spid="_x0000_s4098" name="Equation" r:id="rId5" imgW="888840" imgH="393480" progId="Equation.3">
              <p:embed/>
            </p:oleObj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1828800" y="2590800"/>
          <a:ext cx="1158875" cy="873125"/>
        </p:xfrm>
        <a:graphic>
          <a:graphicData uri="http://schemas.openxmlformats.org/presentationml/2006/ole">
            <p:oleObj spid="_x0000_s4099" name="Equation" r:id="rId6" imgW="520560" imgH="393480" progId="Equation.3">
              <p:embed/>
            </p:oleObj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1676400" y="4114800"/>
          <a:ext cx="1158875" cy="873125"/>
        </p:xfrm>
        <a:graphic>
          <a:graphicData uri="http://schemas.openxmlformats.org/presentationml/2006/ole">
            <p:oleObj spid="_x0000_s4100" name="Equation" r:id="rId7" imgW="520560" imgH="393480" progId="Equation.3">
              <p:embed/>
            </p:oleObj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971800" y="4114800"/>
          <a:ext cx="1978025" cy="873125"/>
        </p:xfrm>
        <a:graphic>
          <a:graphicData uri="http://schemas.openxmlformats.org/presentationml/2006/ole">
            <p:oleObj spid="_x0000_s4101" name="Equation" r:id="rId8" imgW="888840" imgH="393480" progId="Equation.3">
              <p:embed/>
            </p:oleObj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5159375" y="2590800"/>
          <a:ext cx="1838325" cy="873125"/>
        </p:xfrm>
        <a:graphic>
          <a:graphicData uri="http://schemas.openxmlformats.org/presentationml/2006/ole">
            <p:oleObj spid="_x0000_s4102" name="Equation" r:id="rId9" imgW="825480" imgH="393480" progId="Equation.3">
              <p:embed/>
            </p:oleObj>
          </a:graphicData>
        </a:graphic>
      </p:graphicFrame>
      <p:graphicFrame>
        <p:nvGraphicFramePr>
          <p:cNvPr id="144399" name="Object 15"/>
          <p:cNvGraphicFramePr>
            <a:graphicFrameLocks noChangeAspect="1"/>
          </p:cNvGraphicFramePr>
          <p:nvPr/>
        </p:nvGraphicFramePr>
        <p:xfrm>
          <a:off x="5008563" y="4114800"/>
          <a:ext cx="2176462" cy="873125"/>
        </p:xfrm>
        <a:graphic>
          <a:graphicData uri="http://schemas.openxmlformats.org/presentationml/2006/ole">
            <p:oleObj spid="_x0000_s4103" name="Equation" r:id="rId10" imgW="977760" imgH="393480" progId="Equation.3">
              <p:embed/>
            </p:oleObj>
          </a:graphicData>
        </a:graphic>
      </p:graphicFrame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143000" y="5029200"/>
            <a:ext cx="708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(–) sign indicates that the object is moving opposite to how it started</a:t>
            </a:r>
            <a:br>
              <a:rPr lang="en-US"/>
            </a:br>
            <a:r>
              <a:rPr lang="en-US"/>
              <a:t>(which we assumed was the (+) direction).</a:t>
            </a:r>
          </a:p>
        </p:txBody>
      </p:sp>
      <p:grpSp>
        <p:nvGrpSpPr>
          <p:cNvPr id="4108" name="Group 19"/>
          <p:cNvGrpSpPr>
            <a:grpSpLocks/>
          </p:cNvGrpSpPr>
          <p:nvPr/>
        </p:nvGrpSpPr>
        <p:grpSpPr bwMode="auto">
          <a:xfrm>
            <a:off x="4724400" y="352425"/>
            <a:ext cx="4343400" cy="2162175"/>
            <a:chOff x="336" y="944"/>
            <a:chExt cx="4368" cy="2176"/>
          </a:xfrm>
        </p:grpSpPr>
        <p:sp>
          <p:nvSpPr>
            <p:cNvPr id="4109" name="Line 20"/>
            <p:cNvSpPr>
              <a:spLocks noChangeShapeType="1"/>
            </p:cNvSpPr>
            <p:nvPr/>
          </p:nvSpPr>
          <p:spPr bwMode="auto">
            <a:xfrm flipV="1">
              <a:off x="994" y="944"/>
              <a:ext cx="0" cy="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21"/>
            <p:cNvSpPr>
              <a:spLocks noChangeShapeType="1"/>
            </p:cNvSpPr>
            <p:nvPr/>
          </p:nvSpPr>
          <p:spPr bwMode="auto">
            <a:xfrm>
              <a:off x="873" y="2636"/>
              <a:ext cx="32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22"/>
            <p:cNvSpPr>
              <a:spLocks noChangeShapeType="1"/>
            </p:cNvSpPr>
            <p:nvPr/>
          </p:nvSpPr>
          <p:spPr bwMode="auto">
            <a:xfrm>
              <a:off x="873" y="2153"/>
              <a:ext cx="2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23"/>
            <p:cNvSpPr>
              <a:spLocks noChangeShapeType="1"/>
            </p:cNvSpPr>
            <p:nvPr/>
          </p:nvSpPr>
          <p:spPr bwMode="auto">
            <a:xfrm flipV="1">
              <a:off x="1357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24"/>
            <p:cNvSpPr>
              <a:spLocks noChangeShapeType="1"/>
            </p:cNvSpPr>
            <p:nvPr/>
          </p:nvSpPr>
          <p:spPr bwMode="auto">
            <a:xfrm>
              <a:off x="873" y="1669"/>
              <a:ext cx="2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25"/>
            <p:cNvSpPr>
              <a:spLocks noChangeShapeType="1"/>
            </p:cNvSpPr>
            <p:nvPr/>
          </p:nvSpPr>
          <p:spPr bwMode="auto">
            <a:xfrm>
              <a:off x="873" y="1186"/>
              <a:ext cx="2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26"/>
            <p:cNvSpPr>
              <a:spLocks noChangeShapeType="1"/>
            </p:cNvSpPr>
            <p:nvPr/>
          </p:nvSpPr>
          <p:spPr bwMode="auto">
            <a:xfrm flipV="1">
              <a:off x="1720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7"/>
            <p:cNvSpPr>
              <a:spLocks noChangeShapeType="1"/>
            </p:cNvSpPr>
            <p:nvPr/>
          </p:nvSpPr>
          <p:spPr bwMode="auto">
            <a:xfrm flipV="1">
              <a:off x="2082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8"/>
            <p:cNvSpPr>
              <a:spLocks noChangeShapeType="1"/>
            </p:cNvSpPr>
            <p:nvPr/>
          </p:nvSpPr>
          <p:spPr bwMode="auto">
            <a:xfrm flipV="1">
              <a:off x="2445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9"/>
            <p:cNvSpPr>
              <a:spLocks noChangeShapeType="1"/>
            </p:cNvSpPr>
            <p:nvPr/>
          </p:nvSpPr>
          <p:spPr bwMode="auto">
            <a:xfrm flipV="1">
              <a:off x="2808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0"/>
            <p:cNvSpPr>
              <a:spLocks noChangeShapeType="1"/>
            </p:cNvSpPr>
            <p:nvPr/>
          </p:nvSpPr>
          <p:spPr bwMode="auto">
            <a:xfrm flipV="1">
              <a:off x="3171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31"/>
            <p:cNvSpPr>
              <a:spLocks noChangeShapeType="1"/>
            </p:cNvSpPr>
            <p:nvPr/>
          </p:nvSpPr>
          <p:spPr bwMode="auto">
            <a:xfrm flipV="1">
              <a:off x="3533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32"/>
            <p:cNvSpPr>
              <a:spLocks/>
            </p:cNvSpPr>
            <p:nvPr/>
          </p:nvSpPr>
          <p:spPr bwMode="auto">
            <a:xfrm>
              <a:off x="992" y="1188"/>
              <a:ext cx="1114" cy="1448"/>
            </a:xfrm>
            <a:custGeom>
              <a:avLst/>
              <a:gdLst>
                <a:gd name="T0" fmla="*/ 0 w 1114"/>
                <a:gd name="T1" fmla="*/ 1448 h 1448"/>
                <a:gd name="T2" fmla="*/ 1114 w 1114"/>
                <a:gd name="T3" fmla="*/ 0 h 1448"/>
                <a:gd name="T4" fmla="*/ 0 60000 65536"/>
                <a:gd name="T5" fmla="*/ 0 60000 65536"/>
                <a:gd name="T6" fmla="*/ 0 w 1114"/>
                <a:gd name="T7" fmla="*/ 0 h 1448"/>
                <a:gd name="T8" fmla="*/ 1114 w 1114"/>
                <a:gd name="T9" fmla="*/ 1448 h 1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4" h="1448">
                  <a:moveTo>
                    <a:pt x="0" y="1448"/>
                  </a:moveTo>
                  <a:lnTo>
                    <a:pt x="111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33"/>
            <p:cNvSpPr>
              <a:spLocks/>
            </p:cNvSpPr>
            <p:nvPr/>
          </p:nvSpPr>
          <p:spPr bwMode="auto">
            <a:xfrm>
              <a:off x="2103" y="1187"/>
              <a:ext cx="1065" cy="2"/>
            </a:xfrm>
            <a:custGeom>
              <a:avLst/>
              <a:gdLst>
                <a:gd name="T0" fmla="*/ 0 w 1065"/>
                <a:gd name="T1" fmla="*/ 2 h 2"/>
                <a:gd name="T2" fmla="*/ 1065 w 1065"/>
                <a:gd name="T3" fmla="*/ 0 h 2"/>
                <a:gd name="T4" fmla="*/ 0 60000 65536"/>
                <a:gd name="T5" fmla="*/ 0 60000 65536"/>
                <a:gd name="T6" fmla="*/ 0 w 1065"/>
                <a:gd name="T7" fmla="*/ 0 h 2"/>
                <a:gd name="T8" fmla="*/ 1065 w 106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5" h="2">
                  <a:moveTo>
                    <a:pt x="0" y="2"/>
                  </a:moveTo>
                  <a:lnTo>
                    <a:pt x="106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34"/>
            <p:cNvSpPr>
              <a:spLocks noChangeShapeType="1"/>
            </p:cNvSpPr>
            <p:nvPr/>
          </p:nvSpPr>
          <p:spPr bwMode="auto">
            <a:xfrm>
              <a:off x="3171" y="1186"/>
              <a:ext cx="362" cy="1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Text Box 35"/>
            <p:cNvSpPr txBox="1">
              <a:spLocks noChangeArrowheads="1"/>
            </p:cNvSpPr>
            <p:nvPr/>
          </p:nvSpPr>
          <p:spPr bwMode="auto">
            <a:xfrm>
              <a:off x="3737" y="2677"/>
              <a:ext cx="96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time (s)</a:t>
              </a:r>
            </a:p>
          </p:txBody>
        </p:sp>
        <p:sp>
          <p:nvSpPr>
            <p:cNvPr id="4125" name="Text Box 36"/>
            <p:cNvSpPr txBox="1">
              <a:spLocks noChangeArrowheads="1"/>
            </p:cNvSpPr>
            <p:nvPr/>
          </p:nvSpPr>
          <p:spPr bwMode="auto">
            <a:xfrm rot="-5400000">
              <a:off x="-87" y="1567"/>
              <a:ext cx="120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position (m)</a:t>
              </a:r>
            </a:p>
          </p:txBody>
        </p:sp>
        <p:sp>
          <p:nvSpPr>
            <p:cNvPr id="4126" name="Text Box 37"/>
            <p:cNvSpPr txBox="1">
              <a:spLocks noChangeArrowheads="1"/>
            </p:cNvSpPr>
            <p:nvPr/>
          </p:nvSpPr>
          <p:spPr bwMode="auto">
            <a:xfrm>
              <a:off x="632" y="2516"/>
              <a:ext cx="48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4127" name="Text Box 38"/>
            <p:cNvSpPr txBox="1">
              <a:spLocks noChangeArrowheads="1"/>
            </p:cNvSpPr>
            <p:nvPr/>
          </p:nvSpPr>
          <p:spPr bwMode="auto">
            <a:xfrm>
              <a:off x="632" y="2032"/>
              <a:ext cx="48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5</a:t>
              </a:r>
            </a:p>
          </p:txBody>
        </p:sp>
        <p:sp>
          <p:nvSpPr>
            <p:cNvPr id="4128" name="Text Box 39"/>
            <p:cNvSpPr txBox="1">
              <a:spLocks noChangeArrowheads="1"/>
            </p:cNvSpPr>
            <p:nvPr/>
          </p:nvSpPr>
          <p:spPr bwMode="auto">
            <a:xfrm>
              <a:off x="511" y="1548"/>
              <a:ext cx="48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 10</a:t>
              </a:r>
            </a:p>
          </p:txBody>
        </p:sp>
        <p:sp>
          <p:nvSpPr>
            <p:cNvPr id="4129" name="Text Box 40"/>
            <p:cNvSpPr txBox="1">
              <a:spLocks noChangeArrowheads="1"/>
            </p:cNvSpPr>
            <p:nvPr/>
          </p:nvSpPr>
          <p:spPr bwMode="auto">
            <a:xfrm>
              <a:off x="511" y="1065"/>
              <a:ext cx="48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 15</a:t>
              </a:r>
            </a:p>
          </p:txBody>
        </p:sp>
        <p:grpSp>
          <p:nvGrpSpPr>
            <p:cNvPr id="4130" name="Group 41"/>
            <p:cNvGrpSpPr>
              <a:grpSpLocks/>
            </p:cNvGrpSpPr>
            <p:nvPr/>
          </p:nvGrpSpPr>
          <p:grpSpPr bwMode="auto">
            <a:xfrm>
              <a:off x="816" y="2757"/>
              <a:ext cx="3023" cy="363"/>
              <a:chOff x="2421" y="12883"/>
              <a:chExt cx="4500" cy="540"/>
            </a:xfrm>
          </p:grpSpPr>
          <p:sp>
            <p:nvSpPr>
              <p:cNvPr id="4131" name="Text Box 42"/>
              <p:cNvSpPr txBox="1">
                <a:spLocks noChangeArrowheads="1"/>
              </p:cNvSpPr>
              <p:nvPr/>
            </p:nvSpPr>
            <p:spPr bwMode="auto">
              <a:xfrm>
                <a:off x="242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0</a:t>
                </a:r>
              </a:p>
            </p:txBody>
          </p:sp>
          <p:sp>
            <p:nvSpPr>
              <p:cNvPr id="4132" name="Text Box 43"/>
              <p:cNvSpPr txBox="1">
                <a:spLocks noChangeArrowheads="1"/>
              </p:cNvSpPr>
              <p:nvPr/>
            </p:nvSpPr>
            <p:spPr bwMode="auto">
              <a:xfrm>
                <a:off x="296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1</a:t>
                </a:r>
              </a:p>
            </p:txBody>
          </p:sp>
          <p:sp>
            <p:nvSpPr>
              <p:cNvPr id="4133" name="Text Box 44"/>
              <p:cNvSpPr txBox="1">
                <a:spLocks noChangeArrowheads="1"/>
              </p:cNvSpPr>
              <p:nvPr/>
            </p:nvSpPr>
            <p:spPr bwMode="auto">
              <a:xfrm>
                <a:off x="350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2</a:t>
                </a:r>
              </a:p>
            </p:txBody>
          </p:sp>
          <p:sp>
            <p:nvSpPr>
              <p:cNvPr id="4134" name="Text Box 45"/>
              <p:cNvSpPr txBox="1">
                <a:spLocks noChangeArrowheads="1"/>
              </p:cNvSpPr>
              <p:nvPr/>
            </p:nvSpPr>
            <p:spPr bwMode="auto">
              <a:xfrm>
                <a:off x="404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3</a:t>
                </a:r>
              </a:p>
            </p:txBody>
          </p:sp>
          <p:sp>
            <p:nvSpPr>
              <p:cNvPr id="4135" name="Text Box 46"/>
              <p:cNvSpPr txBox="1">
                <a:spLocks noChangeArrowheads="1"/>
              </p:cNvSpPr>
              <p:nvPr/>
            </p:nvSpPr>
            <p:spPr bwMode="auto">
              <a:xfrm>
                <a:off x="458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4</a:t>
                </a:r>
              </a:p>
            </p:txBody>
          </p:sp>
          <p:sp>
            <p:nvSpPr>
              <p:cNvPr id="4136" name="Text Box 47"/>
              <p:cNvSpPr txBox="1">
                <a:spLocks noChangeArrowheads="1"/>
              </p:cNvSpPr>
              <p:nvPr/>
            </p:nvSpPr>
            <p:spPr bwMode="auto">
              <a:xfrm>
                <a:off x="512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5</a:t>
                </a:r>
              </a:p>
            </p:txBody>
          </p:sp>
          <p:sp>
            <p:nvSpPr>
              <p:cNvPr id="4137" name="Text Box 48"/>
              <p:cNvSpPr txBox="1">
                <a:spLocks noChangeArrowheads="1"/>
              </p:cNvSpPr>
              <p:nvPr/>
            </p:nvSpPr>
            <p:spPr bwMode="auto">
              <a:xfrm>
                <a:off x="566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6</a:t>
                </a:r>
              </a:p>
            </p:txBody>
          </p:sp>
          <p:sp>
            <p:nvSpPr>
              <p:cNvPr id="4138" name="Text Box 49"/>
              <p:cNvSpPr txBox="1">
                <a:spLocks noChangeArrowheads="1"/>
              </p:cNvSpPr>
              <p:nvPr/>
            </p:nvSpPr>
            <p:spPr bwMode="auto">
              <a:xfrm>
                <a:off x="620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/>
                  <a:t>  7</a:t>
                </a:r>
              </a:p>
            </p:txBody>
          </p:sp>
        </p:grpSp>
      </p:grpSp>
      <p:pic>
        <p:nvPicPr>
          <p:cNvPr id="43" name="~PP77.WAV">
            <a:hlinkClick r:id="" action="ppaction://media"/>
          </p:cNvPr>
          <p:cNvPicPr>
            <a:picLocks noRot="1" noChangeAspect="1"/>
          </p:cNvPicPr>
          <p:nvPr>
            <a:wavAudioFile r:embed="rId3" name="~PP77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2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44401" grpId="0" animBg="1"/>
      <p:bldP spid="144400" grpId="0" animBg="1"/>
      <p:bldP spid="144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828800" y="13716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e.g., police radar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066800" y="9144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instantaneous velocity</a:t>
            </a:r>
            <a:r>
              <a:rPr lang="en-US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066800" y="28194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constant speed</a:t>
            </a:r>
            <a:r>
              <a:rPr lang="en-US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990600" y="4724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constant velocity</a:t>
            </a:r>
            <a:r>
              <a:rPr lang="en-US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828800" y="32766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e.g., cruise control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828800" y="51054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constant speed in a straight line</a:t>
            </a:r>
          </a:p>
        </p:txBody>
      </p:sp>
      <p:pic>
        <p:nvPicPr>
          <p:cNvPr id="124940" name="Picture 12" descr="j030478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721225"/>
            <a:ext cx="21336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1" name="Picture 13" descr="tn00418_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609850"/>
            <a:ext cx="3203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2" name="Picture 14" descr="j015612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0825" y="955675"/>
            <a:ext cx="28987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1547.WAV">
            <a:hlinkClick r:id="" action="ppaction://media"/>
          </p:cNvPr>
          <p:cNvPicPr>
            <a:picLocks noRot="1" noChangeAspect="1"/>
          </p:cNvPicPr>
          <p:nvPr>
            <a:wavAudioFile r:embed="rId2" name="~PP1547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4930" grpId="0"/>
      <p:bldP spid="124938" grpId="0"/>
      <p:bldP spid="1249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85750" y="27305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2-3 Instantaneous Velocity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58800" y="1520825"/>
            <a:ext cx="8134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Definition: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		</a:t>
            </a:r>
            <a:r>
              <a:rPr lang="en-US" i="1">
                <a:solidFill>
                  <a:schemeClr val="accent2"/>
                </a:solidFill>
              </a:rPr>
              <a:t>					</a:t>
            </a:r>
            <a:r>
              <a:rPr lang="en-US">
                <a:solidFill>
                  <a:schemeClr val="accent2"/>
                </a:solidFill>
              </a:rPr>
              <a:t>(2-4)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1175" y="3313113"/>
            <a:ext cx="8110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means that we evaluate the average velocity over a shorter and shorter period of time; as that time becomes infinitesimally small, we have the instantaneous velocity.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388" y="1879600"/>
            <a:ext cx="230663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78.WAV">
            <a:hlinkClick r:id="" action="ppaction://media"/>
          </p:cNvPr>
          <p:cNvPicPr>
            <a:picLocks noRot="1" noChangeAspect="1"/>
          </p:cNvPicPr>
          <p:nvPr>
            <a:wavAudioFile r:embed="rId1" name="~PP37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G02_07"/>
          <p:cNvPicPr>
            <a:picLocks noChangeAspect="1" noChangeArrowheads="1"/>
          </p:cNvPicPr>
          <p:nvPr/>
        </p:nvPicPr>
        <p:blipFill>
          <a:blip r:embed="rId3" cstate="print"/>
          <a:srcRect l="1350"/>
          <a:stretch>
            <a:fillRect/>
          </a:stretch>
        </p:blipFill>
        <p:spPr bwMode="auto">
          <a:xfrm>
            <a:off x="1330325" y="2106613"/>
            <a:ext cx="62484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2-3 Instantaneous Velocity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07975" y="654050"/>
            <a:ext cx="8396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plot shows the average velocity being measured over shorter and shorter intervals. The instantaneous velocity is tangent to the curve.</a:t>
            </a:r>
          </a:p>
        </p:txBody>
      </p:sp>
      <p:pic>
        <p:nvPicPr>
          <p:cNvPr id="5" name="~PP573.WAV">
            <a:hlinkClick r:id="" action="ppaction://media"/>
          </p:cNvPr>
          <p:cNvPicPr>
            <a:picLocks noRot="1" noChangeAspect="1"/>
          </p:cNvPicPr>
          <p:nvPr>
            <a:wavAudioFile r:embed="rId1" name="~PP573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2-3 Instantaneous Velocity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1938" y="915988"/>
            <a:ext cx="8442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Graphical Interpretation of Average and Instantaneous Velocity</a:t>
            </a:r>
          </a:p>
        </p:txBody>
      </p:sp>
      <p:pic>
        <p:nvPicPr>
          <p:cNvPr id="33796" name="Picture 4" descr="FG02_08"/>
          <p:cNvPicPr>
            <a:picLocks noChangeAspect="1" noChangeArrowheads="1"/>
          </p:cNvPicPr>
          <p:nvPr/>
        </p:nvPicPr>
        <p:blipFill>
          <a:blip r:embed="rId3" cstate="print"/>
          <a:srcRect l="1350" t="1801" b="1801"/>
          <a:stretch>
            <a:fillRect/>
          </a:stretch>
        </p:blipFill>
        <p:spPr bwMode="auto">
          <a:xfrm>
            <a:off x="1347788" y="2278063"/>
            <a:ext cx="6249987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8.WAV">
            <a:hlinkClick r:id="" action="ppaction://media"/>
          </p:cNvPr>
          <p:cNvPicPr>
            <a:picLocks noRot="1" noChangeAspect="1"/>
          </p:cNvPicPr>
          <p:nvPr>
            <a:wavAudioFile r:embed="rId1" name="~PP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5750" y="225425"/>
            <a:ext cx="858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Units of Chapter 2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5925" y="1020763"/>
            <a:ext cx="80518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Position, Distance, and Displacement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Average Speed and Velocity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Instantaneous Velocity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Acceleration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Motion with Constant Acceleration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Applications of the Equations of Motion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Freely Falling Objects</a:t>
            </a:r>
          </a:p>
        </p:txBody>
      </p:sp>
      <p:pic>
        <p:nvPicPr>
          <p:cNvPr id="4" name="~PP1172.WAV">
            <a:hlinkClick r:id="" action="ppaction://media"/>
          </p:cNvPr>
          <p:cNvPicPr>
            <a:picLocks noRot="1" noChangeAspect="1"/>
          </p:cNvPicPr>
          <p:nvPr>
            <a:wavAudioFile r:embed="rId1" name="~PP1172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1219200" y="3810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Review - Introductory Concepts</a:t>
            </a:r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1752600" y="9906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scalar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3556" name="Rectangle 11"/>
          <p:cNvSpPr>
            <a:spLocks noChangeArrowheads="1"/>
          </p:cNvSpPr>
          <p:nvPr/>
        </p:nvSpPr>
        <p:spPr bwMode="auto">
          <a:xfrm>
            <a:off x="5791200" y="990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vector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990600" y="16002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magnitude, units</a:t>
            </a: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4419600" y="16002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magnitude, units, direction</a:t>
            </a: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990600" y="22098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e.g.,</a:t>
            </a: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4419600" y="22098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e.g.,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648200" y="2832100"/>
            <a:ext cx="4051300" cy="1697038"/>
            <a:chOff x="2880" y="1776"/>
            <a:chExt cx="2552" cy="1069"/>
          </a:xfrm>
        </p:grpSpPr>
        <p:grpSp>
          <p:nvGrpSpPr>
            <p:cNvPr id="23587" name="Group 45"/>
            <p:cNvGrpSpPr>
              <a:grpSpLocks/>
            </p:cNvGrpSpPr>
            <p:nvPr/>
          </p:nvGrpSpPr>
          <p:grpSpPr bwMode="auto">
            <a:xfrm>
              <a:off x="2880" y="1776"/>
              <a:ext cx="2160" cy="384"/>
              <a:chOff x="2880" y="1776"/>
              <a:chExt cx="2160" cy="384"/>
            </a:xfrm>
          </p:grpSpPr>
          <p:sp>
            <p:nvSpPr>
              <p:cNvPr id="23589" name="Rectangle 18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21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/>
                  <a:t>weight (140 lbs.  )</a:t>
                </a:r>
              </a:p>
            </p:txBody>
          </p:sp>
          <p:sp>
            <p:nvSpPr>
              <p:cNvPr id="23590" name="Line 19"/>
              <p:cNvSpPr>
                <a:spLocks noChangeShapeType="1"/>
              </p:cNvSpPr>
              <p:nvPr/>
            </p:nvSpPr>
            <p:spPr bwMode="auto">
              <a:xfrm flipH="1">
                <a:off x="4608" y="1856"/>
                <a:ext cx="8" cy="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3588" name="Picture 25" descr="j0320494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" y="1904"/>
              <a:ext cx="1165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066800" y="4648200"/>
            <a:ext cx="3429000" cy="1828800"/>
            <a:chOff x="672" y="2928"/>
            <a:chExt cx="2160" cy="1152"/>
          </a:xfrm>
        </p:grpSpPr>
        <p:sp>
          <p:nvSpPr>
            <p:cNvPr id="23571" name="Rectangle 16"/>
            <p:cNvSpPr>
              <a:spLocks noChangeArrowheads="1"/>
            </p:cNvSpPr>
            <p:nvPr/>
          </p:nvSpPr>
          <p:spPr bwMode="auto">
            <a:xfrm>
              <a:off x="672" y="2928"/>
              <a:ext cx="21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/>
                <a:t>temperature (83 K)</a:t>
              </a:r>
            </a:p>
          </p:txBody>
        </p:sp>
        <p:grpSp>
          <p:nvGrpSpPr>
            <p:cNvPr id="23572" name="Group 41"/>
            <p:cNvGrpSpPr>
              <a:grpSpLocks/>
            </p:cNvGrpSpPr>
            <p:nvPr/>
          </p:nvGrpSpPr>
          <p:grpSpPr bwMode="auto">
            <a:xfrm rot="742205">
              <a:off x="1536" y="3292"/>
              <a:ext cx="804" cy="788"/>
              <a:chOff x="1212" y="3408"/>
              <a:chExt cx="804" cy="788"/>
            </a:xfrm>
          </p:grpSpPr>
          <p:sp>
            <p:nvSpPr>
              <p:cNvPr id="23573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1212" y="3408"/>
                <a:ext cx="804" cy="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28"/>
              <p:cNvSpPr>
                <a:spLocks/>
              </p:cNvSpPr>
              <p:nvPr/>
            </p:nvSpPr>
            <p:spPr bwMode="auto">
              <a:xfrm>
                <a:off x="1219" y="3417"/>
                <a:ext cx="788" cy="772"/>
              </a:xfrm>
              <a:custGeom>
                <a:avLst/>
                <a:gdLst>
                  <a:gd name="T0" fmla="*/ 48 w 1576"/>
                  <a:gd name="T1" fmla="*/ 1 h 1543"/>
                  <a:gd name="T2" fmla="*/ 47 w 1576"/>
                  <a:gd name="T3" fmla="*/ 1 h 1543"/>
                  <a:gd name="T4" fmla="*/ 46 w 1576"/>
                  <a:gd name="T5" fmla="*/ 0 h 1543"/>
                  <a:gd name="T6" fmla="*/ 44 w 1576"/>
                  <a:gd name="T7" fmla="*/ 1 h 1543"/>
                  <a:gd name="T8" fmla="*/ 6 w 1576"/>
                  <a:gd name="T9" fmla="*/ 38 h 1543"/>
                  <a:gd name="T10" fmla="*/ 6 w 1576"/>
                  <a:gd name="T11" fmla="*/ 39 h 1543"/>
                  <a:gd name="T12" fmla="*/ 5 w 1576"/>
                  <a:gd name="T13" fmla="*/ 40 h 1543"/>
                  <a:gd name="T14" fmla="*/ 3 w 1576"/>
                  <a:gd name="T15" fmla="*/ 40 h 1543"/>
                  <a:gd name="T16" fmla="*/ 3 w 1576"/>
                  <a:gd name="T17" fmla="*/ 40 h 1543"/>
                  <a:gd name="T18" fmla="*/ 3 w 1576"/>
                  <a:gd name="T19" fmla="*/ 40 h 1543"/>
                  <a:gd name="T20" fmla="*/ 2 w 1576"/>
                  <a:gd name="T21" fmla="*/ 41 h 1543"/>
                  <a:gd name="T22" fmla="*/ 1 w 1576"/>
                  <a:gd name="T23" fmla="*/ 43 h 1543"/>
                  <a:gd name="T24" fmla="*/ 0 w 1576"/>
                  <a:gd name="T25" fmla="*/ 44 h 1543"/>
                  <a:gd name="T26" fmla="*/ 1 w 1576"/>
                  <a:gd name="T27" fmla="*/ 46 h 1543"/>
                  <a:gd name="T28" fmla="*/ 2 w 1576"/>
                  <a:gd name="T29" fmla="*/ 47 h 1543"/>
                  <a:gd name="T30" fmla="*/ 2 w 1576"/>
                  <a:gd name="T31" fmla="*/ 48 h 1543"/>
                  <a:gd name="T32" fmla="*/ 3 w 1576"/>
                  <a:gd name="T33" fmla="*/ 48 h 1543"/>
                  <a:gd name="T34" fmla="*/ 3 w 1576"/>
                  <a:gd name="T35" fmla="*/ 49 h 1543"/>
                  <a:gd name="T36" fmla="*/ 5 w 1576"/>
                  <a:gd name="T37" fmla="*/ 49 h 1543"/>
                  <a:gd name="T38" fmla="*/ 6 w 1576"/>
                  <a:gd name="T39" fmla="*/ 49 h 1543"/>
                  <a:gd name="T40" fmla="*/ 6 w 1576"/>
                  <a:gd name="T41" fmla="*/ 48 h 1543"/>
                  <a:gd name="T42" fmla="*/ 6 w 1576"/>
                  <a:gd name="T43" fmla="*/ 48 h 1543"/>
                  <a:gd name="T44" fmla="*/ 7 w 1576"/>
                  <a:gd name="T45" fmla="*/ 47 h 1543"/>
                  <a:gd name="T46" fmla="*/ 9 w 1576"/>
                  <a:gd name="T47" fmla="*/ 47 h 1543"/>
                  <a:gd name="T48" fmla="*/ 9 w 1576"/>
                  <a:gd name="T49" fmla="*/ 46 h 1543"/>
                  <a:gd name="T50" fmla="*/ 9 w 1576"/>
                  <a:gd name="T51" fmla="*/ 45 h 1543"/>
                  <a:gd name="T52" fmla="*/ 9 w 1576"/>
                  <a:gd name="T53" fmla="*/ 44 h 1543"/>
                  <a:gd name="T54" fmla="*/ 10 w 1576"/>
                  <a:gd name="T55" fmla="*/ 44 h 1543"/>
                  <a:gd name="T56" fmla="*/ 10 w 1576"/>
                  <a:gd name="T57" fmla="*/ 44 h 1543"/>
                  <a:gd name="T58" fmla="*/ 11 w 1576"/>
                  <a:gd name="T59" fmla="*/ 44 h 1543"/>
                  <a:gd name="T60" fmla="*/ 11 w 1576"/>
                  <a:gd name="T61" fmla="*/ 43 h 1543"/>
                  <a:gd name="T62" fmla="*/ 49 w 1576"/>
                  <a:gd name="T63" fmla="*/ 6 h 1543"/>
                  <a:gd name="T64" fmla="*/ 49 w 1576"/>
                  <a:gd name="T65" fmla="*/ 5 h 1543"/>
                  <a:gd name="T66" fmla="*/ 49 w 1576"/>
                  <a:gd name="T67" fmla="*/ 3 h 1543"/>
                  <a:gd name="T68" fmla="*/ 49 w 1576"/>
                  <a:gd name="T69" fmla="*/ 2 h 15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76"/>
                  <a:gd name="T106" fmla="*/ 0 h 1543"/>
                  <a:gd name="T107" fmla="*/ 1576 w 1576"/>
                  <a:gd name="T108" fmla="*/ 1543 h 15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76" h="1543">
                    <a:moveTo>
                      <a:pt x="1542" y="35"/>
                    </a:moveTo>
                    <a:lnTo>
                      <a:pt x="1526" y="21"/>
                    </a:lnTo>
                    <a:lnTo>
                      <a:pt x="1509" y="11"/>
                    </a:lnTo>
                    <a:lnTo>
                      <a:pt x="1489" y="4"/>
                    </a:lnTo>
                    <a:lnTo>
                      <a:pt x="1469" y="0"/>
                    </a:lnTo>
                    <a:lnTo>
                      <a:pt x="1447" y="0"/>
                    </a:lnTo>
                    <a:lnTo>
                      <a:pt x="1426" y="6"/>
                    </a:lnTo>
                    <a:lnTo>
                      <a:pt x="1404" y="17"/>
                    </a:lnTo>
                    <a:lnTo>
                      <a:pt x="1384" y="33"/>
                    </a:lnTo>
                    <a:lnTo>
                      <a:pt x="180" y="1216"/>
                    </a:lnTo>
                    <a:lnTo>
                      <a:pt x="172" y="1225"/>
                    </a:lnTo>
                    <a:lnTo>
                      <a:pt x="166" y="1235"/>
                    </a:lnTo>
                    <a:lnTo>
                      <a:pt x="161" y="1246"/>
                    </a:lnTo>
                    <a:lnTo>
                      <a:pt x="159" y="1257"/>
                    </a:lnTo>
                    <a:lnTo>
                      <a:pt x="143" y="1256"/>
                    </a:lnTo>
                    <a:lnTo>
                      <a:pt x="127" y="1257"/>
                    </a:lnTo>
                    <a:lnTo>
                      <a:pt x="112" y="1260"/>
                    </a:lnTo>
                    <a:lnTo>
                      <a:pt x="97" y="1264"/>
                    </a:lnTo>
                    <a:lnTo>
                      <a:pt x="82" y="1270"/>
                    </a:lnTo>
                    <a:lnTo>
                      <a:pt x="68" y="1278"/>
                    </a:lnTo>
                    <a:lnTo>
                      <a:pt x="55" y="1287"/>
                    </a:lnTo>
                    <a:lnTo>
                      <a:pt x="43" y="1298"/>
                    </a:lnTo>
                    <a:lnTo>
                      <a:pt x="24" y="1320"/>
                    </a:lnTo>
                    <a:lnTo>
                      <a:pt x="10" y="1345"/>
                    </a:lnTo>
                    <a:lnTo>
                      <a:pt x="2" y="1371"/>
                    </a:lnTo>
                    <a:lnTo>
                      <a:pt x="0" y="1399"/>
                    </a:lnTo>
                    <a:lnTo>
                      <a:pt x="2" y="1426"/>
                    </a:lnTo>
                    <a:lnTo>
                      <a:pt x="9" y="1453"/>
                    </a:lnTo>
                    <a:lnTo>
                      <a:pt x="22" y="1477"/>
                    </a:lnTo>
                    <a:lnTo>
                      <a:pt x="40" y="1500"/>
                    </a:lnTo>
                    <a:lnTo>
                      <a:pt x="51" y="1511"/>
                    </a:lnTo>
                    <a:lnTo>
                      <a:pt x="62" y="1519"/>
                    </a:lnTo>
                    <a:lnTo>
                      <a:pt x="75" y="1526"/>
                    </a:lnTo>
                    <a:lnTo>
                      <a:pt x="88" y="1533"/>
                    </a:lnTo>
                    <a:lnTo>
                      <a:pt x="100" y="1537"/>
                    </a:lnTo>
                    <a:lnTo>
                      <a:pt x="114" y="1541"/>
                    </a:lnTo>
                    <a:lnTo>
                      <a:pt x="128" y="1543"/>
                    </a:lnTo>
                    <a:lnTo>
                      <a:pt x="142" y="1543"/>
                    </a:lnTo>
                    <a:lnTo>
                      <a:pt x="156" y="1543"/>
                    </a:lnTo>
                    <a:lnTo>
                      <a:pt x="169" y="1541"/>
                    </a:lnTo>
                    <a:lnTo>
                      <a:pt x="183" y="1538"/>
                    </a:lnTo>
                    <a:lnTo>
                      <a:pt x="196" y="1534"/>
                    </a:lnTo>
                    <a:lnTo>
                      <a:pt x="210" y="1528"/>
                    </a:lnTo>
                    <a:lnTo>
                      <a:pt x="221" y="1521"/>
                    </a:lnTo>
                    <a:lnTo>
                      <a:pt x="233" y="1512"/>
                    </a:lnTo>
                    <a:lnTo>
                      <a:pt x="244" y="1503"/>
                    </a:lnTo>
                    <a:lnTo>
                      <a:pt x="255" y="1491"/>
                    </a:lnTo>
                    <a:lnTo>
                      <a:pt x="263" y="1480"/>
                    </a:lnTo>
                    <a:lnTo>
                      <a:pt x="271" y="1467"/>
                    </a:lnTo>
                    <a:lnTo>
                      <a:pt x="277" y="1453"/>
                    </a:lnTo>
                    <a:lnTo>
                      <a:pt x="281" y="1439"/>
                    </a:lnTo>
                    <a:lnTo>
                      <a:pt x="285" y="1424"/>
                    </a:lnTo>
                    <a:lnTo>
                      <a:pt x="287" y="1411"/>
                    </a:lnTo>
                    <a:lnTo>
                      <a:pt x="287" y="1396"/>
                    </a:lnTo>
                    <a:lnTo>
                      <a:pt x="294" y="1396"/>
                    </a:lnTo>
                    <a:lnTo>
                      <a:pt x="300" y="1394"/>
                    </a:lnTo>
                    <a:lnTo>
                      <a:pt x="307" y="1392"/>
                    </a:lnTo>
                    <a:lnTo>
                      <a:pt x="314" y="1390"/>
                    </a:lnTo>
                    <a:lnTo>
                      <a:pt x="319" y="1387"/>
                    </a:lnTo>
                    <a:lnTo>
                      <a:pt x="325" y="1384"/>
                    </a:lnTo>
                    <a:lnTo>
                      <a:pt x="331" y="1379"/>
                    </a:lnTo>
                    <a:lnTo>
                      <a:pt x="337" y="1375"/>
                    </a:lnTo>
                    <a:lnTo>
                      <a:pt x="1541" y="193"/>
                    </a:lnTo>
                    <a:lnTo>
                      <a:pt x="1557" y="173"/>
                    </a:lnTo>
                    <a:lnTo>
                      <a:pt x="1569" y="153"/>
                    </a:lnTo>
                    <a:lnTo>
                      <a:pt x="1575" y="132"/>
                    </a:lnTo>
                    <a:lnTo>
                      <a:pt x="1576" y="110"/>
                    </a:lnTo>
                    <a:lnTo>
                      <a:pt x="1572" y="89"/>
                    </a:lnTo>
                    <a:lnTo>
                      <a:pt x="1565" y="70"/>
                    </a:lnTo>
                    <a:lnTo>
                      <a:pt x="1555" y="51"/>
                    </a:lnTo>
                    <a:lnTo>
                      <a:pt x="154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Freeform 29"/>
              <p:cNvSpPr>
                <a:spLocks/>
              </p:cNvSpPr>
              <p:nvPr/>
            </p:nvSpPr>
            <p:spPr bwMode="auto">
              <a:xfrm>
                <a:off x="1647" y="3670"/>
                <a:ext cx="70" cy="69"/>
              </a:xfrm>
              <a:custGeom>
                <a:avLst/>
                <a:gdLst>
                  <a:gd name="T0" fmla="*/ 0 w 142"/>
                  <a:gd name="T1" fmla="*/ 3 h 139"/>
                  <a:gd name="T2" fmla="*/ 3 w 142"/>
                  <a:gd name="T3" fmla="*/ 0 h 139"/>
                  <a:gd name="T4" fmla="*/ 4 w 142"/>
                  <a:gd name="T5" fmla="*/ 1 h 139"/>
                  <a:gd name="T6" fmla="*/ 1 w 142"/>
                  <a:gd name="T7" fmla="*/ 4 h 139"/>
                  <a:gd name="T8" fmla="*/ 0 w 142"/>
                  <a:gd name="T9" fmla="*/ 3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39"/>
                  <a:gd name="T17" fmla="*/ 142 w 142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39">
                    <a:moveTo>
                      <a:pt x="0" y="105"/>
                    </a:moveTo>
                    <a:lnTo>
                      <a:pt x="107" y="0"/>
                    </a:lnTo>
                    <a:lnTo>
                      <a:pt x="142" y="35"/>
                    </a:lnTo>
                    <a:lnTo>
                      <a:pt x="35" y="13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Freeform 30"/>
              <p:cNvSpPr>
                <a:spLocks/>
              </p:cNvSpPr>
              <p:nvPr/>
            </p:nvSpPr>
            <p:spPr bwMode="auto">
              <a:xfrm>
                <a:off x="1579" y="3736"/>
                <a:ext cx="70" cy="69"/>
              </a:xfrm>
              <a:custGeom>
                <a:avLst/>
                <a:gdLst>
                  <a:gd name="T0" fmla="*/ 4 w 142"/>
                  <a:gd name="T1" fmla="*/ 1 h 139"/>
                  <a:gd name="T2" fmla="*/ 1 w 142"/>
                  <a:gd name="T3" fmla="*/ 4 h 139"/>
                  <a:gd name="T4" fmla="*/ 0 w 142"/>
                  <a:gd name="T5" fmla="*/ 3 h 139"/>
                  <a:gd name="T6" fmla="*/ 3 w 142"/>
                  <a:gd name="T7" fmla="*/ 0 h 139"/>
                  <a:gd name="T8" fmla="*/ 4 w 142"/>
                  <a:gd name="T9" fmla="*/ 1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39"/>
                  <a:gd name="T17" fmla="*/ 142 w 142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39">
                    <a:moveTo>
                      <a:pt x="142" y="34"/>
                    </a:moveTo>
                    <a:lnTo>
                      <a:pt x="35" y="139"/>
                    </a:lnTo>
                    <a:lnTo>
                      <a:pt x="0" y="106"/>
                    </a:lnTo>
                    <a:lnTo>
                      <a:pt x="107" y="0"/>
                    </a:lnTo>
                    <a:lnTo>
                      <a:pt x="142" y="34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Freeform 31"/>
              <p:cNvSpPr>
                <a:spLocks/>
              </p:cNvSpPr>
              <p:nvPr/>
            </p:nvSpPr>
            <p:spPr bwMode="auto">
              <a:xfrm>
                <a:off x="1511" y="3802"/>
                <a:ext cx="70" cy="70"/>
              </a:xfrm>
              <a:custGeom>
                <a:avLst/>
                <a:gdLst>
                  <a:gd name="T0" fmla="*/ 4 w 141"/>
                  <a:gd name="T1" fmla="*/ 1 h 141"/>
                  <a:gd name="T2" fmla="*/ 1 w 141"/>
                  <a:gd name="T3" fmla="*/ 4 h 141"/>
                  <a:gd name="T4" fmla="*/ 0 w 141"/>
                  <a:gd name="T5" fmla="*/ 3 h 141"/>
                  <a:gd name="T6" fmla="*/ 3 w 141"/>
                  <a:gd name="T7" fmla="*/ 0 h 141"/>
                  <a:gd name="T8" fmla="*/ 4 w 141"/>
                  <a:gd name="T9" fmla="*/ 1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41"/>
                  <a:gd name="T17" fmla="*/ 141 w 141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41">
                    <a:moveTo>
                      <a:pt x="141" y="35"/>
                    </a:moveTo>
                    <a:lnTo>
                      <a:pt x="34" y="141"/>
                    </a:lnTo>
                    <a:lnTo>
                      <a:pt x="0" y="106"/>
                    </a:lnTo>
                    <a:lnTo>
                      <a:pt x="106" y="0"/>
                    </a:lnTo>
                    <a:lnTo>
                      <a:pt x="141" y="35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Freeform 32"/>
              <p:cNvSpPr>
                <a:spLocks/>
              </p:cNvSpPr>
              <p:nvPr/>
            </p:nvSpPr>
            <p:spPr bwMode="auto">
              <a:xfrm>
                <a:off x="1443" y="3869"/>
                <a:ext cx="71" cy="70"/>
              </a:xfrm>
              <a:custGeom>
                <a:avLst/>
                <a:gdLst>
                  <a:gd name="T0" fmla="*/ 4 w 142"/>
                  <a:gd name="T1" fmla="*/ 2 h 139"/>
                  <a:gd name="T2" fmla="*/ 1 w 142"/>
                  <a:gd name="T3" fmla="*/ 5 h 139"/>
                  <a:gd name="T4" fmla="*/ 0 w 142"/>
                  <a:gd name="T5" fmla="*/ 4 h 139"/>
                  <a:gd name="T6" fmla="*/ 3 w 142"/>
                  <a:gd name="T7" fmla="*/ 0 h 139"/>
                  <a:gd name="T8" fmla="*/ 4 w 142"/>
                  <a:gd name="T9" fmla="*/ 2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39"/>
                  <a:gd name="T17" fmla="*/ 142 w 142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39">
                    <a:moveTo>
                      <a:pt x="142" y="34"/>
                    </a:moveTo>
                    <a:lnTo>
                      <a:pt x="35" y="139"/>
                    </a:lnTo>
                    <a:lnTo>
                      <a:pt x="0" y="104"/>
                    </a:lnTo>
                    <a:lnTo>
                      <a:pt x="107" y="0"/>
                    </a:lnTo>
                    <a:lnTo>
                      <a:pt x="142" y="34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Freeform 33"/>
              <p:cNvSpPr>
                <a:spLocks/>
              </p:cNvSpPr>
              <p:nvPr/>
            </p:nvSpPr>
            <p:spPr bwMode="auto">
              <a:xfrm>
                <a:off x="1336" y="3437"/>
                <a:ext cx="652" cy="658"/>
              </a:xfrm>
              <a:custGeom>
                <a:avLst/>
                <a:gdLst>
                  <a:gd name="T0" fmla="*/ 40 w 1303"/>
                  <a:gd name="T1" fmla="*/ 4 h 1315"/>
                  <a:gd name="T2" fmla="*/ 3 w 1303"/>
                  <a:gd name="T3" fmla="*/ 41 h 1315"/>
                  <a:gd name="T4" fmla="*/ 3 w 1303"/>
                  <a:gd name="T5" fmla="*/ 41 h 1315"/>
                  <a:gd name="T6" fmla="*/ 3 w 1303"/>
                  <a:gd name="T7" fmla="*/ 41 h 1315"/>
                  <a:gd name="T8" fmla="*/ 2 w 1303"/>
                  <a:gd name="T9" fmla="*/ 42 h 1315"/>
                  <a:gd name="T10" fmla="*/ 2 w 1303"/>
                  <a:gd name="T11" fmla="*/ 42 h 1315"/>
                  <a:gd name="T12" fmla="*/ 2 w 1303"/>
                  <a:gd name="T13" fmla="*/ 42 h 1315"/>
                  <a:gd name="T14" fmla="*/ 2 w 1303"/>
                  <a:gd name="T15" fmla="*/ 42 h 1315"/>
                  <a:gd name="T16" fmla="*/ 2 w 1303"/>
                  <a:gd name="T17" fmla="*/ 42 h 1315"/>
                  <a:gd name="T18" fmla="*/ 2 w 1303"/>
                  <a:gd name="T19" fmla="*/ 41 h 1315"/>
                  <a:gd name="T20" fmla="*/ 0 w 1303"/>
                  <a:gd name="T21" fmla="*/ 41 h 1315"/>
                  <a:gd name="T22" fmla="*/ 27 w 1303"/>
                  <a:gd name="T23" fmla="*/ 15 h 1315"/>
                  <a:gd name="T24" fmla="*/ 26 w 1303"/>
                  <a:gd name="T25" fmla="*/ 14 h 1315"/>
                  <a:gd name="T26" fmla="*/ 25 w 1303"/>
                  <a:gd name="T27" fmla="*/ 15 h 1315"/>
                  <a:gd name="T28" fmla="*/ 24 w 1303"/>
                  <a:gd name="T29" fmla="*/ 14 h 1315"/>
                  <a:gd name="T30" fmla="*/ 27 w 1303"/>
                  <a:gd name="T31" fmla="*/ 11 h 1315"/>
                  <a:gd name="T32" fmla="*/ 29 w 1303"/>
                  <a:gd name="T33" fmla="*/ 12 h 1315"/>
                  <a:gd name="T34" fmla="*/ 30 w 1303"/>
                  <a:gd name="T35" fmla="*/ 11 h 1315"/>
                  <a:gd name="T36" fmla="*/ 28 w 1303"/>
                  <a:gd name="T37" fmla="*/ 10 h 1315"/>
                  <a:gd name="T38" fmla="*/ 32 w 1303"/>
                  <a:gd name="T39" fmla="*/ 7 h 1315"/>
                  <a:gd name="T40" fmla="*/ 33 w 1303"/>
                  <a:gd name="T41" fmla="*/ 8 h 1315"/>
                  <a:gd name="T42" fmla="*/ 34 w 1303"/>
                  <a:gd name="T43" fmla="*/ 7 h 1315"/>
                  <a:gd name="T44" fmla="*/ 33 w 1303"/>
                  <a:gd name="T45" fmla="*/ 6 h 1315"/>
                  <a:gd name="T46" fmla="*/ 37 w 1303"/>
                  <a:gd name="T47" fmla="*/ 1 h 1315"/>
                  <a:gd name="T48" fmla="*/ 38 w 1303"/>
                  <a:gd name="T49" fmla="*/ 1 h 1315"/>
                  <a:gd name="T50" fmla="*/ 38 w 1303"/>
                  <a:gd name="T51" fmla="*/ 1 h 1315"/>
                  <a:gd name="T52" fmla="*/ 38 w 1303"/>
                  <a:gd name="T53" fmla="*/ 1 h 1315"/>
                  <a:gd name="T54" fmla="*/ 38 w 1303"/>
                  <a:gd name="T55" fmla="*/ 1 h 1315"/>
                  <a:gd name="T56" fmla="*/ 38 w 1303"/>
                  <a:gd name="T57" fmla="*/ 1 h 1315"/>
                  <a:gd name="T58" fmla="*/ 39 w 1303"/>
                  <a:gd name="T59" fmla="*/ 1 h 1315"/>
                  <a:gd name="T60" fmla="*/ 39 w 1303"/>
                  <a:gd name="T61" fmla="*/ 0 h 1315"/>
                  <a:gd name="T62" fmla="*/ 39 w 1303"/>
                  <a:gd name="T63" fmla="*/ 0 h 1315"/>
                  <a:gd name="T64" fmla="*/ 39 w 1303"/>
                  <a:gd name="T65" fmla="*/ 1 h 1315"/>
                  <a:gd name="T66" fmla="*/ 39 w 1303"/>
                  <a:gd name="T67" fmla="*/ 1 h 1315"/>
                  <a:gd name="T68" fmla="*/ 40 w 1303"/>
                  <a:gd name="T69" fmla="*/ 1 h 1315"/>
                  <a:gd name="T70" fmla="*/ 40 w 1303"/>
                  <a:gd name="T71" fmla="*/ 1 h 1315"/>
                  <a:gd name="T72" fmla="*/ 40 w 1303"/>
                  <a:gd name="T73" fmla="*/ 1 h 1315"/>
                  <a:gd name="T74" fmla="*/ 40 w 1303"/>
                  <a:gd name="T75" fmla="*/ 1 h 1315"/>
                  <a:gd name="T76" fmla="*/ 40 w 1303"/>
                  <a:gd name="T77" fmla="*/ 1 h 1315"/>
                  <a:gd name="T78" fmla="*/ 40 w 1303"/>
                  <a:gd name="T79" fmla="*/ 1 h 1315"/>
                  <a:gd name="T80" fmla="*/ 41 w 1303"/>
                  <a:gd name="T81" fmla="*/ 2 h 1315"/>
                  <a:gd name="T82" fmla="*/ 41 w 1303"/>
                  <a:gd name="T83" fmla="*/ 2 h 1315"/>
                  <a:gd name="T84" fmla="*/ 41 w 1303"/>
                  <a:gd name="T85" fmla="*/ 2 h 1315"/>
                  <a:gd name="T86" fmla="*/ 41 w 1303"/>
                  <a:gd name="T87" fmla="*/ 3 h 1315"/>
                  <a:gd name="T88" fmla="*/ 41 w 1303"/>
                  <a:gd name="T89" fmla="*/ 3 h 1315"/>
                  <a:gd name="T90" fmla="*/ 41 w 1303"/>
                  <a:gd name="T91" fmla="*/ 4 h 1315"/>
                  <a:gd name="T92" fmla="*/ 41 w 1303"/>
                  <a:gd name="T93" fmla="*/ 4 h 1315"/>
                  <a:gd name="T94" fmla="*/ 40 w 1303"/>
                  <a:gd name="T95" fmla="*/ 4 h 13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03"/>
                  <a:gd name="T145" fmla="*/ 0 h 1315"/>
                  <a:gd name="T146" fmla="*/ 1303 w 1303"/>
                  <a:gd name="T147" fmla="*/ 1315 h 13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03" h="1315">
                    <a:moveTo>
                      <a:pt x="1279" y="124"/>
                    </a:moveTo>
                    <a:lnTo>
                      <a:pt x="74" y="1306"/>
                    </a:lnTo>
                    <a:lnTo>
                      <a:pt x="70" y="1309"/>
                    </a:lnTo>
                    <a:lnTo>
                      <a:pt x="66" y="1312"/>
                    </a:lnTo>
                    <a:lnTo>
                      <a:pt x="62" y="1313"/>
                    </a:lnTo>
                    <a:lnTo>
                      <a:pt x="58" y="1314"/>
                    </a:lnTo>
                    <a:lnTo>
                      <a:pt x="53" y="1315"/>
                    </a:lnTo>
                    <a:lnTo>
                      <a:pt x="47" y="1314"/>
                    </a:lnTo>
                    <a:lnTo>
                      <a:pt x="43" y="1314"/>
                    </a:lnTo>
                    <a:lnTo>
                      <a:pt x="38" y="1312"/>
                    </a:lnTo>
                    <a:lnTo>
                      <a:pt x="0" y="1291"/>
                    </a:lnTo>
                    <a:lnTo>
                      <a:pt x="848" y="458"/>
                    </a:lnTo>
                    <a:lnTo>
                      <a:pt x="826" y="436"/>
                    </a:lnTo>
                    <a:lnTo>
                      <a:pt x="790" y="471"/>
                    </a:lnTo>
                    <a:lnTo>
                      <a:pt x="756" y="436"/>
                    </a:lnTo>
                    <a:lnTo>
                      <a:pt x="863" y="331"/>
                    </a:lnTo>
                    <a:lnTo>
                      <a:pt x="908" y="377"/>
                    </a:lnTo>
                    <a:lnTo>
                      <a:pt x="937" y="349"/>
                    </a:lnTo>
                    <a:lnTo>
                      <a:pt x="892" y="303"/>
                    </a:lnTo>
                    <a:lnTo>
                      <a:pt x="999" y="198"/>
                    </a:lnTo>
                    <a:lnTo>
                      <a:pt x="1044" y="244"/>
                    </a:lnTo>
                    <a:lnTo>
                      <a:pt x="1073" y="216"/>
                    </a:lnTo>
                    <a:lnTo>
                      <a:pt x="1028" y="170"/>
                    </a:lnTo>
                    <a:lnTo>
                      <a:pt x="1179" y="21"/>
                    </a:lnTo>
                    <a:lnTo>
                      <a:pt x="1185" y="16"/>
                    </a:lnTo>
                    <a:lnTo>
                      <a:pt x="1191" y="11"/>
                    </a:lnTo>
                    <a:lnTo>
                      <a:pt x="1198" y="8"/>
                    </a:lnTo>
                    <a:lnTo>
                      <a:pt x="1205" y="4"/>
                    </a:lnTo>
                    <a:lnTo>
                      <a:pt x="1210" y="2"/>
                    </a:lnTo>
                    <a:lnTo>
                      <a:pt x="1217" y="1"/>
                    </a:lnTo>
                    <a:lnTo>
                      <a:pt x="1225" y="0"/>
                    </a:lnTo>
                    <a:lnTo>
                      <a:pt x="1232" y="0"/>
                    </a:lnTo>
                    <a:lnTo>
                      <a:pt x="1238" y="1"/>
                    </a:lnTo>
                    <a:lnTo>
                      <a:pt x="1245" y="2"/>
                    </a:lnTo>
                    <a:lnTo>
                      <a:pt x="1251" y="4"/>
                    </a:lnTo>
                    <a:lnTo>
                      <a:pt x="1256" y="8"/>
                    </a:lnTo>
                    <a:lnTo>
                      <a:pt x="1262" y="11"/>
                    </a:lnTo>
                    <a:lnTo>
                      <a:pt x="1269" y="15"/>
                    </a:lnTo>
                    <a:lnTo>
                      <a:pt x="1274" y="19"/>
                    </a:lnTo>
                    <a:lnTo>
                      <a:pt x="1279" y="24"/>
                    </a:lnTo>
                    <a:lnTo>
                      <a:pt x="1289" y="34"/>
                    </a:lnTo>
                    <a:lnTo>
                      <a:pt x="1296" y="46"/>
                    </a:lnTo>
                    <a:lnTo>
                      <a:pt x="1300" y="57"/>
                    </a:lnTo>
                    <a:lnTo>
                      <a:pt x="1303" y="70"/>
                    </a:lnTo>
                    <a:lnTo>
                      <a:pt x="1301" y="84"/>
                    </a:lnTo>
                    <a:lnTo>
                      <a:pt x="1298" y="98"/>
                    </a:lnTo>
                    <a:lnTo>
                      <a:pt x="1291" y="111"/>
                    </a:lnTo>
                    <a:lnTo>
                      <a:pt x="1279" y="124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Freeform 34"/>
              <p:cNvSpPr>
                <a:spLocks/>
              </p:cNvSpPr>
              <p:nvPr/>
            </p:nvSpPr>
            <p:spPr bwMode="auto">
              <a:xfrm>
                <a:off x="1259" y="3766"/>
                <a:ext cx="160" cy="42"/>
              </a:xfrm>
              <a:custGeom>
                <a:avLst/>
                <a:gdLst>
                  <a:gd name="T0" fmla="*/ 10 w 320"/>
                  <a:gd name="T1" fmla="*/ 2 h 83"/>
                  <a:gd name="T2" fmla="*/ 1 w 320"/>
                  <a:gd name="T3" fmla="*/ 0 h 83"/>
                  <a:gd name="T4" fmla="*/ 0 w 320"/>
                  <a:gd name="T5" fmla="*/ 2 h 83"/>
                  <a:gd name="T6" fmla="*/ 10 w 320"/>
                  <a:gd name="T7" fmla="*/ 3 h 83"/>
                  <a:gd name="T8" fmla="*/ 10 w 320"/>
                  <a:gd name="T9" fmla="*/ 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83"/>
                  <a:gd name="T17" fmla="*/ 320 w 320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83">
                    <a:moveTo>
                      <a:pt x="320" y="43"/>
                    </a:moveTo>
                    <a:lnTo>
                      <a:pt x="5" y="0"/>
                    </a:lnTo>
                    <a:lnTo>
                      <a:pt x="0" y="39"/>
                    </a:lnTo>
                    <a:lnTo>
                      <a:pt x="314" y="83"/>
                    </a:lnTo>
                    <a:lnTo>
                      <a:pt x="32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Freeform 35"/>
              <p:cNvSpPr>
                <a:spLocks/>
              </p:cNvSpPr>
              <p:nvPr/>
            </p:nvSpPr>
            <p:spPr bwMode="auto">
              <a:xfrm>
                <a:off x="1312" y="3623"/>
                <a:ext cx="146" cy="100"/>
              </a:xfrm>
              <a:custGeom>
                <a:avLst/>
                <a:gdLst>
                  <a:gd name="T0" fmla="*/ 9 w 292"/>
                  <a:gd name="T1" fmla="*/ 6 h 199"/>
                  <a:gd name="T2" fmla="*/ 1 w 292"/>
                  <a:gd name="T3" fmla="*/ 0 h 199"/>
                  <a:gd name="T4" fmla="*/ 0 w 292"/>
                  <a:gd name="T5" fmla="*/ 2 h 199"/>
                  <a:gd name="T6" fmla="*/ 9 w 292"/>
                  <a:gd name="T7" fmla="*/ 7 h 199"/>
                  <a:gd name="T8" fmla="*/ 9 w 292"/>
                  <a:gd name="T9" fmla="*/ 6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199"/>
                  <a:gd name="T17" fmla="*/ 292 w 292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199">
                    <a:moveTo>
                      <a:pt x="292" y="166"/>
                    </a:moveTo>
                    <a:lnTo>
                      <a:pt x="21" y="0"/>
                    </a:lnTo>
                    <a:lnTo>
                      <a:pt x="0" y="34"/>
                    </a:lnTo>
                    <a:lnTo>
                      <a:pt x="271" y="199"/>
                    </a:lnTo>
                    <a:lnTo>
                      <a:pt x="292" y="1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36"/>
              <p:cNvSpPr>
                <a:spLocks/>
              </p:cNvSpPr>
              <p:nvPr/>
            </p:nvSpPr>
            <p:spPr bwMode="auto">
              <a:xfrm>
                <a:off x="1418" y="3516"/>
                <a:ext cx="107" cy="141"/>
              </a:xfrm>
              <a:custGeom>
                <a:avLst/>
                <a:gdLst>
                  <a:gd name="T0" fmla="*/ 7 w 214"/>
                  <a:gd name="T1" fmla="*/ 9 h 282"/>
                  <a:gd name="T2" fmla="*/ 2 w 214"/>
                  <a:gd name="T3" fmla="*/ 0 h 282"/>
                  <a:gd name="T4" fmla="*/ 0 w 214"/>
                  <a:gd name="T5" fmla="*/ 1 h 282"/>
                  <a:gd name="T6" fmla="*/ 6 w 214"/>
                  <a:gd name="T7" fmla="*/ 9 h 282"/>
                  <a:gd name="T8" fmla="*/ 7 w 214"/>
                  <a:gd name="T9" fmla="*/ 9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282"/>
                  <a:gd name="T17" fmla="*/ 214 w 214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282">
                    <a:moveTo>
                      <a:pt x="214" y="259"/>
                    </a:moveTo>
                    <a:lnTo>
                      <a:pt x="33" y="0"/>
                    </a:lnTo>
                    <a:lnTo>
                      <a:pt x="0" y="23"/>
                    </a:lnTo>
                    <a:lnTo>
                      <a:pt x="183" y="282"/>
                    </a:lnTo>
                    <a:lnTo>
                      <a:pt x="214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Freeform 37"/>
              <p:cNvSpPr>
                <a:spLocks/>
              </p:cNvSpPr>
              <p:nvPr/>
            </p:nvSpPr>
            <p:spPr bwMode="auto">
              <a:xfrm>
                <a:off x="1560" y="3463"/>
                <a:ext cx="51" cy="159"/>
              </a:xfrm>
              <a:custGeom>
                <a:avLst/>
                <a:gdLst>
                  <a:gd name="T0" fmla="*/ 3 w 103"/>
                  <a:gd name="T1" fmla="*/ 9 h 320"/>
                  <a:gd name="T2" fmla="*/ 1 w 103"/>
                  <a:gd name="T3" fmla="*/ 0 h 320"/>
                  <a:gd name="T4" fmla="*/ 0 w 103"/>
                  <a:gd name="T5" fmla="*/ 0 h 320"/>
                  <a:gd name="T6" fmla="*/ 1 w 103"/>
                  <a:gd name="T7" fmla="*/ 9 h 320"/>
                  <a:gd name="T8" fmla="*/ 3 w 103"/>
                  <a:gd name="T9" fmla="*/ 9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320"/>
                  <a:gd name="T17" fmla="*/ 103 w 103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320">
                    <a:moveTo>
                      <a:pt x="103" y="311"/>
                    </a:moveTo>
                    <a:lnTo>
                      <a:pt x="39" y="0"/>
                    </a:lnTo>
                    <a:lnTo>
                      <a:pt x="0" y="9"/>
                    </a:lnTo>
                    <a:lnTo>
                      <a:pt x="63" y="320"/>
                    </a:lnTo>
                    <a:lnTo>
                      <a:pt x="103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38"/>
              <p:cNvSpPr>
                <a:spLocks/>
              </p:cNvSpPr>
              <p:nvPr/>
            </p:nvSpPr>
            <p:spPr bwMode="auto">
              <a:xfrm>
                <a:off x="1319" y="3936"/>
                <a:ext cx="127" cy="136"/>
              </a:xfrm>
              <a:custGeom>
                <a:avLst/>
                <a:gdLst>
                  <a:gd name="T0" fmla="*/ 0 w 255"/>
                  <a:gd name="T1" fmla="*/ 6 h 272"/>
                  <a:gd name="T2" fmla="*/ 6 w 255"/>
                  <a:gd name="T3" fmla="*/ 0 h 272"/>
                  <a:gd name="T4" fmla="*/ 7 w 255"/>
                  <a:gd name="T5" fmla="*/ 1 h 272"/>
                  <a:gd name="T6" fmla="*/ 0 w 255"/>
                  <a:gd name="T7" fmla="*/ 9 h 272"/>
                  <a:gd name="T8" fmla="*/ 0 w 255"/>
                  <a:gd name="T9" fmla="*/ 7 h 272"/>
                  <a:gd name="T10" fmla="*/ 0 w 255"/>
                  <a:gd name="T11" fmla="*/ 7 h 272"/>
                  <a:gd name="T12" fmla="*/ 0 w 255"/>
                  <a:gd name="T13" fmla="*/ 6 h 272"/>
                  <a:gd name="T14" fmla="*/ 0 w 255"/>
                  <a:gd name="T15" fmla="*/ 6 h 272"/>
                  <a:gd name="T16" fmla="*/ 0 w 255"/>
                  <a:gd name="T17" fmla="*/ 6 h 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272"/>
                  <a:gd name="T29" fmla="*/ 255 w 255"/>
                  <a:gd name="T30" fmla="*/ 272 h 2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272">
                    <a:moveTo>
                      <a:pt x="9" y="208"/>
                    </a:moveTo>
                    <a:lnTo>
                      <a:pt x="220" y="0"/>
                    </a:lnTo>
                    <a:lnTo>
                      <a:pt x="255" y="35"/>
                    </a:lnTo>
                    <a:lnTo>
                      <a:pt x="13" y="272"/>
                    </a:lnTo>
                    <a:lnTo>
                      <a:pt x="3" y="239"/>
                    </a:lnTo>
                    <a:lnTo>
                      <a:pt x="0" y="231"/>
                    </a:lnTo>
                    <a:lnTo>
                      <a:pt x="1" y="221"/>
                    </a:lnTo>
                    <a:lnTo>
                      <a:pt x="5" y="215"/>
                    </a:lnTo>
                    <a:lnTo>
                      <a:pt x="9" y="208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Freeform 39"/>
              <p:cNvSpPr>
                <a:spLocks/>
              </p:cNvSpPr>
              <p:nvPr/>
            </p:nvSpPr>
            <p:spPr bwMode="auto">
              <a:xfrm>
                <a:off x="1239" y="4065"/>
                <a:ext cx="104" cy="104"/>
              </a:xfrm>
              <a:custGeom>
                <a:avLst/>
                <a:gdLst>
                  <a:gd name="T0" fmla="*/ 6 w 208"/>
                  <a:gd name="T1" fmla="*/ 6 h 208"/>
                  <a:gd name="T2" fmla="*/ 5 w 208"/>
                  <a:gd name="T3" fmla="*/ 6 h 208"/>
                  <a:gd name="T4" fmla="*/ 5 w 208"/>
                  <a:gd name="T5" fmla="*/ 7 h 208"/>
                  <a:gd name="T6" fmla="*/ 3 w 208"/>
                  <a:gd name="T7" fmla="*/ 7 h 208"/>
                  <a:gd name="T8" fmla="*/ 3 w 208"/>
                  <a:gd name="T9" fmla="*/ 7 h 208"/>
                  <a:gd name="T10" fmla="*/ 3 w 208"/>
                  <a:gd name="T11" fmla="*/ 7 h 208"/>
                  <a:gd name="T12" fmla="*/ 3 w 208"/>
                  <a:gd name="T13" fmla="*/ 7 h 208"/>
                  <a:gd name="T14" fmla="*/ 2 w 208"/>
                  <a:gd name="T15" fmla="*/ 6 h 208"/>
                  <a:gd name="T16" fmla="*/ 1 w 208"/>
                  <a:gd name="T17" fmla="*/ 6 h 208"/>
                  <a:gd name="T18" fmla="*/ 1 w 208"/>
                  <a:gd name="T19" fmla="*/ 6 h 208"/>
                  <a:gd name="T20" fmla="*/ 1 w 208"/>
                  <a:gd name="T21" fmla="*/ 5 h 208"/>
                  <a:gd name="T22" fmla="*/ 1 w 208"/>
                  <a:gd name="T23" fmla="*/ 3 h 208"/>
                  <a:gd name="T24" fmla="*/ 0 w 208"/>
                  <a:gd name="T25" fmla="*/ 3 h 208"/>
                  <a:gd name="T26" fmla="*/ 1 w 208"/>
                  <a:gd name="T27" fmla="*/ 3 h 208"/>
                  <a:gd name="T28" fmla="*/ 1 w 208"/>
                  <a:gd name="T29" fmla="*/ 2 h 208"/>
                  <a:gd name="T30" fmla="*/ 1 w 208"/>
                  <a:gd name="T31" fmla="*/ 2 h 208"/>
                  <a:gd name="T32" fmla="*/ 1 w 208"/>
                  <a:gd name="T33" fmla="*/ 1 h 208"/>
                  <a:gd name="T34" fmla="*/ 2 w 208"/>
                  <a:gd name="T35" fmla="*/ 1 h 208"/>
                  <a:gd name="T36" fmla="*/ 2 w 208"/>
                  <a:gd name="T37" fmla="*/ 1 h 208"/>
                  <a:gd name="T38" fmla="*/ 3 w 208"/>
                  <a:gd name="T39" fmla="*/ 1 h 208"/>
                  <a:gd name="T40" fmla="*/ 3 w 208"/>
                  <a:gd name="T41" fmla="*/ 1 h 208"/>
                  <a:gd name="T42" fmla="*/ 3 w 208"/>
                  <a:gd name="T43" fmla="*/ 0 h 208"/>
                  <a:gd name="T44" fmla="*/ 3 w 208"/>
                  <a:gd name="T45" fmla="*/ 0 h 208"/>
                  <a:gd name="T46" fmla="*/ 3 w 208"/>
                  <a:gd name="T47" fmla="*/ 1 h 208"/>
                  <a:gd name="T48" fmla="*/ 5 w 208"/>
                  <a:gd name="T49" fmla="*/ 1 h 208"/>
                  <a:gd name="T50" fmla="*/ 6 w 208"/>
                  <a:gd name="T51" fmla="*/ 1 h 208"/>
                  <a:gd name="T52" fmla="*/ 3 w 208"/>
                  <a:gd name="T53" fmla="*/ 3 h 208"/>
                  <a:gd name="T54" fmla="*/ 5 w 208"/>
                  <a:gd name="T55" fmla="*/ 3 h 208"/>
                  <a:gd name="T56" fmla="*/ 7 w 208"/>
                  <a:gd name="T57" fmla="*/ 2 h 208"/>
                  <a:gd name="T58" fmla="*/ 7 w 208"/>
                  <a:gd name="T59" fmla="*/ 3 h 208"/>
                  <a:gd name="T60" fmla="*/ 7 w 208"/>
                  <a:gd name="T61" fmla="*/ 3 h 208"/>
                  <a:gd name="T62" fmla="*/ 7 w 208"/>
                  <a:gd name="T63" fmla="*/ 3 h 208"/>
                  <a:gd name="T64" fmla="*/ 7 w 208"/>
                  <a:gd name="T65" fmla="*/ 3 h 208"/>
                  <a:gd name="T66" fmla="*/ 7 w 208"/>
                  <a:gd name="T67" fmla="*/ 5 h 208"/>
                  <a:gd name="T68" fmla="*/ 7 w 208"/>
                  <a:gd name="T69" fmla="*/ 5 h 208"/>
                  <a:gd name="T70" fmla="*/ 7 w 208"/>
                  <a:gd name="T71" fmla="*/ 5 h 208"/>
                  <a:gd name="T72" fmla="*/ 6 w 208"/>
                  <a:gd name="T73" fmla="*/ 6 h 208"/>
                  <a:gd name="T74" fmla="*/ 6 w 208"/>
                  <a:gd name="T75" fmla="*/ 6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8"/>
                  <a:gd name="T115" fmla="*/ 0 h 208"/>
                  <a:gd name="T116" fmla="*/ 208 w 20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8" h="208">
                    <a:moveTo>
                      <a:pt x="177" y="178"/>
                    </a:moveTo>
                    <a:lnTo>
                      <a:pt x="160" y="191"/>
                    </a:lnTo>
                    <a:lnTo>
                      <a:pt x="142" y="201"/>
                    </a:lnTo>
                    <a:lnTo>
                      <a:pt x="124" y="206"/>
                    </a:lnTo>
                    <a:lnTo>
                      <a:pt x="104" y="208"/>
                    </a:lnTo>
                    <a:lnTo>
                      <a:pt x="83" y="206"/>
                    </a:lnTo>
                    <a:lnTo>
                      <a:pt x="65" y="200"/>
                    </a:lnTo>
                    <a:lnTo>
                      <a:pt x="46" y="191"/>
                    </a:lnTo>
                    <a:lnTo>
                      <a:pt x="30" y="177"/>
                    </a:lnTo>
                    <a:lnTo>
                      <a:pt x="17" y="161"/>
                    </a:lnTo>
                    <a:lnTo>
                      <a:pt x="7" y="142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3"/>
                    </a:lnTo>
                    <a:lnTo>
                      <a:pt x="8" y="64"/>
                    </a:lnTo>
                    <a:lnTo>
                      <a:pt x="17" y="47"/>
                    </a:lnTo>
                    <a:lnTo>
                      <a:pt x="31" y="30"/>
                    </a:lnTo>
                    <a:lnTo>
                      <a:pt x="42" y="21"/>
                    </a:lnTo>
                    <a:lnTo>
                      <a:pt x="54" y="13"/>
                    </a:lnTo>
                    <a:lnTo>
                      <a:pt x="67" y="7"/>
                    </a:lnTo>
                    <a:lnTo>
                      <a:pt x="81" y="3"/>
                    </a:lnTo>
                    <a:lnTo>
                      <a:pt x="94" y="0"/>
                    </a:lnTo>
                    <a:lnTo>
                      <a:pt x="109" y="0"/>
                    </a:lnTo>
                    <a:lnTo>
                      <a:pt x="122" y="2"/>
                    </a:lnTo>
                    <a:lnTo>
                      <a:pt x="136" y="5"/>
                    </a:lnTo>
                    <a:lnTo>
                      <a:pt x="170" y="15"/>
                    </a:lnTo>
                    <a:lnTo>
                      <a:pt x="111" y="73"/>
                    </a:lnTo>
                    <a:lnTo>
                      <a:pt x="134" y="96"/>
                    </a:lnTo>
                    <a:lnTo>
                      <a:pt x="194" y="36"/>
                    </a:lnTo>
                    <a:lnTo>
                      <a:pt x="204" y="78"/>
                    </a:lnTo>
                    <a:lnTo>
                      <a:pt x="207" y="91"/>
                    </a:lnTo>
                    <a:lnTo>
                      <a:pt x="208" y="105"/>
                    </a:lnTo>
                    <a:lnTo>
                      <a:pt x="207" y="118"/>
                    </a:lnTo>
                    <a:lnTo>
                      <a:pt x="204" y="132"/>
                    </a:lnTo>
                    <a:lnTo>
                      <a:pt x="200" y="144"/>
                    </a:lnTo>
                    <a:lnTo>
                      <a:pt x="194" y="156"/>
                    </a:lnTo>
                    <a:lnTo>
                      <a:pt x="186" y="168"/>
                    </a:lnTo>
                    <a:lnTo>
                      <a:pt x="177" y="178"/>
                    </a:lnTo>
                    <a:close/>
                  </a:path>
                </a:pathLst>
              </a:custGeom>
              <a:solidFill>
                <a:srgbClr val="7FC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Freeform 40"/>
              <p:cNvSpPr>
                <a:spLocks/>
              </p:cNvSpPr>
              <p:nvPr/>
            </p:nvSpPr>
            <p:spPr bwMode="auto">
              <a:xfrm>
                <a:off x="1263" y="4084"/>
                <a:ext cx="60" cy="60"/>
              </a:xfrm>
              <a:custGeom>
                <a:avLst/>
                <a:gdLst>
                  <a:gd name="T0" fmla="*/ 1 w 120"/>
                  <a:gd name="T1" fmla="*/ 4 h 119"/>
                  <a:gd name="T2" fmla="*/ 1 w 120"/>
                  <a:gd name="T3" fmla="*/ 3 h 119"/>
                  <a:gd name="T4" fmla="*/ 0 w 120"/>
                  <a:gd name="T5" fmla="*/ 2 h 119"/>
                  <a:gd name="T6" fmla="*/ 1 w 120"/>
                  <a:gd name="T7" fmla="*/ 2 h 119"/>
                  <a:gd name="T8" fmla="*/ 1 w 120"/>
                  <a:gd name="T9" fmla="*/ 1 h 119"/>
                  <a:gd name="T10" fmla="*/ 1 w 120"/>
                  <a:gd name="T11" fmla="*/ 1 h 119"/>
                  <a:gd name="T12" fmla="*/ 2 w 120"/>
                  <a:gd name="T13" fmla="*/ 1 h 119"/>
                  <a:gd name="T14" fmla="*/ 2 w 120"/>
                  <a:gd name="T15" fmla="*/ 1 h 119"/>
                  <a:gd name="T16" fmla="*/ 2 w 120"/>
                  <a:gd name="T17" fmla="*/ 0 h 119"/>
                  <a:gd name="T18" fmla="*/ 3 w 120"/>
                  <a:gd name="T19" fmla="*/ 1 h 119"/>
                  <a:gd name="T20" fmla="*/ 3 w 120"/>
                  <a:gd name="T21" fmla="*/ 1 h 119"/>
                  <a:gd name="T22" fmla="*/ 3 w 120"/>
                  <a:gd name="T23" fmla="*/ 1 h 119"/>
                  <a:gd name="T24" fmla="*/ 4 w 120"/>
                  <a:gd name="T25" fmla="*/ 1 h 119"/>
                  <a:gd name="T26" fmla="*/ 4 w 120"/>
                  <a:gd name="T27" fmla="*/ 2 h 119"/>
                  <a:gd name="T28" fmla="*/ 4 w 120"/>
                  <a:gd name="T29" fmla="*/ 2 h 119"/>
                  <a:gd name="T30" fmla="*/ 4 w 120"/>
                  <a:gd name="T31" fmla="*/ 3 h 119"/>
                  <a:gd name="T32" fmla="*/ 4 w 120"/>
                  <a:gd name="T33" fmla="*/ 4 h 119"/>
                  <a:gd name="T34" fmla="*/ 3 w 120"/>
                  <a:gd name="T35" fmla="*/ 4 h 119"/>
                  <a:gd name="T36" fmla="*/ 3 w 120"/>
                  <a:gd name="T37" fmla="*/ 4 h 119"/>
                  <a:gd name="T38" fmla="*/ 3 w 120"/>
                  <a:gd name="T39" fmla="*/ 4 h 119"/>
                  <a:gd name="T40" fmla="*/ 2 w 120"/>
                  <a:gd name="T41" fmla="*/ 4 h 119"/>
                  <a:gd name="T42" fmla="*/ 2 w 120"/>
                  <a:gd name="T43" fmla="*/ 4 h 119"/>
                  <a:gd name="T44" fmla="*/ 2 w 120"/>
                  <a:gd name="T45" fmla="*/ 4 h 119"/>
                  <a:gd name="T46" fmla="*/ 1 w 120"/>
                  <a:gd name="T47" fmla="*/ 4 h 119"/>
                  <a:gd name="T48" fmla="*/ 1 w 120"/>
                  <a:gd name="T49" fmla="*/ 4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19"/>
                  <a:gd name="T77" fmla="*/ 120 w 120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19">
                    <a:moveTo>
                      <a:pt x="18" y="102"/>
                    </a:moveTo>
                    <a:lnTo>
                      <a:pt x="5" y="81"/>
                    </a:lnTo>
                    <a:lnTo>
                      <a:pt x="0" y="59"/>
                    </a:lnTo>
                    <a:lnTo>
                      <a:pt x="5" y="36"/>
                    </a:lnTo>
                    <a:lnTo>
                      <a:pt x="19" y="17"/>
                    </a:lnTo>
                    <a:lnTo>
                      <a:pt x="28" y="9"/>
                    </a:lnTo>
                    <a:lnTo>
                      <a:pt x="38" y="4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72" y="2"/>
                    </a:lnTo>
                    <a:lnTo>
                      <a:pt x="83" y="5"/>
                    </a:lnTo>
                    <a:lnTo>
                      <a:pt x="94" y="10"/>
                    </a:lnTo>
                    <a:lnTo>
                      <a:pt x="103" y="18"/>
                    </a:lnTo>
                    <a:lnTo>
                      <a:pt x="116" y="38"/>
                    </a:lnTo>
                    <a:lnTo>
                      <a:pt x="120" y="59"/>
                    </a:lnTo>
                    <a:lnTo>
                      <a:pt x="116" y="82"/>
                    </a:lnTo>
                    <a:lnTo>
                      <a:pt x="102" y="102"/>
                    </a:lnTo>
                    <a:lnTo>
                      <a:pt x="93" y="110"/>
                    </a:lnTo>
                    <a:lnTo>
                      <a:pt x="82" y="116"/>
                    </a:lnTo>
                    <a:lnTo>
                      <a:pt x="71" y="119"/>
                    </a:lnTo>
                    <a:lnTo>
                      <a:pt x="60" y="119"/>
                    </a:lnTo>
                    <a:lnTo>
                      <a:pt x="49" y="118"/>
                    </a:lnTo>
                    <a:lnTo>
                      <a:pt x="37" y="115"/>
                    </a:lnTo>
                    <a:lnTo>
                      <a:pt x="27" y="110"/>
                    </a:lnTo>
                    <a:lnTo>
                      <a:pt x="1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066800" y="2743200"/>
            <a:ext cx="3233738" cy="1817688"/>
            <a:chOff x="672" y="1728"/>
            <a:chExt cx="2037" cy="1145"/>
          </a:xfrm>
        </p:grpSpPr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672" y="1776"/>
              <a:ext cx="19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/>
                <a:t>mass (25 kg)</a:t>
              </a:r>
            </a:p>
          </p:txBody>
        </p:sp>
        <p:pic>
          <p:nvPicPr>
            <p:cNvPr id="23570" name="Picture 42" descr="j015133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1728"/>
              <a:ext cx="645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572000" y="4648200"/>
            <a:ext cx="3657600" cy="1447800"/>
            <a:chOff x="2880" y="2928"/>
            <a:chExt cx="2304" cy="912"/>
          </a:xfrm>
        </p:grpSpPr>
        <p:grpSp>
          <p:nvGrpSpPr>
            <p:cNvPr id="23565" name="Group 44"/>
            <p:cNvGrpSpPr>
              <a:grpSpLocks/>
            </p:cNvGrpSpPr>
            <p:nvPr/>
          </p:nvGrpSpPr>
          <p:grpSpPr bwMode="auto">
            <a:xfrm>
              <a:off x="2880" y="2928"/>
              <a:ext cx="1832" cy="384"/>
              <a:chOff x="2880" y="2928"/>
              <a:chExt cx="1832" cy="384"/>
            </a:xfrm>
          </p:grpSpPr>
          <p:sp>
            <p:nvSpPr>
              <p:cNvPr id="23567" name="Rectangle 21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83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/>
                  <a:t>force (48 N     )</a:t>
                </a:r>
              </a:p>
            </p:txBody>
          </p:sp>
          <p:sp>
            <p:nvSpPr>
              <p:cNvPr id="23568" name="Line 22"/>
              <p:cNvSpPr>
                <a:spLocks noChangeShapeType="1"/>
              </p:cNvSpPr>
              <p:nvPr/>
            </p:nvSpPr>
            <p:spPr bwMode="auto">
              <a:xfrm>
                <a:off x="4080" y="3120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3566" name="Picture 43" descr="j039104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136" y="3090"/>
              <a:ext cx="104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~PP3673.WAV">
            <a:hlinkClick r:id="" action="ppaction://media"/>
          </p:cNvPr>
          <p:cNvPicPr>
            <a:picLocks noRot="1" noChangeAspect="1"/>
          </p:cNvPicPr>
          <p:nvPr>
            <a:wavAudioFile r:embed="rId2" name="~PP3673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09600" y="3810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distance</a:t>
            </a:r>
            <a:r>
              <a:rPr lang="en-US">
                <a:solidFill>
                  <a:srgbClr val="FF3300"/>
                </a:solidFill>
              </a:rPr>
              <a:t> (d)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343400" y="3429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3300"/>
                </a:solidFill>
              </a:rPr>
              <a:t>displacement</a:t>
            </a:r>
            <a:r>
              <a:rPr lang="en-US">
                <a:solidFill>
                  <a:srgbClr val="FF3300"/>
                </a:solidFill>
              </a:rPr>
              <a:t> (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3300"/>
                </a:solidFill>
              </a:rPr>
              <a:t>x or 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3300"/>
                </a:solidFill>
              </a:rPr>
              <a:t>y)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42913" y="1300163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/>
              <a:t>how far object travels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318000" y="8636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/>
              <a:t>the difference between</a:t>
            </a:r>
            <a:br>
              <a:rPr lang="en-US" sz="2400"/>
            </a:br>
            <a:r>
              <a:rPr lang="en-US" sz="2400"/>
              <a:t>the starting and ending</a:t>
            </a:r>
            <a:br>
              <a:rPr lang="en-US" sz="2400"/>
            </a:br>
            <a:r>
              <a:rPr lang="en-US" sz="2400"/>
              <a:t>points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09600" y="22098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-- depends on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   path taken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038600" y="35052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Boston</a:t>
            </a:r>
          </a:p>
        </p:txBody>
      </p:sp>
      <p:sp>
        <p:nvSpPr>
          <p:cNvPr id="24584" name="Rectangle 17"/>
          <p:cNvSpPr>
            <a:spLocks noChangeArrowheads="1"/>
          </p:cNvSpPr>
          <p:nvPr/>
        </p:nvSpPr>
        <p:spPr bwMode="auto">
          <a:xfrm>
            <a:off x="4343400" y="21336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-- independent of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   path taken</a:t>
            </a: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4191000" y="5791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Memphis</a:t>
            </a:r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977900" y="3416300"/>
            <a:ext cx="222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Cleveland</a:t>
            </a:r>
          </a:p>
        </p:txBody>
      </p:sp>
      <p:sp>
        <p:nvSpPr>
          <p:cNvPr id="24587" name="Oval 20"/>
          <p:cNvSpPr>
            <a:spLocks noChangeArrowheads="1"/>
          </p:cNvSpPr>
          <p:nvPr/>
        </p:nvSpPr>
        <p:spPr bwMode="auto">
          <a:xfrm>
            <a:off x="3657600" y="5867400"/>
            <a:ext cx="4572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21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22"/>
          <p:cNvSpPr>
            <a:spLocks noChangeArrowheads="1"/>
          </p:cNvSpPr>
          <p:nvPr/>
        </p:nvSpPr>
        <p:spPr bwMode="auto">
          <a:xfrm>
            <a:off x="3810000" y="3733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>
            <a:off x="3886200" y="3886200"/>
            <a:ext cx="0" cy="1981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12" name="Line 24"/>
          <p:cNvSpPr>
            <a:spLocks noChangeShapeType="1"/>
          </p:cNvSpPr>
          <p:nvPr/>
        </p:nvSpPr>
        <p:spPr bwMode="auto">
          <a:xfrm flipH="1" flipV="1">
            <a:off x="3048000" y="3733800"/>
            <a:ext cx="838200" cy="2133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13" name="Line 25"/>
          <p:cNvSpPr>
            <a:spLocks noChangeShapeType="1"/>
          </p:cNvSpPr>
          <p:nvPr/>
        </p:nvSpPr>
        <p:spPr bwMode="auto">
          <a:xfrm flipH="1" flipV="1">
            <a:off x="3124200" y="3657600"/>
            <a:ext cx="685800" cy="152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5181600" y="34290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displacement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vector</a:t>
            </a:r>
          </a:p>
        </p:txBody>
      </p:sp>
      <p:sp>
        <p:nvSpPr>
          <p:cNvPr id="140316" name="Line 28"/>
          <p:cNvSpPr>
            <a:spLocks noChangeShapeType="1"/>
          </p:cNvSpPr>
          <p:nvPr/>
        </p:nvSpPr>
        <p:spPr bwMode="auto">
          <a:xfrm flipV="1">
            <a:off x="3581400" y="3276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>
            <a:off x="4114800" y="3276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0318" name="Picture 30" descr="en00479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00" y="4713288"/>
            <a:ext cx="17907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19" name="Picture 31" descr="j008459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64050"/>
            <a:ext cx="2797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0" name="Picture 32" descr="tn01165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6366">
            <a:off x="4572000" y="4419600"/>
            <a:ext cx="19812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~PP2298.WAV">
            <a:hlinkClick r:id="" action="ppaction://media"/>
          </p:cNvPr>
          <p:cNvPicPr>
            <a:picLocks noRot="1" noChangeAspect="1"/>
          </p:cNvPicPr>
          <p:nvPr>
            <a:wavAudioFile r:embed="rId2" name="~PP2298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0293" grpId="0"/>
      <p:bldP spid="140294" grpId="0"/>
      <p:bldP spid="140311" grpId="0" animBg="1"/>
      <p:bldP spid="140312" grpId="0" animBg="1"/>
      <p:bldP spid="140313" grpId="0" animBg="1"/>
      <p:bldP spid="140314" grpId="0"/>
      <p:bldP spid="140316" grpId="0" animBg="1"/>
      <p:bldP spid="1403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5750" y="27305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2-1 Position, Distance, and Displacement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8300" y="1246188"/>
            <a:ext cx="82534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Before describing motion, you must set up a coordinate system – </a:t>
            </a:r>
            <a:r>
              <a:rPr lang="en-US">
                <a:solidFill>
                  <a:srgbClr val="FF0000"/>
                </a:solidFill>
              </a:rPr>
              <a:t>define an origin and a positive direction. Distance = d; Displacement = x </a:t>
            </a:r>
          </a:p>
        </p:txBody>
      </p:sp>
      <p:pic>
        <p:nvPicPr>
          <p:cNvPr id="25604" name="Picture 4" descr="FG02_01"/>
          <p:cNvPicPr>
            <a:picLocks noChangeAspect="1" noChangeArrowheads="1"/>
          </p:cNvPicPr>
          <p:nvPr/>
        </p:nvPicPr>
        <p:blipFill>
          <a:blip r:embed="rId3" cstate="print"/>
          <a:srcRect t="27721" b="27721"/>
          <a:stretch>
            <a:fillRect/>
          </a:stretch>
        </p:blipFill>
        <p:spPr bwMode="auto">
          <a:xfrm>
            <a:off x="487363" y="3533775"/>
            <a:ext cx="8001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072.WAV">
            <a:hlinkClick r:id="" action="ppaction://media"/>
          </p:cNvPr>
          <p:cNvPicPr>
            <a:picLocks noRot="1" noChangeAspect="1"/>
          </p:cNvPicPr>
          <p:nvPr>
            <a:wavAudioFile r:embed="rId1" name="~PP207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5750" y="27305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2-1 Position, Distance, and Displacement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2113" y="1092200"/>
            <a:ext cx="84312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The distance is the total length of travel.</a:t>
            </a:r>
          </a:p>
          <a:p>
            <a:pPr>
              <a:spcBef>
                <a:spcPct val="50000"/>
              </a:spcBef>
            </a:pPr>
            <a:r>
              <a:rPr lang="en-US"/>
              <a:t>If you drive from your house to the grocery store and back, you have covered a distance of 8.6 mi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26628" name="Picture 4" descr="FG02_02"/>
          <p:cNvPicPr>
            <a:picLocks noChangeAspect="1" noChangeArrowheads="1"/>
          </p:cNvPicPr>
          <p:nvPr/>
        </p:nvPicPr>
        <p:blipFill>
          <a:blip r:embed="rId4" cstate="print"/>
          <a:srcRect t="29640" b="29640"/>
          <a:stretch>
            <a:fillRect/>
          </a:stretch>
        </p:blipFill>
        <p:spPr bwMode="auto">
          <a:xfrm>
            <a:off x="244475" y="3308350"/>
            <a:ext cx="88995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290.WAV">
            <a:hlinkClick r:id="" action="ppaction://media"/>
          </p:cNvPr>
          <p:cNvPicPr>
            <a:picLocks noRot="1" noChangeAspect="1"/>
          </p:cNvPicPr>
          <p:nvPr>
            <a:wavAudioFile r:embed="rId2" name="~PP3290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5750" y="27305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2-1 Position, Distance, and Displacement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15925" y="1057275"/>
            <a:ext cx="84312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you drive from your house to the grocery store and then to your friend’s house, your displacement is 2.1 mi and the distance you have traveled is 10.7 mi.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2" name="Picture 4" descr="FG02_02"/>
          <p:cNvPicPr>
            <a:picLocks noChangeAspect="1" noChangeArrowheads="1"/>
          </p:cNvPicPr>
          <p:nvPr/>
        </p:nvPicPr>
        <p:blipFill>
          <a:blip r:embed="rId4" cstate="print"/>
          <a:srcRect t="29640" b="29640"/>
          <a:stretch>
            <a:fillRect/>
          </a:stretch>
        </p:blipFill>
        <p:spPr bwMode="auto">
          <a:xfrm>
            <a:off x="279400" y="3606800"/>
            <a:ext cx="8864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838200" y="2951163"/>
            <a:ext cx="759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Displacement is the change in position.</a:t>
            </a:r>
          </a:p>
        </p:txBody>
      </p:sp>
      <p:pic>
        <p:nvPicPr>
          <p:cNvPr id="6" name="~PP472.WAV">
            <a:hlinkClick r:id="" action="ppaction://media"/>
          </p:cNvPr>
          <p:cNvPicPr>
            <a:picLocks noRot="1" noChangeAspect="1"/>
          </p:cNvPicPr>
          <p:nvPr>
            <a:wavAudioFile r:embed="rId2" name="~PP472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5750" y="27305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2-2 Average Speed and Velocity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8300" y="1282700"/>
            <a:ext cx="85026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average speed is defined as the distance traveled divided by the time the trip took: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Average speed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=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distance / elapsed time</a:t>
            </a:r>
          </a:p>
          <a:p>
            <a:pPr>
              <a:spcBef>
                <a:spcPct val="50000"/>
              </a:spcBef>
            </a:pPr>
            <a:r>
              <a:rPr lang="en-US"/>
              <a:t>Is the average speed of the red car 40.0 mi/h, more than 40.0 mi/h, or less than 40.0 mi/h?</a:t>
            </a:r>
          </a:p>
        </p:txBody>
      </p:sp>
      <p:pic>
        <p:nvPicPr>
          <p:cNvPr id="28676" name="Picture 4" descr="FG02_02-02CC"/>
          <p:cNvPicPr>
            <a:picLocks noChangeAspect="1" noChangeArrowheads="1"/>
          </p:cNvPicPr>
          <p:nvPr/>
        </p:nvPicPr>
        <p:blipFill>
          <a:blip r:embed="rId4" cstate="print"/>
          <a:srcRect l="-1350" t="35159" b="33360"/>
          <a:stretch>
            <a:fillRect/>
          </a:stretch>
        </p:blipFill>
        <p:spPr bwMode="auto">
          <a:xfrm>
            <a:off x="368300" y="4314825"/>
            <a:ext cx="8382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826.WAV">
            <a:hlinkClick r:id="" action="ppaction://media"/>
          </p:cNvPr>
          <p:cNvPicPr>
            <a:picLocks noRot="1" noChangeAspect="1"/>
          </p:cNvPicPr>
          <p:nvPr>
            <a:wavAudioFile r:embed="rId2" name="~PP3826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8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5750" y="27305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2-2 Average Speed and Velocity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39738" y="1116013"/>
            <a:ext cx="82772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Average velocity = displacement / elapsed time</a:t>
            </a:r>
          </a:p>
          <a:p>
            <a:pPr>
              <a:spcBef>
                <a:spcPct val="50000"/>
              </a:spcBef>
            </a:pPr>
            <a:r>
              <a:rPr lang="en-US"/>
              <a:t>If you return to your starting point, your average velocity is zero.</a:t>
            </a:r>
          </a:p>
        </p:txBody>
      </p:sp>
      <p:pic>
        <p:nvPicPr>
          <p:cNvPr id="29700" name="Picture 4" descr="FG02_02-03Ex"/>
          <p:cNvPicPr>
            <a:picLocks noChangeAspect="1" noChangeArrowheads="1"/>
          </p:cNvPicPr>
          <p:nvPr/>
        </p:nvPicPr>
        <p:blipFill>
          <a:blip r:embed="rId4" cstate="print"/>
          <a:srcRect t="5521" b="7440"/>
          <a:stretch>
            <a:fillRect/>
          </a:stretch>
        </p:blipFill>
        <p:spPr bwMode="auto">
          <a:xfrm>
            <a:off x="1238250" y="2744788"/>
            <a:ext cx="630237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905.WAV">
            <a:hlinkClick r:id="" action="ppaction://media"/>
          </p:cNvPr>
          <p:cNvPicPr>
            <a:picLocks noRot="1" noChangeAspect="1"/>
          </p:cNvPicPr>
          <p:nvPr>
            <a:wavAudioFile r:embed="rId2" name="~PP2905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6.9|4.1|24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9|6.3|14.5|2.2|13.6|2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.4|17.9|1.3|1.9|1.4|3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4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10.1|1.4|8.2|2.8|2.9|6.3|2.8|6.1|9.6|17.5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.6|14.8|1.8|9.5|1.5|1.2|3.5|8.8|14.9|10.4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18|11.5|3.7|34.5|9.8|22.8|5.1"/>
</p:tagLst>
</file>

<file path=ppt/theme/theme1.xml><?xml version="1.0" encoding="utf-8"?>
<a:theme xmlns:a="http://schemas.openxmlformats.org/drawingml/2006/main" name="AP Walker Chapter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Walker Chapter 2</Template>
  <TotalTime>27</TotalTime>
  <Words>581</Words>
  <Application>Microsoft Office PowerPoint</Application>
  <PresentationFormat>On-screen Show (4:3)</PresentationFormat>
  <Paragraphs>120</Paragraphs>
  <Slides>17</Slides>
  <Notes>0</Notes>
  <HiddenSlides>0</HiddenSlides>
  <MMClips>17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AP Walker Chapter 2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</cp:lastModifiedBy>
  <cp:revision>3</cp:revision>
  <dcterms:created xsi:type="dcterms:W3CDTF">2012-08-23T11:22:02Z</dcterms:created>
  <dcterms:modified xsi:type="dcterms:W3CDTF">2012-08-23T11:53:29Z</dcterms:modified>
</cp:coreProperties>
</file>