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33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414F-1CF3-4C40-A9B1-560AF8601144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F488-5187-4D26-959B-AAA7231D0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414F-1CF3-4C40-A9B1-560AF8601144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F488-5187-4D26-959B-AAA7231D0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414F-1CF3-4C40-A9B1-560AF8601144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F488-5187-4D26-959B-AAA7231D0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414F-1CF3-4C40-A9B1-560AF8601144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F488-5187-4D26-959B-AAA7231D0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414F-1CF3-4C40-A9B1-560AF8601144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F488-5187-4D26-959B-AAA7231D0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414F-1CF3-4C40-A9B1-560AF8601144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F488-5187-4D26-959B-AAA7231D0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414F-1CF3-4C40-A9B1-560AF8601144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F488-5187-4D26-959B-AAA7231D0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414F-1CF3-4C40-A9B1-560AF8601144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F488-5187-4D26-959B-AAA7231D0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414F-1CF3-4C40-A9B1-560AF8601144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F488-5187-4D26-959B-AAA7231D0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414F-1CF3-4C40-A9B1-560AF8601144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F488-5187-4D26-959B-AAA7231D0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414F-1CF3-4C40-A9B1-560AF8601144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F488-5187-4D26-959B-AAA7231D0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6414F-1CF3-4C40-A9B1-560AF8601144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DF488-5187-4D26-959B-AAA7231D00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8625" name="Picture 49" descr="Orna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3400" y="4976813"/>
            <a:ext cx="1454150" cy="1454150"/>
          </a:xfrm>
          <a:prstGeom prst="rect">
            <a:avLst/>
          </a:prstGeom>
          <a:noFill/>
        </p:spPr>
      </p:pic>
      <p:sp>
        <p:nvSpPr>
          <p:cNvPr id="408584" name="Rectangle 8"/>
          <p:cNvSpPr>
            <a:spLocks noChangeArrowheads="1"/>
          </p:cNvSpPr>
          <p:nvPr/>
        </p:nvSpPr>
        <p:spPr bwMode="auto">
          <a:xfrm>
            <a:off x="3011488" y="309563"/>
            <a:ext cx="3208337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3300"/>
                </a:solidFill>
              </a:rPr>
              <a:t>Spherical Mirrors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08585" name="Rectangle 9"/>
          <p:cNvSpPr>
            <a:spLocks noChangeArrowheads="1"/>
          </p:cNvSpPr>
          <p:nvPr/>
        </p:nvSpPr>
        <p:spPr bwMode="auto">
          <a:xfrm>
            <a:off x="260350" y="557213"/>
            <a:ext cx="254000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</a:rPr>
              <a:t>convex mirror</a:t>
            </a:r>
            <a:r>
              <a:rPr lang="en-US">
                <a:solidFill>
                  <a:srgbClr val="FF3300"/>
                </a:solidFill>
              </a:rPr>
              <a:t>: </a:t>
            </a:r>
          </a:p>
        </p:txBody>
      </p:sp>
      <p:sp>
        <p:nvSpPr>
          <p:cNvPr id="408587" name="Line 11"/>
          <p:cNvSpPr>
            <a:spLocks noChangeShapeType="1"/>
          </p:cNvSpPr>
          <p:nvPr/>
        </p:nvSpPr>
        <p:spPr bwMode="auto">
          <a:xfrm>
            <a:off x="1274763" y="3143250"/>
            <a:ext cx="6419850" cy="0"/>
          </a:xfrm>
          <a:prstGeom prst="line">
            <a:avLst/>
          </a:prstGeom>
          <a:noFill/>
          <a:ln w="222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8591" name="AutoShape 15"/>
          <p:cNvSpPr>
            <a:spLocks/>
          </p:cNvSpPr>
          <p:nvPr/>
        </p:nvSpPr>
        <p:spPr bwMode="auto">
          <a:xfrm rot="5400000">
            <a:off x="5373688" y="2335213"/>
            <a:ext cx="274637" cy="1284287"/>
          </a:xfrm>
          <a:prstGeom prst="leftBrace">
            <a:avLst>
              <a:gd name="adj1" fmla="val 38969"/>
              <a:gd name="adj2" fmla="val 50000"/>
            </a:avLst>
          </a:prstGeom>
          <a:noFill/>
          <a:ln w="222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868863" y="2255838"/>
            <a:ext cx="2568575" cy="790575"/>
            <a:chOff x="3067" y="1547"/>
            <a:chExt cx="1618" cy="498"/>
          </a:xfrm>
        </p:grpSpPr>
        <p:sp>
          <p:nvSpPr>
            <p:cNvPr id="408592" name="AutoShape 16"/>
            <p:cNvSpPr>
              <a:spLocks/>
            </p:cNvSpPr>
            <p:nvPr/>
          </p:nvSpPr>
          <p:spPr bwMode="auto">
            <a:xfrm rot="5400000">
              <a:off x="3781" y="833"/>
              <a:ext cx="190" cy="1618"/>
            </a:xfrm>
            <a:prstGeom prst="leftBrace">
              <a:avLst>
                <a:gd name="adj1" fmla="val 70965"/>
                <a:gd name="adj2" fmla="val 50000"/>
              </a:avLst>
            </a:prstGeom>
            <a:noFill/>
            <a:ln w="222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593" name="Line 17"/>
            <p:cNvSpPr>
              <a:spLocks noChangeShapeType="1"/>
            </p:cNvSpPr>
            <p:nvPr/>
          </p:nvSpPr>
          <p:spPr bwMode="auto">
            <a:xfrm>
              <a:off x="4685" y="1737"/>
              <a:ext cx="0" cy="308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389063" y="3143250"/>
            <a:ext cx="784225" cy="388938"/>
            <a:chOff x="875" y="1980"/>
            <a:chExt cx="494" cy="245"/>
          </a:xfrm>
        </p:grpSpPr>
        <p:sp>
          <p:nvSpPr>
            <p:cNvPr id="408594" name="Line 18"/>
            <p:cNvSpPr>
              <a:spLocks noChangeShapeType="1"/>
            </p:cNvSpPr>
            <p:nvPr/>
          </p:nvSpPr>
          <p:spPr bwMode="auto">
            <a:xfrm flipV="1">
              <a:off x="875" y="2223"/>
              <a:ext cx="170" cy="2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595" name="Line 19"/>
            <p:cNvSpPr>
              <a:spLocks noChangeShapeType="1"/>
            </p:cNvSpPr>
            <p:nvPr/>
          </p:nvSpPr>
          <p:spPr bwMode="auto">
            <a:xfrm flipV="1">
              <a:off x="1045" y="1980"/>
              <a:ext cx="324" cy="243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8596" name="Rectangle 20"/>
          <p:cNvSpPr>
            <a:spLocks noChangeArrowheads="1"/>
          </p:cNvSpPr>
          <p:nvPr/>
        </p:nvSpPr>
        <p:spPr bwMode="auto">
          <a:xfrm>
            <a:off x="876300" y="4287838"/>
            <a:ext cx="4597400" cy="222726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P.A. = principal axis	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C = center of curvature	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F = focal point	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f = focal length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R = radius of curvature = 2f </a:t>
            </a:r>
          </a:p>
        </p:txBody>
      </p:sp>
      <p:sp>
        <p:nvSpPr>
          <p:cNvPr id="408597" name="Rectangle 21"/>
          <p:cNvSpPr>
            <a:spLocks noChangeArrowheads="1"/>
          </p:cNvSpPr>
          <p:nvPr/>
        </p:nvSpPr>
        <p:spPr bwMode="auto">
          <a:xfrm>
            <a:off x="584200" y="3257550"/>
            <a:ext cx="95250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P.A. </a:t>
            </a:r>
          </a:p>
        </p:txBody>
      </p:sp>
      <p:sp>
        <p:nvSpPr>
          <p:cNvPr id="408598" name="Rectangle 22"/>
          <p:cNvSpPr>
            <a:spLocks noChangeArrowheads="1"/>
          </p:cNvSpPr>
          <p:nvPr/>
        </p:nvSpPr>
        <p:spPr bwMode="auto">
          <a:xfrm>
            <a:off x="1808163" y="3621088"/>
            <a:ext cx="2659062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(front of mirror) </a:t>
            </a:r>
          </a:p>
        </p:txBody>
      </p:sp>
      <p:sp>
        <p:nvSpPr>
          <p:cNvPr id="408599" name="Rectangle 23"/>
          <p:cNvSpPr>
            <a:spLocks noChangeArrowheads="1"/>
          </p:cNvSpPr>
          <p:nvPr/>
        </p:nvSpPr>
        <p:spPr bwMode="auto">
          <a:xfrm>
            <a:off x="5468938" y="3621088"/>
            <a:ext cx="262255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(behind mirror) </a:t>
            </a:r>
          </a:p>
        </p:txBody>
      </p:sp>
      <p:sp>
        <p:nvSpPr>
          <p:cNvPr id="408600" name="Rectangle 24"/>
          <p:cNvSpPr>
            <a:spLocks noChangeArrowheads="1"/>
          </p:cNvSpPr>
          <p:nvPr/>
        </p:nvSpPr>
        <p:spPr bwMode="auto">
          <a:xfrm>
            <a:off x="5948363" y="3140075"/>
            <a:ext cx="500062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F </a:t>
            </a:r>
          </a:p>
        </p:txBody>
      </p:sp>
      <p:sp>
        <p:nvSpPr>
          <p:cNvPr id="408601" name="Rectangle 25"/>
          <p:cNvSpPr>
            <a:spLocks noChangeArrowheads="1"/>
          </p:cNvSpPr>
          <p:nvPr/>
        </p:nvSpPr>
        <p:spPr bwMode="auto">
          <a:xfrm>
            <a:off x="7205663" y="3113088"/>
            <a:ext cx="53975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C </a:t>
            </a:r>
          </a:p>
        </p:txBody>
      </p:sp>
      <p:sp>
        <p:nvSpPr>
          <p:cNvPr id="408602" name="Rectangle 26"/>
          <p:cNvSpPr>
            <a:spLocks noChangeArrowheads="1"/>
          </p:cNvSpPr>
          <p:nvPr/>
        </p:nvSpPr>
        <p:spPr bwMode="auto">
          <a:xfrm>
            <a:off x="5354638" y="2371725"/>
            <a:ext cx="38100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f </a:t>
            </a:r>
          </a:p>
        </p:txBody>
      </p:sp>
      <p:sp>
        <p:nvSpPr>
          <p:cNvPr id="408603" name="Rectangle 27"/>
          <p:cNvSpPr>
            <a:spLocks noChangeArrowheads="1"/>
          </p:cNvSpPr>
          <p:nvPr/>
        </p:nvSpPr>
        <p:spPr bwMode="auto">
          <a:xfrm>
            <a:off x="5927725" y="1776413"/>
            <a:ext cx="53975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R </a:t>
            </a:r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368550" y="1244600"/>
            <a:ext cx="2668588" cy="1373188"/>
            <a:chOff x="1492" y="784"/>
            <a:chExt cx="1681" cy="865"/>
          </a:xfrm>
        </p:grpSpPr>
        <p:sp>
          <p:nvSpPr>
            <p:cNvPr id="408604" name="Line 28"/>
            <p:cNvSpPr>
              <a:spLocks noChangeShapeType="1"/>
            </p:cNvSpPr>
            <p:nvPr/>
          </p:nvSpPr>
          <p:spPr bwMode="auto">
            <a:xfrm>
              <a:off x="2452" y="969"/>
              <a:ext cx="721" cy="2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606" name="Rectangle 30"/>
            <p:cNvSpPr>
              <a:spLocks noChangeArrowheads="1"/>
            </p:cNvSpPr>
            <p:nvPr/>
          </p:nvSpPr>
          <p:spPr bwMode="auto">
            <a:xfrm>
              <a:off x="1492" y="784"/>
              <a:ext cx="953" cy="86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>
                  <a:ea typeface="Times New Roman" pitchFamily="18" charset="0"/>
                  <a:cs typeface="Arial" charset="0"/>
                </a:rPr>
                <a:t>mirrored</a:t>
              </a:r>
            </a:p>
            <a:p>
              <a:r>
                <a:rPr lang="en-US">
                  <a:ea typeface="Times New Roman" pitchFamily="18" charset="0"/>
                  <a:cs typeface="Arial" charset="0"/>
                </a:rPr>
                <a:t>outer</a:t>
              </a:r>
            </a:p>
            <a:p>
              <a:r>
                <a:rPr lang="en-US">
                  <a:ea typeface="Times New Roman" pitchFamily="18" charset="0"/>
                  <a:cs typeface="Arial" charset="0"/>
                </a:rPr>
                <a:t>surface</a:t>
              </a:r>
            </a:p>
          </p:txBody>
        </p:sp>
      </p:grpSp>
      <p:sp>
        <p:nvSpPr>
          <p:cNvPr id="408612" name="Arc 36"/>
          <p:cNvSpPr>
            <a:spLocks/>
          </p:cNvSpPr>
          <p:nvPr/>
        </p:nvSpPr>
        <p:spPr bwMode="auto">
          <a:xfrm rot="2678752" flipH="1" flipV="1">
            <a:off x="4238625" y="1552575"/>
            <a:ext cx="3133725" cy="3133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08619" name="Picture 43" descr="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4329113"/>
            <a:ext cx="1533525" cy="2206625"/>
          </a:xfrm>
          <a:prstGeom prst="rect">
            <a:avLst/>
          </a:prstGeom>
          <a:noFill/>
        </p:spPr>
      </p:pic>
      <p:pic>
        <p:nvPicPr>
          <p:cNvPr id="408621" name="Picture 45" descr="convex%20office%20mirr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65938" y="287338"/>
            <a:ext cx="1939925" cy="1784350"/>
          </a:xfrm>
          <a:prstGeom prst="rect">
            <a:avLst/>
          </a:prstGeom>
          <a:noFill/>
        </p:spPr>
      </p:pic>
      <p:pic>
        <p:nvPicPr>
          <p:cNvPr id="408623" name="Picture 47" descr="SpoonReflec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775" y="1446213"/>
            <a:ext cx="1835150" cy="137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Text Box 2"/>
          <p:cNvSpPr txBox="1">
            <a:spLocks noChangeArrowheads="1"/>
          </p:cNvSpPr>
          <p:nvPr/>
        </p:nvSpPr>
        <p:spPr bwMode="auto">
          <a:xfrm>
            <a:off x="1320800" y="2408238"/>
            <a:ext cx="2054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h = 18.0 cm</a:t>
            </a:r>
          </a:p>
        </p:txBody>
      </p:sp>
      <p:sp>
        <p:nvSpPr>
          <p:cNvPr id="429076" name="Line 20"/>
          <p:cNvSpPr>
            <a:spLocks noChangeShapeType="1"/>
          </p:cNvSpPr>
          <p:nvPr/>
        </p:nvSpPr>
        <p:spPr bwMode="auto">
          <a:xfrm>
            <a:off x="4368800" y="2452688"/>
            <a:ext cx="401638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77" name="Line 21"/>
          <p:cNvSpPr>
            <a:spLocks noChangeShapeType="1"/>
          </p:cNvSpPr>
          <p:nvPr/>
        </p:nvSpPr>
        <p:spPr bwMode="auto">
          <a:xfrm flipV="1">
            <a:off x="1797050" y="2449513"/>
            <a:ext cx="2974975" cy="11382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78" name="Line 22"/>
          <p:cNvSpPr>
            <a:spLocks noChangeShapeType="1"/>
          </p:cNvSpPr>
          <p:nvPr/>
        </p:nvSpPr>
        <p:spPr bwMode="auto">
          <a:xfrm flipH="1">
            <a:off x="2266950" y="2289175"/>
            <a:ext cx="2439988" cy="1111250"/>
          </a:xfrm>
          <a:prstGeom prst="line">
            <a:avLst/>
          </a:prstGeom>
          <a:noFill/>
          <a:ln w="222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79" name="Line 23"/>
          <p:cNvSpPr>
            <a:spLocks noChangeShapeType="1"/>
          </p:cNvSpPr>
          <p:nvPr/>
        </p:nvSpPr>
        <p:spPr bwMode="auto">
          <a:xfrm>
            <a:off x="3208338" y="2289175"/>
            <a:ext cx="1495425" cy="0"/>
          </a:xfrm>
          <a:prstGeom prst="line">
            <a:avLst/>
          </a:prstGeom>
          <a:noFill/>
          <a:ln w="22225">
            <a:solidFill>
              <a:srgbClr val="3333FF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080" name="Rectangle 24"/>
          <p:cNvSpPr>
            <a:spLocks noChangeArrowheads="1"/>
          </p:cNvSpPr>
          <p:nvPr/>
        </p:nvSpPr>
        <p:spPr bwMode="auto">
          <a:xfrm>
            <a:off x="6858000" y="1589088"/>
            <a:ext cx="1882775" cy="137318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L</a:t>
            </a:r>
            <a:r>
              <a:rPr lang="en-US"/>
              <a:t>ARGER;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U</a:t>
            </a:r>
            <a:r>
              <a:rPr lang="en-US"/>
              <a:t>PRIGHT;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V</a:t>
            </a:r>
            <a:r>
              <a:rPr lang="en-US"/>
              <a:t>IRTUAL</a:t>
            </a:r>
          </a:p>
        </p:txBody>
      </p:sp>
      <p:sp>
        <p:nvSpPr>
          <p:cNvPr id="429100" name="Rectangle 44"/>
          <p:cNvSpPr>
            <a:spLocks noChangeArrowheads="1"/>
          </p:cNvSpPr>
          <p:nvPr/>
        </p:nvSpPr>
        <p:spPr bwMode="auto">
          <a:xfrm>
            <a:off x="608013" y="249238"/>
            <a:ext cx="7805737" cy="137318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Concave mirror has focal length 36.0 cm. Object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has height 18.0 cm, is 8.00 cm from mirror.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Describe image. </a:t>
            </a:r>
          </a:p>
        </p:txBody>
      </p:sp>
      <p:sp>
        <p:nvSpPr>
          <p:cNvPr id="429069" name="Line 13"/>
          <p:cNvSpPr>
            <a:spLocks noChangeShapeType="1"/>
          </p:cNvSpPr>
          <p:nvPr/>
        </p:nvSpPr>
        <p:spPr bwMode="auto">
          <a:xfrm flipH="1" flipV="1">
            <a:off x="2247900" y="3227388"/>
            <a:ext cx="0" cy="319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9070" name="Text Box 14"/>
          <p:cNvSpPr txBox="1">
            <a:spLocks noChangeArrowheads="1"/>
          </p:cNvSpPr>
          <p:nvPr/>
        </p:nvSpPr>
        <p:spPr bwMode="auto">
          <a:xfrm>
            <a:off x="2027238" y="3517900"/>
            <a:ext cx="400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F</a:t>
            </a:r>
          </a:p>
        </p:txBody>
      </p:sp>
      <p:sp>
        <p:nvSpPr>
          <p:cNvPr id="429072" name="Line 16"/>
          <p:cNvSpPr>
            <a:spLocks noChangeShapeType="1"/>
          </p:cNvSpPr>
          <p:nvPr/>
        </p:nvSpPr>
        <p:spPr bwMode="auto">
          <a:xfrm flipV="1">
            <a:off x="2260600" y="3960813"/>
            <a:ext cx="0" cy="1970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9073" name="Line 17"/>
          <p:cNvSpPr>
            <a:spLocks noChangeShapeType="1"/>
          </p:cNvSpPr>
          <p:nvPr/>
        </p:nvSpPr>
        <p:spPr bwMode="auto">
          <a:xfrm>
            <a:off x="4916488" y="4387850"/>
            <a:ext cx="7429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9074" name="Line 18"/>
          <p:cNvSpPr>
            <a:spLocks noChangeShapeType="1"/>
          </p:cNvSpPr>
          <p:nvPr/>
        </p:nvSpPr>
        <p:spPr bwMode="auto">
          <a:xfrm flipV="1">
            <a:off x="4919663" y="4164013"/>
            <a:ext cx="0" cy="1758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9075" name="Text Box 19"/>
          <p:cNvSpPr txBox="1">
            <a:spLocks noChangeArrowheads="1"/>
          </p:cNvSpPr>
          <p:nvPr/>
        </p:nvSpPr>
        <p:spPr bwMode="auto">
          <a:xfrm>
            <a:off x="2836863" y="5337175"/>
            <a:ext cx="1658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+36.0 cm</a:t>
            </a:r>
          </a:p>
        </p:txBody>
      </p:sp>
      <p:sp>
        <p:nvSpPr>
          <p:cNvPr id="429082" name="Line 26"/>
          <p:cNvSpPr>
            <a:spLocks noChangeShapeType="1"/>
          </p:cNvSpPr>
          <p:nvPr/>
        </p:nvSpPr>
        <p:spPr bwMode="auto">
          <a:xfrm flipH="1">
            <a:off x="1582738" y="3413125"/>
            <a:ext cx="6296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9083" name="Arc 27"/>
          <p:cNvSpPr>
            <a:spLocks/>
          </p:cNvSpPr>
          <p:nvPr/>
        </p:nvSpPr>
        <p:spPr bwMode="auto">
          <a:xfrm rot="13481714" flipH="1" flipV="1">
            <a:off x="2838450" y="2074863"/>
            <a:ext cx="2671763" cy="26685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29101" name="Picture 45" descr="j031043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63" y="2439988"/>
            <a:ext cx="392112" cy="990600"/>
          </a:xfrm>
          <a:prstGeom prst="rect">
            <a:avLst/>
          </a:prstGeom>
          <a:noFill/>
        </p:spPr>
      </p:pic>
      <p:sp>
        <p:nvSpPr>
          <p:cNvPr id="429103" name="Line 47"/>
          <p:cNvSpPr>
            <a:spLocks noChangeShapeType="1"/>
          </p:cNvSpPr>
          <p:nvPr/>
        </p:nvSpPr>
        <p:spPr bwMode="auto">
          <a:xfrm flipV="1">
            <a:off x="4379913" y="3495675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9104" name="Line 48"/>
          <p:cNvSpPr>
            <a:spLocks noChangeShapeType="1"/>
          </p:cNvSpPr>
          <p:nvPr/>
        </p:nvSpPr>
        <p:spPr bwMode="auto">
          <a:xfrm flipV="1">
            <a:off x="4770438" y="1760538"/>
            <a:ext cx="1797050" cy="687387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9106" name="Line 50"/>
          <p:cNvSpPr>
            <a:spLocks noChangeShapeType="1"/>
          </p:cNvSpPr>
          <p:nvPr/>
        </p:nvSpPr>
        <p:spPr bwMode="auto">
          <a:xfrm>
            <a:off x="4700588" y="2289175"/>
            <a:ext cx="1644650" cy="0"/>
          </a:xfrm>
          <a:prstGeom prst="line">
            <a:avLst/>
          </a:prstGeom>
          <a:noFill/>
          <a:ln w="22225">
            <a:solidFill>
              <a:srgbClr val="3333FF"/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29107" name="Picture 51" descr="j031043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0775" y="2282825"/>
            <a:ext cx="450850" cy="1133475"/>
          </a:xfrm>
          <a:prstGeom prst="rect">
            <a:avLst/>
          </a:prstGeom>
          <a:noFill/>
        </p:spPr>
      </p:pic>
      <p:sp>
        <p:nvSpPr>
          <p:cNvPr id="429109" name="Line 53"/>
          <p:cNvSpPr>
            <a:spLocks noChangeShapeType="1"/>
          </p:cNvSpPr>
          <p:nvPr/>
        </p:nvSpPr>
        <p:spPr bwMode="auto">
          <a:xfrm>
            <a:off x="3697288" y="4387850"/>
            <a:ext cx="6715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9110" name="Line 54"/>
          <p:cNvSpPr>
            <a:spLocks noChangeShapeType="1"/>
          </p:cNvSpPr>
          <p:nvPr/>
        </p:nvSpPr>
        <p:spPr bwMode="auto">
          <a:xfrm>
            <a:off x="2252663" y="5846763"/>
            <a:ext cx="26463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9111" name="Text Box 55"/>
          <p:cNvSpPr txBox="1">
            <a:spLocks noChangeArrowheads="1"/>
          </p:cNvSpPr>
          <p:nvPr/>
        </p:nvSpPr>
        <p:spPr bwMode="auto">
          <a:xfrm>
            <a:off x="4972050" y="3886200"/>
            <a:ext cx="1658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+8.00 cm</a:t>
            </a:r>
          </a:p>
        </p:txBody>
      </p:sp>
      <p:sp>
        <p:nvSpPr>
          <p:cNvPr id="429112" name="Text Box 56"/>
          <p:cNvSpPr txBox="1">
            <a:spLocks noChangeArrowheads="1"/>
          </p:cNvSpPr>
          <p:nvPr/>
        </p:nvSpPr>
        <p:spPr bwMode="auto">
          <a:xfrm>
            <a:off x="6235700" y="4603750"/>
            <a:ext cx="2351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</a:rPr>
              <a:t>q =  –10.3 cm</a:t>
            </a:r>
          </a:p>
        </p:txBody>
      </p:sp>
      <p:sp>
        <p:nvSpPr>
          <p:cNvPr id="429113" name="Text Box 57"/>
          <p:cNvSpPr txBox="1">
            <a:spLocks noChangeArrowheads="1"/>
          </p:cNvSpPr>
          <p:nvPr/>
        </p:nvSpPr>
        <p:spPr bwMode="auto">
          <a:xfrm>
            <a:off x="6130925" y="5211763"/>
            <a:ext cx="1677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</a:rPr>
              <a:t>M =  1.29</a:t>
            </a:r>
          </a:p>
        </p:txBody>
      </p:sp>
      <p:sp>
        <p:nvSpPr>
          <p:cNvPr id="429114" name="Text Box 58"/>
          <p:cNvSpPr txBox="1">
            <a:spLocks noChangeArrowheads="1"/>
          </p:cNvSpPr>
          <p:nvPr/>
        </p:nvSpPr>
        <p:spPr bwMode="auto">
          <a:xfrm>
            <a:off x="6148388" y="572452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</a:rPr>
              <a:t>h’ =  23.2 cm</a:t>
            </a:r>
          </a:p>
        </p:txBody>
      </p:sp>
      <p:pic>
        <p:nvPicPr>
          <p:cNvPr id="429115" name="Picture 59" descr="j043624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4175" y="1308100"/>
            <a:ext cx="2184400" cy="203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29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2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2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42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2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42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2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2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9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9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29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9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2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9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9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29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76" grpId="0" animBg="1"/>
      <p:bldP spid="429077" grpId="0" animBg="1"/>
      <p:bldP spid="429078" grpId="0" animBg="1"/>
      <p:bldP spid="429079" grpId="0" animBg="1"/>
      <p:bldP spid="429080" grpId="0"/>
      <p:bldP spid="429104" grpId="0" animBg="1"/>
      <p:bldP spid="429106" grpId="0" animBg="1"/>
      <p:bldP spid="429112" grpId="0"/>
      <p:bldP spid="429113" grpId="0"/>
      <p:bldP spid="4291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6" name="Rectangle 6"/>
          <p:cNvSpPr>
            <a:spLocks noChangeArrowheads="1"/>
          </p:cNvSpPr>
          <p:nvPr/>
        </p:nvSpPr>
        <p:spPr bwMode="auto">
          <a:xfrm>
            <a:off x="6365875" y="2927350"/>
            <a:ext cx="1944688" cy="563563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4728" name="Rectangle 8"/>
          <p:cNvSpPr>
            <a:spLocks noChangeArrowheads="1"/>
          </p:cNvSpPr>
          <p:nvPr/>
        </p:nvSpPr>
        <p:spPr bwMode="auto">
          <a:xfrm>
            <a:off x="211138" y="288925"/>
            <a:ext cx="8855075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Concave mirror has focal length 30 cm. Object of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height 10 cm is at mirror’s focal point. Describe image. </a:t>
            </a:r>
          </a:p>
        </p:txBody>
      </p:sp>
      <p:graphicFrame>
        <p:nvGraphicFramePr>
          <p:cNvPr id="414731" name="Object 11"/>
          <p:cNvGraphicFramePr>
            <a:graphicFrameLocks noChangeAspect="1"/>
          </p:cNvGraphicFramePr>
          <p:nvPr/>
        </p:nvGraphicFramePr>
        <p:xfrm>
          <a:off x="3924300" y="2076450"/>
          <a:ext cx="1976438" cy="1039813"/>
        </p:xfrm>
        <a:graphic>
          <a:graphicData uri="http://schemas.openxmlformats.org/presentationml/2006/ole">
            <p:oleObj spid="_x0000_s4098" name="Equation" r:id="rId3" imgW="2031840" imgH="1066680" progId="Equation.3">
              <p:embed/>
            </p:oleObj>
          </a:graphicData>
        </a:graphic>
      </p:graphicFrame>
      <p:graphicFrame>
        <p:nvGraphicFramePr>
          <p:cNvPr id="414732" name="Object 12"/>
          <p:cNvGraphicFramePr>
            <a:graphicFrameLocks noChangeAspect="1"/>
          </p:cNvGraphicFramePr>
          <p:nvPr/>
        </p:nvGraphicFramePr>
        <p:xfrm>
          <a:off x="1770063" y="2049463"/>
          <a:ext cx="1841500" cy="1143000"/>
        </p:xfrm>
        <a:graphic>
          <a:graphicData uri="http://schemas.openxmlformats.org/presentationml/2006/ole">
            <p:oleObj spid="_x0000_s4099" name="Equation" r:id="rId4" imgW="1841400" imgH="1143000" progId="Equation.3">
              <p:embed/>
            </p:oleObj>
          </a:graphicData>
        </a:graphic>
      </p:graphicFrame>
      <p:graphicFrame>
        <p:nvGraphicFramePr>
          <p:cNvPr id="414733" name="Object 13"/>
          <p:cNvGraphicFramePr>
            <a:graphicFrameLocks noChangeAspect="1"/>
          </p:cNvGraphicFramePr>
          <p:nvPr/>
        </p:nvGraphicFramePr>
        <p:xfrm>
          <a:off x="6216650" y="2379663"/>
          <a:ext cx="946150" cy="298450"/>
        </p:xfrm>
        <a:graphic>
          <a:graphicData uri="http://schemas.openxmlformats.org/presentationml/2006/ole">
            <p:oleObj spid="_x0000_s4100" name="Equation" r:id="rId5" imgW="761760" imgH="241200" progId="Equation.3">
              <p:embed/>
            </p:oleObj>
          </a:graphicData>
        </a:graphic>
      </p:graphicFrame>
      <p:sp>
        <p:nvSpPr>
          <p:cNvPr id="414734" name="Text Box 14"/>
          <p:cNvSpPr txBox="1">
            <a:spLocks noChangeArrowheads="1"/>
          </p:cNvSpPr>
          <p:nvPr/>
        </p:nvSpPr>
        <p:spPr bwMode="auto">
          <a:xfrm>
            <a:off x="1231900" y="1336675"/>
            <a:ext cx="186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f = +30 cm</a:t>
            </a:r>
          </a:p>
        </p:txBody>
      </p:sp>
      <p:sp>
        <p:nvSpPr>
          <p:cNvPr id="414735" name="Text Box 15"/>
          <p:cNvSpPr txBox="1">
            <a:spLocks noChangeArrowheads="1"/>
          </p:cNvSpPr>
          <p:nvPr/>
        </p:nvSpPr>
        <p:spPr bwMode="auto">
          <a:xfrm>
            <a:off x="3757613" y="1336675"/>
            <a:ext cx="196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h = +10 cm</a:t>
            </a:r>
          </a:p>
        </p:txBody>
      </p:sp>
      <p:sp>
        <p:nvSpPr>
          <p:cNvPr id="414736" name="Text Box 16"/>
          <p:cNvSpPr txBox="1">
            <a:spLocks noChangeArrowheads="1"/>
          </p:cNvSpPr>
          <p:nvPr/>
        </p:nvSpPr>
        <p:spPr bwMode="auto">
          <a:xfrm>
            <a:off x="6248400" y="1336675"/>
            <a:ext cx="196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p = +30 cm</a:t>
            </a:r>
          </a:p>
        </p:txBody>
      </p:sp>
      <p:sp>
        <p:nvSpPr>
          <p:cNvPr id="414737" name="Text Box 17"/>
          <p:cNvSpPr txBox="1">
            <a:spLocks noChangeArrowheads="1"/>
          </p:cNvSpPr>
          <p:nvPr/>
        </p:nvSpPr>
        <p:spPr bwMode="auto">
          <a:xfrm>
            <a:off x="6456363" y="2947988"/>
            <a:ext cx="1808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No image.</a:t>
            </a:r>
          </a:p>
        </p:txBody>
      </p:sp>
      <p:sp>
        <p:nvSpPr>
          <p:cNvPr id="414738" name="Freeform 18"/>
          <p:cNvSpPr>
            <a:spLocks/>
          </p:cNvSpPr>
          <p:nvPr/>
        </p:nvSpPr>
        <p:spPr bwMode="auto">
          <a:xfrm rot="15688720">
            <a:off x="3111500" y="5399088"/>
            <a:ext cx="1587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1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2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1" y="0"/>
                </a:lnTo>
                <a:lnTo>
                  <a:pt x="1" y="0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433513" y="4910138"/>
            <a:ext cx="441325" cy="684212"/>
            <a:chOff x="2573" y="2973"/>
            <a:chExt cx="278" cy="431"/>
          </a:xfrm>
        </p:grpSpPr>
        <p:sp>
          <p:nvSpPr>
            <p:cNvPr id="414742" name="Line 22"/>
            <p:cNvSpPr>
              <a:spLocks noChangeShapeType="1"/>
            </p:cNvSpPr>
            <p:nvPr/>
          </p:nvSpPr>
          <p:spPr bwMode="auto">
            <a:xfrm flipH="1" flipV="1">
              <a:off x="2720" y="2973"/>
              <a:ext cx="0" cy="1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4743" name="Text Box 23"/>
            <p:cNvSpPr txBox="1">
              <a:spLocks noChangeArrowheads="1"/>
            </p:cNvSpPr>
            <p:nvPr/>
          </p:nvSpPr>
          <p:spPr bwMode="auto">
            <a:xfrm>
              <a:off x="2573" y="3077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C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190875" y="4927600"/>
            <a:ext cx="401638" cy="666750"/>
            <a:chOff x="3698" y="2984"/>
            <a:chExt cx="253" cy="420"/>
          </a:xfrm>
        </p:grpSpPr>
        <p:sp>
          <p:nvSpPr>
            <p:cNvPr id="414745" name="Line 25"/>
            <p:cNvSpPr>
              <a:spLocks noChangeShapeType="1"/>
            </p:cNvSpPr>
            <p:nvPr/>
          </p:nvSpPr>
          <p:spPr bwMode="auto">
            <a:xfrm flipH="1" flipV="1">
              <a:off x="3835" y="2984"/>
              <a:ext cx="0" cy="1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4746" name="Text Box 26"/>
            <p:cNvSpPr txBox="1">
              <a:spLocks noChangeArrowheads="1"/>
            </p:cNvSpPr>
            <p:nvPr/>
          </p:nvSpPr>
          <p:spPr bwMode="auto">
            <a:xfrm>
              <a:off x="3698" y="3077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F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416300" y="5538788"/>
            <a:ext cx="1789113" cy="998537"/>
            <a:chOff x="3840" y="3369"/>
            <a:chExt cx="1127" cy="629"/>
          </a:xfrm>
        </p:grpSpPr>
        <p:sp>
          <p:nvSpPr>
            <p:cNvPr id="414748" name="Line 28"/>
            <p:cNvSpPr>
              <a:spLocks noChangeShapeType="1"/>
            </p:cNvSpPr>
            <p:nvPr/>
          </p:nvSpPr>
          <p:spPr bwMode="auto">
            <a:xfrm flipV="1">
              <a:off x="3840" y="3369"/>
              <a:ext cx="0" cy="6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4749" name="Line 29"/>
            <p:cNvSpPr>
              <a:spLocks noChangeShapeType="1"/>
            </p:cNvSpPr>
            <p:nvPr/>
          </p:nvSpPr>
          <p:spPr bwMode="auto">
            <a:xfrm>
              <a:off x="3847" y="3916"/>
              <a:ext cx="111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4750" name="Line 30"/>
            <p:cNvSpPr>
              <a:spLocks noChangeShapeType="1"/>
            </p:cNvSpPr>
            <p:nvPr/>
          </p:nvSpPr>
          <p:spPr bwMode="auto">
            <a:xfrm flipV="1">
              <a:off x="4967" y="3486"/>
              <a:ext cx="0" cy="5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4751" name="Text Box 31"/>
            <p:cNvSpPr txBox="1">
              <a:spLocks noChangeArrowheads="1"/>
            </p:cNvSpPr>
            <p:nvPr/>
          </p:nvSpPr>
          <p:spPr bwMode="auto">
            <a:xfrm>
              <a:off x="4313" y="363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f</a:t>
              </a:r>
            </a:p>
          </p:txBody>
        </p:sp>
      </p:grpSp>
      <p:sp>
        <p:nvSpPr>
          <p:cNvPr id="414752" name="Line 32"/>
          <p:cNvSpPr>
            <a:spLocks noChangeShapeType="1"/>
          </p:cNvSpPr>
          <p:nvPr/>
        </p:nvSpPr>
        <p:spPr bwMode="auto">
          <a:xfrm>
            <a:off x="3530600" y="4367213"/>
            <a:ext cx="1566863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753" name="Line 33"/>
          <p:cNvSpPr>
            <a:spLocks noChangeShapeType="1"/>
          </p:cNvSpPr>
          <p:nvPr/>
        </p:nvSpPr>
        <p:spPr bwMode="auto">
          <a:xfrm flipV="1">
            <a:off x="1857375" y="4373563"/>
            <a:ext cx="3252788" cy="128111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754" name="Line 34"/>
          <p:cNvSpPr>
            <a:spLocks noChangeShapeType="1"/>
          </p:cNvSpPr>
          <p:nvPr/>
        </p:nvSpPr>
        <p:spPr bwMode="auto">
          <a:xfrm flipV="1">
            <a:off x="3495675" y="3862388"/>
            <a:ext cx="1277938" cy="48895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757" name="Line 37"/>
          <p:cNvSpPr>
            <a:spLocks noChangeShapeType="1"/>
          </p:cNvSpPr>
          <p:nvPr/>
        </p:nvSpPr>
        <p:spPr bwMode="auto">
          <a:xfrm flipV="1">
            <a:off x="5121275" y="3983038"/>
            <a:ext cx="982663" cy="387350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758" name="Line 38"/>
          <p:cNvSpPr>
            <a:spLocks noChangeShapeType="1"/>
          </p:cNvSpPr>
          <p:nvPr/>
        </p:nvSpPr>
        <p:spPr bwMode="auto">
          <a:xfrm flipV="1">
            <a:off x="4779963" y="3557588"/>
            <a:ext cx="784225" cy="300037"/>
          </a:xfrm>
          <a:prstGeom prst="line">
            <a:avLst/>
          </a:prstGeom>
          <a:noFill/>
          <a:ln w="222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759" name="Line 39"/>
          <p:cNvSpPr>
            <a:spLocks noChangeShapeType="1"/>
          </p:cNvSpPr>
          <p:nvPr/>
        </p:nvSpPr>
        <p:spPr bwMode="auto">
          <a:xfrm flipV="1">
            <a:off x="396875" y="3870325"/>
            <a:ext cx="4368800" cy="1671638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1481138" y="4151313"/>
            <a:ext cx="4121150" cy="1797050"/>
            <a:chOff x="1392" y="2660"/>
            <a:chExt cx="2596" cy="1132"/>
          </a:xfrm>
        </p:grpSpPr>
        <p:sp>
          <p:nvSpPr>
            <p:cNvPr id="414739" name="Line 19"/>
            <p:cNvSpPr>
              <a:spLocks noChangeShapeType="1"/>
            </p:cNvSpPr>
            <p:nvPr/>
          </p:nvSpPr>
          <p:spPr bwMode="auto">
            <a:xfrm flipH="1">
              <a:off x="1392" y="3228"/>
              <a:ext cx="24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4740" name="Arc 20"/>
            <p:cNvSpPr>
              <a:spLocks/>
            </p:cNvSpPr>
            <p:nvPr/>
          </p:nvSpPr>
          <p:spPr bwMode="auto">
            <a:xfrm rot="13481714" flipH="1" flipV="1">
              <a:off x="2856" y="2660"/>
              <a:ext cx="1132" cy="11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pic>
          <p:nvPicPr>
            <p:cNvPr id="414760" name="Picture 40" descr="j0297917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54" y="2779"/>
              <a:ext cx="376" cy="462"/>
            </a:xfrm>
            <a:prstGeom prst="rect">
              <a:avLst/>
            </a:prstGeom>
            <a:noFill/>
          </p:spPr>
        </p:pic>
      </p:grpSp>
      <p:sp>
        <p:nvSpPr>
          <p:cNvPr id="414762" name="Text Box 42"/>
          <p:cNvSpPr txBox="1">
            <a:spLocks noChangeArrowheads="1"/>
          </p:cNvSpPr>
          <p:nvPr/>
        </p:nvSpPr>
        <p:spPr bwMode="auto">
          <a:xfrm>
            <a:off x="5776913" y="4751388"/>
            <a:ext cx="3014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“I like your teddy.”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4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4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4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4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4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4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4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4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4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4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4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4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14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4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4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14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14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414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2000"/>
                                        <p:tgtEl>
                                          <p:spTgt spid="41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41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2000"/>
                                        <p:tgtEl>
                                          <p:spTgt spid="41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41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41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47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6" grpId="0" animBg="1"/>
      <p:bldP spid="414734" grpId="0"/>
      <p:bldP spid="414735" grpId="0"/>
      <p:bldP spid="414736" grpId="0"/>
      <p:bldP spid="414737" grpId="0"/>
      <p:bldP spid="414752" grpId="0" animBg="1"/>
      <p:bldP spid="414753" grpId="0" animBg="1"/>
      <p:bldP spid="414754" grpId="0" animBg="1"/>
      <p:bldP spid="414757" grpId="0" animBg="1"/>
      <p:bldP spid="414758" grpId="0" animBg="1"/>
      <p:bldP spid="414759" grpId="0" animBg="1"/>
      <p:bldP spid="4147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53" name="Rectangle 9"/>
          <p:cNvSpPr>
            <a:spLocks noChangeArrowheads="1"/>
          </p:cNvSpPr>
          <p:nvPr/>
        </p:nvSpPr>
        <p:spPr bwMode="auto">
          <a:xfrm>
            <a:off x="295275" y="228600"/>
            <a:ext cx="8499475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Convex mirror has radius 64.0 cm. Object has height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24.0 cm, is 30.0 cm from mirror. Describe image. </a:t>
            </a:r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1074738" y="1336675"/>
            <a:ext cx="231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R = –64.0 cm</a:t>
            </a:r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3757613" y="1336675"/>
            <a:ext cx="2262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h = +24.0 cm</a:t>
            </a:r>
          </a:p>
        </p:txBody>
      </p:sp>
      <p:sp>
        <p:nvSpPr>
          <p:cNvPr id="415756" name="Text Box 12"/>
          <p:cNvSpPr txBox="1">
            <a:spLocks noChangeArrowheads="1"/>
          </p:cNvSpPr>
          <p:nvPr/>
        </p:nvSpPr>
        <p:spPr bwMode="auto">
          <a:xfrm>
            <a:off x="6291263" y="1336675"/>
            <a:ext cx="2262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p = +30.0 cm</a:t>
            </a:r>
          </a:p>
        </p:txBody>
      </p:sp>
      <p:sp>
        <p:nvSpPr>
          <p:cNvPr id="415757" name="Text Box 13"/>
          <p:cNvSpPr txBox="1">
            <a:spLocks noChangeArrowheads="1"/>
          </p:cNvSpPr>
          <p:nvPr/>
        </p:nvSpPr>
        <p:spPr bwMode="auto">
          <a:xfrm>
            <a:off x="1212850" y="1846263"/>
            <a:ext cx="2152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f = –32.0 cm</a:t>
            </a:r>
          </a:p>
        </p:txBody>
      </p:sp>
      <p:sp>
        <p:nvSpPr>
          <p:cNvPr id="415758" name="Rectangle 14"/>
          <p:cNvSpPr>
            <a:spLocks noChangeArrowheads="1"/>
          </p:cNvSpPr>
          <p:nvPr/>
        </p:nvSpPr>
        <p:spPr bwMode="auto">
          <a:xfrm>
            <a:off x="6548438" y="3262313"/>
            <a:ext cx="2162175" cy="1944687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5759" name="Text Box 15"/>
          <p:cNvSpPr txBox="1">
            <a:spLocks noChangeArrowheads="1"/>
          </p:cNvSpPr>
          <p:nvPr/>
        </p:nvSpPr>
        <p:spPr bwMode="auto">
          <a:xfrm>
            <a:off x="5681663" y="2616200"/>
            <a:ext cx="2054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=  –15.5 cm</a:t>
            </a:r>
          </a:p>
        </p:txBody>
      </p:sp>
      <p:graphicFrame>
        <p:nvGraphicFramePr>
          <p:cNvPr id="415760" name="Object 16"/>
          <p:cNvGraphicFramePr>
            <a:graphicFrameLocks noChangeAspect="1"/>
          </p:cNvGraphicFramePr>
          <p:nvPr/>
        </p:nvGraphicFramePr>
        <p:xfrm>
          <a:off x="3351213" y="2419350"/>
          <a:ext cx="2149475" cy="1039813"/>
        </p:xfrm>
        <a:graphic>
          <a:graphicData uri="http://schemas.openxmlformats.org/presentationml/2006/ole">
            <p:oleObj spid="_x0000_s5122" name="Equation" r:id="rId3" imgW="2209680" imgH="1066680" progId="Equation.3">
              <p:embed/>
            </p:oleObj>
          </a:graphicData>
        </a:graphic>
      </p:graphicFrame>
      <p:graphicFrame>
        <p:nvGraphicFramePr>
          <p:cNvPr id="415761" name="Object 17"/>
          <p:cNvGraphicFramePr>
            <a:graphicFrameLocks noChangeAspect="1"/>
          </p:cNvGraphicFramePr>
          <p:nvPr/>
        </p:nvGraphicFramePr>
        <p:xfrm>
          <a:off x="1166813" y="3652838"/>
          <a:ext cx="1244600" cy="914400"/>
        </p:xfrm>
        <a:graphic>
          <a:graphicData uri="http://schemas.openxmlformats.org/presentationml/2006/ole">
            <p:oleObj spid="_x0000_s5123" name="Equation" r:id="rId4" imgW="1244520" imgH="914400" progId="Equation.3">
              <p:embed/>
            </p:oleObj>
          </a:graphicData>
        </a:graphic>
      </p:graphicFrame>
      <p:graphicFrame>
        <p:nvGraphicFramePr>
          <p:cNvPr id="415762" name="Object 18"/>
          <p:cNvGraphicFramePr>
            <a:graphicFrameLocks noChangeAspect="1"/>
          </p:cNvGraphicFramePr>
          <p:nvPr/>
        </p:nvGraphicFramePr>
        <p:xfrm>
          <a:off x="2765425" y="3652838"/>
          <a:ext cx="1714500" cy="838200"/>
        </p:xfrm>
        <a:graphic>
          <a:graphicData uri="http://schemas.openxmlformats.org/presentationml/2006/ole">
            <p:oleObj spid="_x0000_s5124" name="Equation" r:id="rId5" imgW="1714320" imgH="838080" progId="Equation.3">
              <p:embed/>
            </p:oleObj>
          </a:graphicData>
        </a:graphic>
      </p:graphicFrame>
      <p:sp>
        <p:nvSpPr>
          <p:cNvPr id="415763" name="Text Box 19"/>
          <p:cNvSpPr txBox="1">
            <a:spLocks noChangeArrowheads="1"/>
          </p:cNvSpPr>
          <p:nvPr/>
        </p:nvSpPr>
        <p:spPr bwMode="auto">
          <a:xfrm>
            <a:off x="4592638" y="3833813"/>
            <a:ext cx="1481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=  0.517</a:t>
            </a:r>
          </a:p>
        </p:txBody>
      </p:sp>
      <p:sp>
        <p:nvSpPr>
          <p:cNvPr id="415764" name="Text Box 20"/>
          <p:cNvSpPr txBox="1">
            <a:spLocks noChangeArrowheads="1"/>
          </p:cNvSpPr>
          <p:nvPr/>
        </p:nvSpPr>
        <p:spPr bwMode="auto">
          <a:xfrm>
            <a:off x="1143000" y="4648200"/>
            <a:ext cx="3163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h’ =  0.517 (24 cm)</a:t>
            </a:r>
          </a:p>
        </p:txBody>
      </p:sp>
      <p:sp>
        <p:nvSpPr>
          <p:cNvPr id="415765" name="Text Box 21"/>
          <p:cNvSpPr txBox="1">
            <a:spLocks noChangeArrowheads="1"/>
          </p:cNvSpPr>
          <p:nvPr/>
        </p:nvSpPr>
        <p:spPr bwMode="auto">
          <a:xfrm>
            <a:off x="4373563" y="4652963"/>
            <a:ext cx="1855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=  12.4 cm</a:t>
            </a:r>
          </a:p>
        </p:txBody>
      </p:sp>
      <p:sp>
        <p:nvSpPr>
          <p:cNvPr id="415766" name="Rectangle 22"/>
          <p:cNvSpPr>
            <a:spLocks noChangeArrowheads="1"/>
          </p:cNvSpPr>
          <p:nvPr/>
        </p:nvSpPr>
        <p:spPr bwMode="auto">
          <a:xfrm>
            <a:off x="6623050" y="3348038"/>
            <a:ext cx="2065338" cy="180022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SMALLER;</a:t>
            </a:r>
          </a:p>
          <a:p>
            <a:pPr algn="l"/>
            <a:r>
              <a:rPr lang="en-US"/>
              <a:t>UPRIGHT;</a:t>
            </a:r>
          </a:p>
          <a:p>
            <a:pPr algn="l"/>
            <a:r>
              <a:rPr lang="en-US"/>
              <a:t>VIRTUAL;</a:t>
            </a:r>
          </a:p>
          <a:p>
            <a:pPr algn="l"/>
            <a:r>
              <a:rPr lang="en-US"/>
              <a:t>on the right </a:t>
            </a:r>
          </a:p>
        </p:txBody>
      </p:sp>
      <p:graphicFrame>
        <p:nvGraphicFramePr>
          <p:cNvPr id="415767" name="Object 23"/>
          <p:cNvGraphicFramePr>
            <a:graphicFrameLocks noChangeAspect="1"/>
          </p:cNvGraphicFramePr>
          <p:nvPr/>
        </p:nvGraphicFramePr>
        <p:xfrm>
          <a:off x="1254125" y="2392363"/>
          <a:ext cx="1841500" cy="1143000"/>
        </p:xfrm>
        <a:graphic>
          <a:graphicData uri="http://schemas.openxmlformats.org/presentationml/2006/ole">
            <p:oleObj spid="_x0000_s5125" name="Equation" r:id="rId6" imgW="1841400" imgH="1143000" progId="Equation.3">
              <p:embed/>
            </p:oleObj>
          </a:graphicData>
        </a:graphic>
      </p:graphicFrame>
      <p:pic>
        <p:nvPicPr>
          <p:cNvPr id="415769" name="Picture 25" descr="j0337842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45138" y="5408613"/>
            <a:ext cx="2403475" cy="1228725"/>
          </a:xfrm>
          <a:prstGeom prst="rect">
            <a:avLst/>
          </a:prstGeom>
          <a:noFill/>
        </p:spPr>
      </p:pic>
      <p:sp>
        <p:nvSpPr>
          <p:cNvPr id="415770" name="Text Box 26"/>
          <p:cNvSpPr txBox="1">
            <a:spLocks noChangeArrowheads="1"/>
          </p:cNvSpPr>
          <p:nvPr/>
        </p:nvSpPr>
        <p:spPr bwMode="auto">
          <a:xfrm>
            <a:off x="1084263" y="5734050"/>
            <a:ext cx="2620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Convex mirror?</a:t>
            </a:r>
          </a:p>
        </p:txBody>
      </p:sp>
      <p:sp>
        <p:nvSpPr>
          <p:cNvPr id="415772" name="Text Box 28"/>
          <p:cNvSpPr txBox="1">
            <a:spLocks noChangeArrowheads="1"/>
          </p:cNvSpPr>
          <p:nvPr/>
        </p:nvSpPr>
        <p:spPr bwMode="auto">
          <a:xfrm>
            <a:off x="3956050" y="5734050"/>
            <a:ext cx="1368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“SUV.”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5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5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5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5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5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5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5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5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57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1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5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5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1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15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157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15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15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41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5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5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41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5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5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5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41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3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15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54" grpId="0"/>
      <p:bldP spid="415755" grpId="0"/>
      <p:bldP spid="415756" grpId="0"/>
      <p:bldP spid="415757" grpId="0"/>
      <p:bldP spid="415758" grpId="0" animBg="1"/>
      <p:bldP spid="415759" grpId="0"/>
      <p:bldP spid="415763" grpId="0"/>
      <p:bldP spid="415764" grpId="0"/>
      <p:bldP spid="415765" grpId="0"/>
      <p:bldP spid="4157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7" name="Line 9"/>
          <p:cNvSpPr>
            <a:spLocks noChangeShapeType="1"/>
          </p:cNvSpPr>
          <p:nvPr/>
        </p:nvSpPr>
        <p:spPr bwMode="auto">
          <a:xfrm>
            <a:off x="1685925" y="2146300"/>
            <a:ext cx="2565400" cy="312738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778" name="Line 10"/>
          <p:cNvSpPr>
            <a:spLocks noChangeShapeType="1"/>
          </p:cNvSpPr>
          <p:nvPr/>
        </p:nvSpPr>
        <p:spPr bwMode="auto">
          <a:xfrm>
            <a:off x="1063625" y="2990850"/>
            <a:ext cx="7791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6779" name="Arc 11"/>
          <p:cNvSpPr>
            <a:spLocks/>
          </p:cNvSpPr>
          <p:nvPr/>
        </p:nvSpPr>
        <p:spPr bwMode="auto">
          <a:xfrm rot="8118286" flipV="1">
            <a:off x="3741738" y="1909763"/>
            <a:ext cx="2152650" cy="2152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6796" name="Line 28"/>
          <p:cNvSpPr>
            <a:spLocks noChangeShapeType="1"/>
          </p:cNvSpPr>
          <p:nvPr/>
        </p:nvSpPr>
        <p:spPr bwMode="auto">
          <a:xfrm flipV="1">
            <a:off x="1692275" y="2849563"/>
            <a:ext cx="0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180138" y="2849563"/>
            <a:ext cx="401637" cy="774700"/>
            <a:chOff x="3760" y="1156"/>
            <a:chExt cx="253" cy="488"/>
          </a:xfrm>
        </p:grpSpPr>
        <p:sp>
          <p:nvSpPr>
            <p:cNvPr id="416798" name="Line 30"/>
            <p:cNvSpPr>
              <a:spLocks noChangeShapeType="1"/>
            </p:cNvSpPr>
            <p:nvPr/>
          </p:nvSpPr>
          <p:spPr bwMode="auto">
            <a:xfrm flipV="1">
              <a:off x="3879" y="1156"/>
              <a:ext cx="0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6799" name="Text Box 31"/>
            <p:cNvSpPr txBox="1">
              <a:spLocks noChangeArrowheads="1"/>
            </p:cNvSpPr>
            <p:nvPr/>
          </p:nvSpPr>
          <p:spPr bwMode="auto">
            <a:xfrm>
              <a:off x="3760" y="1317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F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8313738" y="2868613"/>
            <a:ext cx="441325" cy="755650"/>
            <a:chOff x="5104" y="1168"/>
            <a:chExt cx="278" cy="476"/>
          </a:xfrm>
        </p:grpSpPr>
        <p:sp>
          <p:nvSpPr>
            <p:cNvPr id="416801" name="Line 33"/>
            <p:cNvSpPr>
              <a:spLocks noChangeShapeType="1"/>
            </p:cNvSpPr>
            <p:nvPr/>
          </p:nvSpPr>
          <p:spPr bwMode="auto">
            <a:xfrm flipV="1">
              <a:off x="5215" y="1168"/>
              <a:ext cx="0" cy="1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6802" name="Text Box 34"/>
            <p:cNvSpPr txBox="1">
              <a:spLocks noChangeArrowheads="1"/>
            </p:cNvSpPr>
            <p:nvPr/>
          </p:nvSpPr>
          <p:spPr bwMode="auto">
            <a:xfrm>
              <a:off x="5104" y="1317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C</a:t>
              </a:r>
            </a:p>
          </p:txBody>
        </p:sp>
      </p:grpSp>
      <p:sp>
        <p:nvSpPr>
          <p:cNvPr id="416803" name="Line 35"/>
          <p:cNvSpPr>
            <a:spLocks noChangeShapeType="1"/>
          </p:cNvSpPr>
          <p:nvPr/>
        </p:nvSpPr>
        <p:spPr bwMode="auto">
          <a:xfrm>
            <a:off x="1700213" y="2160588"/>
            <a:ext cx="2655887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804" name="Line 36"/>
          <p:cNvSpPr>
            <a:spLocks noChangeShapeType="1"/>
          </p:cNvSpPr>
          <p:nvPr/>
        </p:nvSpPr>
        <p:spPr bwMode="auto">
          <a:xfrm>
            <a:off x="4341813" y="2160588"/>
            <a:ext cx="2020887" cy="811212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805" name="Line 37"/>
          <p:cNvSpPr>
            <a:spLocks noChangeShapeType="1"/>
          </p:cNvSpPr>
          <p:nvPr/>
        </p:nvSpPr>
        <p:spPr bwMode="auto">
          <a:xfrm>
            <a:off x="2379663" y="1368425"/>
            <a:ext cx="1989137" cy="79851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806" name="Line 38"/>
          <p:cNvSpPr>
            <a:spLocks noChangeShapeType="1"/>
          </p:cNvSpPr>
          <p:nvPr/>
        </p:nvSpPr>
        <p:spPr bwMode="auto">
          <a:xfrm>
            <a:off x="1724025" y="2151063"/>
            <a:ext cx="2482850" cy="442912"/>
          </a:xfrm>
          <a:prstGeom prst="line">
            <a:avLst/>
          </a:prstGeom>
          <a:noFill/>
          <a:ln w="222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808" name="Line 40"/>
          <p:cNvSpPr>
            <a:spLocks noChangeShapeType="1"/>
          </p:cNvSpPr>
          <p:nvPr/>
        </p:nvSpPr>
        <p:spPr bwMode="auto">
          <a:xfrm>
            <a:off x="4219575" y="2600325"/>
            <a:ext cx="2627313" cy="0"/>
          </a:xfrm>
          <a:prstGeom prst="line">
            <a:avLst/>
          </a:prstGeom>
          <a:noFill/>
          <a:ln w="22225">
            <a:solidFill>
              <a:srgbClr val="3333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826" name="Line 58"/>
          <p:cNvSpPr>
            <a:spLocks noChangeShapeType="1"/>
          </p:cNvSpPr>
          <p:nvPr/>
        </p:nvSpPr>
        <p:spPr bwMode="auto">
          <a:xfrm flipV="1">
            <a:off x="1692275" y="3216275"/>
            <a:ext cx="0" cy="841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6827" name="Line 59"/>
          <p:cNvSpPr>
            <a:spLocks noChangeShapeType="1"/>
          </p:cNvSpPr>
          <p:nvPr/>
        </p:nvSpPr>
        <p:spPr bwMode="auto">
          <a:xfrm>
            <a:off x="1698625" y="3903663"/>
            <a:ext cx="24796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6828" name="Line 60"/>
          <p:cNvSpPr>
            <a:spLocks noChangeShapeType="1"/>
          </p:cNvSpPr>
          <p:nvPr/>
        </p:nvSpPr>
        <p:spPr bwMode="auto">
          <a:xfrm flipV="1">
            <a:off x="4184650" y="3378200"/>
            <a:ext cx="0" cy="679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6829" name="Line 61"/>
          <p:cNvSpPr>
            <a:spLocks noChangeShapeType="1"/>
          </p:cNvSpPr>
          <p:nvPr/>
        </p:nvSpPr>
        <p:spPr bwMode="auto">
          <a:xfrm>
            <a:off x="4210050" y="3903663"/>
            <a:ext cx="21463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6830" name="Line 62"/>
          <p:cNvSpPr>
            <a:spLocks noChangeShapeType="1"/>
          </p:cNvSpPr>
          <p:nvPr/>
        </p:nvSpPr>
        <p:spPr bwMode="auto">
          <a:xfrm flipV="1">
            <a:off x="6351588" y="3563938"/>
            <a:ext cx="0" cy="493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6833" name="Text Box 65"/>
          <p:cNvSpPr txBox="1">
            <a:spLocks noChangeArrowheads="1"/>
          </p:cNvSpPr>
          <p:nvPr/>
        </p:nvSpPr>
        <p:spPr bwMode="auto">
          <a:xfrm>
            <a:off x="4335463" y="3440113"/>
            <a:ext cx="1855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f = –32 cm</a:t>
            </a:r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4203700" y="2917825"/>
            <a:ext cx="1211263" cy="623888"/>
            <a:chOff x="2648" y="1838"/>
            <a:chExt cx="763" cy="393"/>
          </a:xfrm>
        </p:grpSpPr>
        <p:sp>
          <p:nvSpPr>
            <p:cNvPr id="416831" name="Line 63"/>
            <p:cNvSpPr>
              <a:spLocks noChangeShapeType="1"/>
            </p:cNvSpPr>
            <p:nvPr/>
          </p:nvSpPr>
          <p:spPr bwMode="auto">
            <a:xfrm flipV="1">
              <a:off x="3411" y="1947"/>
              <a:ext cx="0" cy="2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6832" name="Line 64"/>
            <p:cNvSpPr>
              <a:spLocks noChangeShapeType="1"/>
            </p:cNvSpPr>
            <p:nvPr/>
          </p:nvSpPr>
          <p:spPr bwMode="auto">
            <a:xfrm>
              <a:off x="2648" y="2152"/>
              <a:ext cx="75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6834" name="Text Box 66"/>
            <p:cNvSpPr txBox="1">
              <a:spLocks noChangeArrowheads="1"/>
            </p:cNvSpPr>
            <p:nvPr/>
          </p:nvSpPr>
          <p:spPr bwMode="auto">
            <a:xfrm>
              <a:off x="2763" y="1838"/>
              <a:ext cx="5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q (–)</a:t>
              </a:r>
            </a:p>
          </p:txBody>
        </p:sp>
      </p:grpSp>
      <p:sp>
        <p:nvSpPr>
          <p:cNvPr id="416835" name="Text Box 67"/>
          <p:cNvSpPr txBox="1">
            <a:spLocks noChangeArrowheads="1"/>
          </p:cNvSpPr>
          <p:nvPr/>
        </p:nvSpPr>
        <p:spPr bwMode="auto">
          <a:xfrm>
            <a:off x="835025" y="1525588"/>
            <a:ext cx="1965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h = +24 cm</a:t>
            </a:r>
          </a:p>
        </p:txBody>
      </p:sp>
      <p:sp>
        <p:nvSpPr>
          <p:cNvPr id="416836" name="Line 68"/>
          <p:cNvSpPr>
            <a:spLocks noChangeShapeType="1"/>
          </p:cNvSpPr>
          <p:nvPr/>
        </p:nvSpPr>
        <p:spPr bwMode="auto">
          <a:xfrm>
            <a:off x="785813" y="2041525"/>
            <a:ext cx="895350" cy="109538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837" name="Text Box 69"/>
          <p:cNvSpPr txBox="1">
            <a:spLocks noChangeArrowheads="1"/>
          </p:cNvSpPr>
          <p:nvPr/>
        </p:nvSpPr>
        <p:spPr bwMode="auto">
          <a:xfrm>
            <a:off x="5064125" y="2017713"/>
            <a:ext cx="1006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h’ (+)</a:t>
            </a:r>
          </a:p>
        </p:txBody>
      </p:sp>
      <p:pic>
        <p:nvPicPr>
          <p:cNvPr id="416838" name="Picture 70" descr="j04125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14148">
            <a:off x="250825" y="2079625"/>
            <a:ext cx="2371725" cy="968375"/>
          </a:xfrm>
          <a:prstGeom prst="rect">
            <a:avLst/>
          </a:prstGeom>
          <a:noFill/>
        </p:spPr>
      </p:pic>
      <p:pic>
        <p:nvPicPr>
          <p:cNvPr id="416839" name="Picture 71" descr="j04125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85852" flipH="1">
            <a:off x="4976813" y="2570163"/>
            <a:ext cx="1066800" cy="434975"/>
          </a:xfrm>
          <a:prstGeom prst="rect">
            <a:avLst/>
          </a:prstGeom>
          <a:noFill/>
        </p:spPr>
      </p:pic>
      <p:sp>
        <p:nvSpPr>
          <p:cNvPr id="416809" name="Line 41"/>
          <p:cNvSpPr>
            <a:spLocks noChangeShapeType="1"/>
          </p:cNvSpPr>
          <p:nvPr/>
        </p:nvSpPr>
        <p:spPr bwMode="auto">
          <a:xfrm>
            <a:off x="1592263" y="2598738"/>
            <a:ext cx="2627312" cy="0"/>
          </a:xfrm>
          <a:prstGeom prst="line">
            <a:avLst/>
          </a:prstGeom>
          <a:noFill/>
          <a:ln w="22225">
            <a:solidFill>
              <a:srgbClr val="3333FF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840" name="Line 72"/>
          <p:cNvSpPr>
            <a:spLocks noChangeShapeType="1"/>
          </p:cNvSpPr>
          <p:nvPr/>
        </p:nvSpPr>
        <p:spPr bwMode="auto">
          <a:xfrm>
            <a:off x="4251325" y="2460625"/>
            <a:ext cx="4481513" cy="546100"/>
          </a:xfrm>
          <a:prstGeom prst="line">
            <a:avLst/>
          </a:prstGeom>
          <a:noFill/>
          <a:ln w="222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841" name="Text Box 73"/>
          <p:cNvSpPr txBox="1">
            <a:spLocks noChangeArrowheads="1"/>
          </p:cNvSpPr>
          <p:nvPr/>
        </p:nvSpPr>
        <p:spPr bwMode="auto">
          <a:xfrm>
            <a:off x="1968500" y="3427413"/>
            <a:ext cx="1965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p = +30 cm</a:t>
            </a:r>
          </a:p>
        </p:txBody>
      </p:sp>
      <p:sp>
        <p:nvSpPr>
          <p:cNvPr id="416842" name="Text Box 74"/>
          <p:cNvSpPr txBox="1">
            <a:spLocks noChangeArrowheads="1"/>
          </p:cNvSpPr>
          <p:nvPr/>
        </p:nvSpPr>
        <p:spPr bwMode="auto">
          <a:xfrm>
            <a:off x="992188" y="4556125"/>
            <a:ext cx="2351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</a:rPr>
              <a:t>q =  –15.5 cm</a:t>
            </a:r>
          </a:p>
        </p:txBody>
      </p:sp>
      <p:sp>
        <p:nvSpPr>
          <p:cNvPr id="416843" name="Text Box 75"/>
          <p:cNvSpPr txBox="1">
            <a:spLocks noChangeArrowheads="1"/>
          </p:cNvSpPr>
          <p:nvPr/>
        </p:nvSpPr>
        <p:spPr bwMode="auto">
          <a:xfrm>
            <a:off x="893763" y="5233988"/>
            <a:ext cx="1876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</a:rPr>
              <a:t>M =  0.517</a:t>
            </a:r>
          </a:p>
        </p:txBody>
      </p:sp>
      <p:sp>
        <p:nvSpPr>
          <p:cNvPr id="416844" name="Text Box 76"/>
          <p:cNvSpPr txBox="1">
            <a:spLocks noChangeArrowheads="1"/>
          </p:cNvSpPr>
          <p:nvPr/>
        </p:nvSpPr>
        <p:spPr bwMode="auto">
          <a:xfrm>
            <a:off x="903288" y="586740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</a:rPr>
              <a:t>h’ =  12.4 cm</a:t>
            </a:r>
          </a:p>
        </p:txBody>
      </p:sp>
      <p:sp>
        <p:nvSpPr>
          <p:cNvPr id="416845" name="Rectangle 77"/>
          <p:cNvSpPr>
            <a:spLocks noChangeArrowheads="1"/>
          </p:cNvSpPr>
          <p:nvPr/>
        </p:nvSpPr>
        <p:spPr bwMode="auto">
          <a:xfrm>
            <a:off x="3676650" y="4646613"/>
            <a:ext cx="2065338" cy="180022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</a:rPr>
              <a:t>S</a:t>
            </a:r>
            <a:r>
              <a:rPr lang="en-US"/>
              <a:t>MALLER;</a:t>
            </a:r>
          </a:p>
          <a:p>
            <a:pPr algn="l"/>
            <a:r>
              <a:rPr lang="en-US">
                <a:solidFill>
                  <a:srgbClr val="009900"/>
                </a:solidFill>
              </a:rPr>
              <a:t>U</a:t>
            </a:r>
            <a:r>
              <a:rPr lang="en-US"/>
              <a:t>PRIGHT;</a:t>
            </a:r>
          </a:p>
          <a:p>
            <a:pPr algn="l"/>
            <a:r>
              <a:rPr lang="en-US">
                <a:solidFill>
                  <a:srgbClr val="009900"/>
                </a:solidFill>
              </a:rPr>
              <a:t>V</a:t>
            </a:r>
            <a:r>
              <a:rPr lang="en-US"/>
              <a:t>IRTUAL;</a:t>
            </a:r>
          </a:p>
          <a:p>
            <a:pPr algn="l"/>
            <a:r>
              <a:rPr lang="en-US"/>
              <a:t>on the right </a:t>
            </a:r>
          </a:p>
        </p:txBody>
      </p:sp>
      <p:pic>
        <p:nvPicPr>
          <p:cNvPr id="416849" name="Picture 81" descr="j0391116[1]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6392863" y="4505325"/>
            <a:ext cx="2241550" cy="1978025"/>
          </a:xfrm>
          <a:prstGeom prst="rect">
            <a:avLst/>
          </a:prstGeom>
          <a:noFill/>
        </p:spPr>
      </p:pic>
      <p:sp>
        <p:nvSpPr>
          <p:cNvPr id="416850" name="Rectangle 82"/>
          <p:cNvSpPr>
            <a:spLocks noChangeArrowheads="1"/>
          </p:cNvSpPr>
          <p:nvPr/>
        </p:nvSpPr>
        <p:spPr bwMode="auto">
          <a:xfrm>
            <a:off x="295275" y="228600"/>
            <a:ext cx="8499475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Convex mirror has radius 64.0 cm. Object has height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24.0 cm, is 30.0 cm from mirror. Describe image.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1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1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68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6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6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1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1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1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1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7" grpId="0" animBg="1"/>
      <p:bldP spid="416803" grpId="0" animBg="1"/>
      <p:bldP spid="416804" grpId="0" animBg="1"/>
      <p:bldP spid="416805" grpId="0" animBg="1"/>
      <p:bldP spid="416806" grpId="0" animBg="1"/>
      <p:bldP spid="416808" grpId="0" animBg="1"/>
      <p:bldP spid="416836" grpId="0" animBg="1"/>
      <p:bldP spid="416837" grpId="0"/>
      <p:bldP spid="416809" grpId="0" animBg="1"/>
      <p:bldP spid="416840" grpId="0" animBg="1"/>
      <p:bldP spid="416842" grpId="0"/>
      <p:bldP spid="416843" grpId="0"/>
      <p:bldP spid="416844" grpId="0"/>
      <p:bldP spid="4168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800" name="Rectangle 8"/>
          <p:cNvSpPr>
            <a:spLocks noChangeArrowheads="1"/>
          </p:cNvSpPr>
          <p:nvPr/>
        </p:nvSpPr>
        <p:spPr bwMode="auto">
          <a:xfrm>
            <a:off x="3074988" y="182563"/>
            <a:ext cx="3109912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3300"/>
                </a:solidFill>
              </a:rPr>
              <a:t>Parabolic Mirrors</a:t>
            </a:r>
          </a:p>
        </p:txBody>
      </p:sp>
      <p:sp>
        <p:nvSpPr>
          <p:cNvPr id="417801" name="Rectangle 9"/>
          <p:cNvSpPr>
            <a:spLocks noChangeArrowheads="1"/>
          </p:cNvSpPr>
          <p:nvPr/>
        </p:nvSpPr>
        <p:spPr bwMode="auto">
          <a:xfrm>
            <a:off x="573088" y="684213"/>
            <a:ext cx="3016250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Drawback of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spherical mirrors: </a:t>
            </a:r>
          </a:p>
        </p:txBody>
      </p:sp>
      <p:sp>
        <p:nvSpPr>
          <p:cNvPr id="417802" name="Rectangle 10"/>
          <p:cNvSpPr>
            <a:spLocks noChangeArrowheads="1"/>
          </p:cNvSpPr>
          <p:nvPr/>
        </p:nvSpPr>
        <p:spPr bwMode="auto">
          <a:xfrm>
            <a:off x="549275" y="4133850"/>
            <a:ext cx="3463925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-- resulting blurring =</a:t>
            </a:r>
          </a:p>
        </p:txBody>
      </p:sp>
      <p:sp>
        <p:nvSpPr>
          <p:cNvPr id="417803" name="Rectangle 11"/>
          <p:cNvSpPr>
            <a:spLocks noChangeArrowheads="1"/>
          </p:cNvSpPr>
          <p:nvPr/>
        </p:nvSpPr>
        <p:spPr bwMode="auto">
          <a:xfrm>
            <a:off x="547688" y="5153025"/>
            <a:ext cx="3233737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-- remedied using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   </a:t>
            </a:r>
            <a:r>
              <a:rPr lang="en-US" u="sng">
                <a:solidFill>
                  <a:srgbClr val="FF3300"/>
                </a:solidFill>
              </a:rPr>
              <a:t>parabolic mirrors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17804" name="Rectangle 12"/>
          <p:cNvSpPr>
            <a:spLocks noChangeArrowheads="1"/>
          </p:cNvSpPr>
          <p:nvPr/>
        </p:nvSpPr>
        <p:spPr bwMode="auto">
          <a:xfrm>
            <a:off x="3486150" y="693738"/>
            <a:ext cx="5146675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rays // to, and far from, P.A. are</a:t>
            </a:r>
          </a:p>
          <a:p>
            <a:r>
              <a:rPr lang="en-US"/>
              <a:t>NOT reflected through F </a:t>
            </a:r>
          </a:p>
        </p:txBody>
      </p:sp>
      <p:sp>
        <p:nvSpPr>
          <p:cNvPr id="417812" name="Line 20"/>
          <p:cNvSpPr>
            <a:spLocks noChangeShapeType="1"/>
          </p:cNvSpPr>
          <p:nvPr/>
        </p:nvSpPr>
        <p:spPr bwMode="auto">
          <a:xfrm>
            <a:off x="2547938" y="2443163"/>
            <a:ext cx="36417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13" name="Line 21"/>
          <p:cNvSpPr>
            <a:spLocks noChangeShapeType="1"/>
          </p:cNvSpPr>
          <p:nvPr/>
        </p:nvSpPr>
        <p:spPr bwMode="auto">
          <a:xfrm>
            <a:off x="2562225" y="2124075"/>
            <a:ext cx="3516313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14" name="Line 22"/>
          <p:cNvSpPr>
            <a:spLocks noChangeShapeType="1"/>
          </p:cNvSpPr>
          <p:nvPr/>
        </p:nvSpPr>
        <p:spPr bwMode="auto">
          <a:xfrm>
            <a:off x="2547938" y="1804988"/>
            <a:ext cx="3324225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15" name="Line 23"/>
          <p:cNvSpPr>
            <a:spLocks noChangeShapeType="1"/>
          </p:cNvSpPr>
          <p:nvPr/>
        </p:nvSpPr>
        <p:spPr bwMode="auto">
          <a:xfrm flipV="1">
            <a:off x="2562225" y="3090863"/>
            <a:ext cx="36353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16" name="Line 24"/>
          <p:cNvSpPr>
            <a:spLocks noChangeShapeType="1"/>
          </p:cNvSpPr>
          <p:nvPr/>
        </p:nvSpPr>
        <p:spPr bwMode="auto">
          <a:xfrm flipV="1">
            <a:off x="2576513" y="3409950"/>
            <a:ext cx="3509962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17" name="Line 25"/>
          <p:cNvSpPr>
            <a:spLocks noChangeShapeType="1"/>
          </p:cNvSpPr>
          <p:nvPr/>
        </p:nvSpPr>
        <p:spPr bwMode="auto">
          <a:xfrm flipV="1">
            <a:off x="2562225" y="3729038"/>
            <a:ext cx="3324225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2665413" y="2005013"/>
            <a:ext cx="4171950" cy="1520825"/>
            <a:chOff x="1679" y="1263"/>
            <a:chExt cx="2628" cy="958"/>
          </a:xfrm>
        </p:grpSpPr>
        <p:sp>
          <p:nvSpPr>
            <p:cNvPr id="417810" name="Line 18"/>
            <p:cNvSpPr>
              <a:spLocks noChangeShapeType="1"/>
            </p:cNvSpPr>
            <p:nvPr/>
          </p:nvSpPr>
          <p:spPr bwMode="auto">
            <a:xfrm flipH="1" flipV="1">
              <a:off x="2953" y="1676"/>
              <a:ext cx="0" cy="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1679" y="1263"/>
              <a:ext cx="2628" cy="958"/>
              <a:chOff x="1679" y="1263"/>
              <a:chExt cx="2628" cy="958"/>
            </a:xfrm>
          </p:grpSpPr>
          <p:sp>
            <p:nvSpPr>
              <p:cNvPr id="417808" name="Line 16"/>
              <p:cNvSpPr>
                <a:spLocks noChangeShapeType="1"/>
              </p:cNvSpPr>
              <p:nvPr/>
            </p:nvSpPr>
            <p:spPr bwMode="auto">
              <a:xfrm flipH="1">
                <a:off x="1679" y="1744"/>
                <a:ext cx="26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7809" name="Arc 17"/>
              <p:cNvSpPr>
                <a:spLocks/>
              </p:cNvSpPr>
              <p:nvPr/>
            </p:nvSpPr>
            <p:spPr bwMode="auto">
              <a:xfrm rot="13481714" flipH="1" flipV="1">
                <a:off x="3165" y="1263"/>
                <a:ext cx="958" cy="95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7811" name="Line 19"/>
              <p:cNvSpPr>
                <a:spLocks noChangeShapeType="1"/>
              </p:cNvSpPr>
              <p:nvPr/>
            </p:nvSpPr>
            <p:spPr bwMode="auto">
              <a:xfrm flipH="1" flipV="1">
                <a:off x="2010" y="1690"/>
                <a:ext cx="0" cy="1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7820" name="Text Box 28"/>
              <p:cNvSpPr txBox="1">
                <a:spLocks noChangeArrowheads="1"/>
              </p:cNvSpPr>
              <p:nvPr/>
            </p:nvSpPr>
            <p:spPr bwMode="auto">
              <a:xfrm>
                <a:off x="1830" y="1520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000"/>
                  <a:t>C</a:t>
                </a:r>
              </a:p>
            </p:txBody>
          </p:sp>
        </p:grpSp>
      </p:grpSp>
      <p:sp>
        <p:nvSpPr>
          <p:cNvPr id="417821" name="Line 29"/>
          <p:cNvSpPr>
            <a:spLocks noChangeShapeType="1"/>
          </p:cNvSpPr>
          <p:nvPr/>
        </p:nvSpPr>
        <p:spPr bwMode="auto">
          <a:xfrm>
            <a:off x="4095750" y="2635250"/>
            <a:ext cx="2085975" cy="4556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22" name="Line 30"/>
          <p:cNvSpPr>
            <a:spLocks noChangeShapeType="1"/>
          </p:cNvSpPr>
          <p:nvPr/>
        </p:nvSpPr>
        <p:spPr bwMode="auto">
          <a:xfrm flipV="1">
            <a:off x="4105275" y="2444750"/>
            <a:ext cx="2068513" cy="447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23" name="Line 31"/>
          <p:cNvSpPr>
            <a:spLocks noChangeShapeType="1"/>
          </p:cNvSpPr>
          <p:nvPr/>
        </p:nvSpPr>
        <p:spPr bwMode="auto">
          <a:xfrm>
            <a:off x="4038600" y="2373313"/>
            <a:ext cx="2043113" cy="1030287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24" name="Line 32"/>
          <p:cNvSpPr>
            <a:spLocks noChangeShapeType="1"/>
          </p:cNvSpPr>
          <p:nvPr/>
        </p:nvSpPr>
        <p:spPr bwMode="auto">
          <a:xfrm flipV="1">
            <a:off x="4392613" y="2122488"/>
            <a:ext cx="1681162" cy="868362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25" name="Line 33"/>
          <p:cNvSpPr>
            <a:spLocks noChangeShapeType="1"/>
          </p:cNvSpPr>
          <p:nvPr/>
        </p:nvSpPr>
        <p:spPr bwMode="auto">
          <a:xfrm flipV="1">
            <a:off x="4645025" y="1803400"/>
            <a:ext cx="1233488" cy="15398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26" name="Line 34"/>
          <p:cNvSpPr>
            <a:spLocks noChangeShapeType="1"/>
          </p:cNvSpPr>
          <p:nvPr/>
        </p:nvSpPr>
        <p:spPr bwMode="auto">
          <a:xfrm>
            <a:off x="4641850" y="2182813"/>
            <a:ext cx="1233488" cy="15398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27" name="Rectangle 35"/>
          <p:cNvSpPr>
            <a:spLocks noChangeArrowheads="1"/>
          </p:cNvSpPr>
          <p:nvPr/>
        </p:nvSpPr>
        <p:spPr bwMode="auto">
          <a:xfrm>
            <a:off x="896938" y="4584700"/>
            <a:ext cx="3414712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spherical aberration</a:t>
            </a:r>
            <a:r>
              <a:rPr lang="en-US"/>
              <a:t> </a:t>
            </a:r>
          </a:p>
        </p:txBody>
      </p: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4595813" y="3867150"/>
            <a:ext cx="3751262" cy="2647950"/>
            <a:chOff x="2895" y="2436"/>
            <a:chExt cx="2363" cy="1668"/>
          </a:xfrm>
        </p:grpSpPr>
        <p:pic>
          <p:nvPicPr>
            <p:cNvPr id="417847" name="Picture 55" descr="400px-Parabol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84" y="2436"/>
              <a:ext cx="690" cy="1668"/>
            </a:xfrm>
            <a:prstGeom prst="rect">
              <a:avLst/>
            </a:prstGeom>
            <a:noFill/>
          </p:spPr>
        </p:pic>
        <p:sp>
          <p:nvSpPr>
            <p:cNvPr id="417848" name="Line 56"/>
            <p:cNvSpPr>
              <a:spLocks noChangeShapeType="1"/>
            </p:cNvSpPr>
            <p:nvPr/>
          </p:nvSpPr>
          <p:spPr bwMode="auto">
            <a:xfrm flipH="1">
              <a:off x="2895" y="3273"/>
              <a:ext cx="2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7849" name="Line 57"/>
            <p:cNvSpPr>
              <a:spLocks noChangeShapeType="1"/>
            </p:cNvSpPr>
            <p:nvPr/>
          </p:nvSpPr>
          <p:spPr bwMode="auto">
            <a:xfrm flipH="1" flipV="1">
              <a:off x="4169" y="3205"/>
              <a:ext cx="0" cy="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17850" name="Line 58"/>
          <p:cNvSpPr>
            <a:spLocks noChangeShapeType="1"/>
          </p:cNvSpPr>
          <p:nvPr/>
        </p:nvSpPr>
        <p:spPr bwMode="auto">
          <a:xfrm>
            <a:off x="4679950" y="4870450"/>
            <a:ext cx="33099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51" name="Line 59"/>
          <p:cNvSpPr>
            <a:spLocks noChangeShapeType="1"/>
          </p:cNvSpPr>
          <p:nvPr/>
        </p:nvSpPr>
        <p:spPr bwMode="auto">
          <a:xfrm>
            <a:off x="4621213" y="4551363"/>
            <a:ext cx="318135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52" name="Line 60"/>
          <p:cNvSpPr>
            <a:spLocks noChangeShapeType="1"/>
          </p:cNvSpPr>
          <p:nvPr/>
        </p:nvSpPr>
        <p:spPr bwMode="auto">
          <a:xfrm>
            <a:off x="4708525" y="4232275"/>
            <a:ext cx="274955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53" name="Line 61"/>
          <p:cNvSpPr>
            <a:spLocks noChangeShapeType="1"/>
          </p:cNvSpPr>
          <p:nvPr/>
        </p:nvSpPr>
        <p:spPr bwMode="auto">
          <a:xfrm flipV="1">
            <a:off x="4751388" y="5518150"/>
            <a:ext cx="32369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54" name="Line 62"/>
          <p:cNvSpPr>
            <a:spLocks noChangeShapeType="1"/>
          </p:cNvSpPr>
          <p:nvPr/>
        </p:nvSpPr>
        <p:spPr bwMode="auto">
          <a:xfrm flipV="1">
            <a:off x="4767263" y="5837238"/>
            <a:ext cx="3013075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55" name="Line 63"/>
          <p:cNvSpPr>
            <a:spLocks noChangeShapeType="1"/>
          </p:cNvSpPr>
          <p:nvPr/>
        </p:nvSpPr>
        <p:spPr bwMode="auto">
          <a:xfrm flipV="1">
            <a:off x="4810125" y="6156325"/>
            <a:ext cx="26416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56" name="Line 64"/>
          <p:cNvSpPr>
            <a:spLocks noChangeShapeType="1"/>
          </p:cNvSpPr>
          <p:nvPr/>
        </p:nvSpPr>
        <p:spPr bwMode="auto">
          <a:xfrm>
            <a:off x="5502275" y="4946650"/>
            <a:ext cx="2482850" cy="5699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57" name="Line 65"/>
          <p:cNvSpPr>
            <a:spLocks noChangeShapeType="1"/>
          </p:cNvSpPr>
          <p:nvPr/>
        </p:nvSpPr>
        <p:spPr bwMode="auto">
          <a:xfrm flipV="1">
            <a:off x="5772150" y="4872038"/>
            <a:ext cx="2205038" cy="5349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58" name="Line 66"/>
          <p:cNvSpPr>
            <a:spLocks noChangeShapeType="1"/>
          </p:cNvSpPr>
          <p:nvPr/>
        </p:nvSpPr>
        <p:spPr bwMode="auto">
          <a:xfrm>
            <a:off x="5937250" y="4829175"/>
            <a:ext cx="1847850" cy="1008063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59" name="Line 67"/>
          <p:cNvSpPr>
            <a:spLocks noChangeShapeType="1"/>
          </p:cNvSpPr>
          <p:nvPr/>
        </p:nvSpPr>
        <p:spPr bwMode="auto">
          <a:xfrm flipV="1">
            <a:off x="6132513" y="4556125"/>
            <a:ext cx="1652587" cy="904875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60" name="Line 68"/>
          <p:cNvSpPr>
            <a:spLocks noChangeShapeType="1"/>
          </p:cNvSpPr>
          <p:nvPr/>
        </p:nvSpPr>
        <p:spPr bwMode="auto">
          <a:xfrm flipV="1">
            <a:off x="6164263" y="4229100"/>
            <a:ext cx="1298575" cy="14763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61" name="Line 69"/>
          <p:cNvSpPr>
            <a:spLocks noChangeShapeType="1"/>
          </p:cNvSpPr>
          <p:nvPr/>
        </p:nvSpPr>
        <p:spPr bwMode="auto">
          <a:xfrm>
            <a:off x="6157913" y="4665663"/>
            <a:ext cx="1303337" cy="14874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7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7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7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17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17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17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17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1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1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78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78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7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17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78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78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7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1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41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41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1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1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41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41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1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41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41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802" grpId="0"/>
      <p:bldP spid="417803" grpId="0"/>
      <p:bldP spid="417804" grpId="0"/>
      <p:bldP spid="417812" grpId="0" animBg="1"/>
      <p:bldP spid="417813" grpId="0" animBg="1"/>
      <p:bldP spid="417814" grpId="0" animBg="1"/>
      <p:bldP spid="417815" grpId="0" animBg="1"/>
      <p:bldP spid="417816" grpId="0" animBg="1"/>
      <p:bldP spid="417817" grpId="0" animBg="1"/>
      <p:bldP spid="417821" grpId="0" animBg="1"/>
      <p:bldP spid="417822" grpId="0" animBg="1"/>
      <p:bldP spid="417823" grpId="0" animBg="1"/>
      <p:bldP spid="417824" grpId="0" animBg="1"/>
      <p:bldP spid="417825" grpId="0" animBg="1"/>
      <p:bldP spid="417826" grpId="0" animBg="1"/>
      <p:bldP spid="417827" grpId="0"/>
      <p:bldP spid="417850" grpId="0" animBg="1"/>
      <p:bldP spid="417851" grpId="0" animBg="1"/>
      <p:bldP spid="417852" grpId="0" animBg="1"/>
      <p:bldP spid="417853" grpId="0" animBg="1"/>
      <p:bldP spid="417854" grpId="0" animBg="1"/>
      <p:bldP spid="417855" grpId="0" animBg="1"/>
      <p:bldP spid="417856" grpId="0" animBg="1"/>
      <p:bldP spid="417857" grpId="0" animBg="1"/>
      <p:bldP spid="417858" grpId="0" animBg="1"/>
      <p:bldP spid="417859" grpId="0" animBg="1"/>
      <p:bldP spid="417860" grpId="0" animBg="1"/>
      <p:bldP spid="4178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122" name="Picture 18" descr="400px-Parab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6538" y="1157288"/>
            <a:ext cx="1095375" cy="2647950"/>
          </a:xfrm>
          <a:prstGeom prst="rect">
            <a:avLst/>
          </a:prstGeom>
          <a:noFill/>
        </p:spPr>
      </p:pic>
      <p:sp>
        <p:nvSpPr>
          <p:cNvPr id="431123" name="Line 19"/>
          <p:cNvSpPr>
            <a:spLocks noChangeShapeType="1"/>
          </p:cNvSpPr>
          <p:nvPr/>
        </p:nvSpPr>
        <p:spPr bwMode="auto">
          <a:xfrm flipH="1">
            <a:off x="2952750" y="2486025"/>
            <a:ext cx="375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125" name="Line 21"/>
          <p:cNvSpPr>
            <a:spLocks noChangeShapeType="1"/>
          </p:cNvSpPr>
          <p:nvPr/>
        </p:nvSpPr>
        <p:spPr bwMode="auto">
          <a:xfrm flipH="1" flipV="1">
            <a:off x="4975225" y="2378075"/>
            <a:ext cx="0" cy="212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1127" name="Line 23"/>
          <p:cNvSpPr>
            <a:spLocks noChangeShapeType="1"/>
          </p:cNvSpPr>
          <p:nvPr/>
        </p:nvSpPr>
        <p:spPr bwMode="auto">
          <a:xfrm>
            <a:off x="3036888" y="2160588"/>
            <a:ext cx="33099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128" name="Line 24"/>
          <p:cNvSpPr>
            <a:spLocks noChangeShapeType="1"/>
          </p:cNvSpPr>
          <p:nvPr/>
        </p:nvSpPr>
        <p:spPr bwMode="auto">
          <a:xfrm>
            <a:off x="2978150" y="1841500"/>
            <a:ext cx="318135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129" name="Line 25"/>
          <p:cNvSpPr>
            <a:spLocks noChangeShapeType="1"/>
          </p:cNvSpPr>
          <p:nvPr/>
        </p:nvSpPr>
        <p:spPr bwMode="auto">
          <a:xfrm>
            <a:off x="3065463" y="1522413"/>
            <a:ext cx="274955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130" name="Line 26"/>
          <p:cNvSpPr>
            <a:spLocks noChangeShapeType="1"/>
          </p:cNvSpPr>
          <p:nvPr/>
        </p:nvSpPr>
        <p:spPr bwMode="auto">
          <a:xfrm flipV="1">
            <a:off x="3108325" y="2808288"/>
            <a:ext cx="32369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131" name="Line 27"/>
          <p:cNvSpPr>
            <a:spLocks noChangeShapeType="1"/>
          </p:cNvSpPr>
          <p:nvPr/>
        </p:nvSpPr>
        <p:spPr bwMode="auto">
          <a:xfrm flipV="1">
            <a:off x="3124200" y="3127375"/>
            <a:ext cx="3013075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132" name="Line 28"/>
          <p:cNvSpPr>
            <a:spLocks noChangeShapeType="1"/>
          </p:cNvSpPr>
          <p:nvPr/>
        </p:nvSpPr>
        <p:spPr bwMode="auto">
          <a:xfrm flipV="1">
            <a:off x="3167063" y="3446463"/>
            <a:ext cx="26416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134" name="Line 30"/>
          <p:cNvSpPr>
            <a:spLocks noChangeShapeType="1"/>
          </p:cNvSpPr>
          <p:nvPr/>
        </p:nvSpPr>
        <p:spPr bwMode="auto">
          <a:xfrm>
            <a:off x="4992688" y="2497138"/>
            <a:ext cx="1349375" cy="3095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135" name="Line 31"/>
          <p:cNvSpPr>
            <a:spLocks noChangeShapeType="1"/>
          </p:cNvSpPr>
          <p:nvPr/>
        </p:nvSpPr>
        <p:spPr bwMode="auto">
          <a:xfrm flipV="1">
            <a:off x="5019675" y="2162175"/>
            <a:ext cx="1314450" cy="3190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136" name="Line 32"/>
          <p:cNvSpPr>
            <a:spLocks noChangeShapeType="1"/>
          </p:cNvSpPr>
          <p:nvPr/>
        </p:nvSpPr>
        <p:spPr bwMode="auto">
          <a:xfrm>
            <a:off x="4970463" y="2487613"/>
            <a:ext cx="1171575" cy="639762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 type="non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137" name="Line 33"/>
          <p:cNvSpPr>
            <a:spLocks noChangeShapeType="1"/>
          </p:cNvSpPr>
          <p:nvPr/>
        </p:nvSpPr>
        <p:spPr bwMode="auto">
          <a:xfrm flipV="1">
            <a:off x="4981575" y="1846263"/>
            <a:ext cx="1160463" cy="6350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 type="non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138" name="Line 34"/>
          <p:cNvSpPr>
            <a:spLocks noChangeShapeType="1"/>
          </p:cNvSpPr>
          <p:nvPr/>
        </p:nvSpPr>
        <p:spPr bwMode="auto">
          <a:xfrm flipV="1">
            <a:off x="4975225" y="1519238"/>
            <a:ext cx="844550" cy="96043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 type="non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139" name="Line 35"/>
          <p:cNvSpPr>
            <a:spLocks noChangeShapeType="1"/>
          </p:cNvSpPr>
          <p:nvPr/>
        </p:nvSpPr>
        <p:spPr bwMode="auto">
          <a:xfrm>
            <a:off x="4978400" y="2484438"/>
            <a:ext cx="839788" cy="95885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 type="non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149" name="Rectangle 45"/>
          <p:cNvSpPr>
            <a:spLocks noChangeArrowheads="1"/>
          </p:cNvSpPr>
          <p:nvPr/>
        </p:nvSpPr>
        <p:spPr bwMode="auto">
          <a:xfrm>
            <a:off x="2089150" y="298450"/>
            <a:ext cx="5305425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3300"/>
                </a:solidFill>
              </a:rPr>
              <a:t>Examples of Parabolic Mirrors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6777038" y="1408113"/>
            <a:ext cx="2095500" cy="2430462"/>
            <a:chOff x="4305" y="752"/>
            <a:chExt cx="1320" cy="1531"/>
          </a:xfrm>
        </p:grpSpPr>
        <p:pic>
          <p:nvPicPr>
            <p:cNvPr id="431147" name="Picture 43" descr="magl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5" y="752"/>
              <a:ext cx="1320" cy="1320"/>
            </a:xfrm>
            <a:prstGeom prst="rect">
              <a:avLst/>
            </a:prstGeom>
            <a:noFill/>
          </p:spPr>
        </p:pic>
        <p:sp>
          <p:nvSpPr>
            <p:cNvPr id="431151" name="Text Box 47"/>
            <p:cNvSpPr txBox="1">
              <a:spLocks noChangeArrowheads="1"/>
            </p:cNvSpPr>
            <p:nvPr/>
          </p:nvSpPr>
          <p:spPr bwMode="auto">
            <a:xfrm>
              <a:off x="4486" y="1956"/>
              <a:ext cx="10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flashlight</a:t>
              </a:r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5807075" y="4194175"/>
            <a:ext cx="1984375" cy="2406650"/>
            <a:chOff x="3712" y="2669"/>
            <a:chExt cx="1250" cy="1516"/>
          </a:xfrm>
        </p:grpSpPr>
        <p:pic>
          <p:nvPicPr>
            <p:cNvPr id="431145" name="Picture 41" descr="digital_reality_headligh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712" y="2669"/>
              <a:ext cx="1250" cy="1152"/>
            </a:xfrm>
            <a:prstGeom prst="rect">
              <a:avLst/>
            </a:prstGeom>
            <a:noFill/>
          </p:spPr>
        </p:pic>
        <p:sp>
          <p:nvSpPr>
            <p:cNvPr id="431152" name="Text Box 48"/>
            <p:cNvSpPr txBox="1">
              <a:spLocks noChangeArrowheads="1"/>
            </p:cNvSpPr>
            <p:nvPr/>
          </p:nvSpPr>
          <p:spPr bwMode="auto">
            <a:xfrm>
              <a:off x="3783" y="3858"/>
              <a:ext cx="10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headlight</a:t>
              </a: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373063" y="1068388"/>
            <a:ext cx="2197100" cy="4057650"/>
            <a:chOff x="307" y="655"/>
            <a:chExt cx="1384" cy="2556"/>
          </a:xfrm>
        </p:grpSpPr>
        <p:pic>
          <p:nvPicPr>
            <p:cNvPr id="431141" name="Picture 37" descr="Parabola%2005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7" y="655"/>
              <a:ext cx="1384" cy="1846"/>
            </a:xfrm>
            <a:prstGeom prst="rect">
              <a:avLst/>
            </a:prstGeom>
            <a:noFill/>
          </p:spPr>
        </p:pic>
        <p:sp>
          <p:nvSpPr>
            <p:cNvPr id="431153" name="Text Box 49"/>
            <p:cNvSpPr txBox="1">
              <a:spLocks noChangeArrowheads="1"/>
            </p:cNvSpPr>
            <p:nvPr/>
          </p:nvSpPr>
          <p:spPr bwMode="auto">
            <a:xfrm>
              <a:off x="445" y="2615"/>
              <a:ext cx="1077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radio</a:t>
              </a:r>
            </a:p>
            <a:p>
              <a:r>
                <a:rPr lang="en-US"/>
                <a:t>telescope</a:t>
              </a:r>
            </a:p>
          </p:txBody>
        </p: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2130425" y="4270375"/>
            <a:ext cx="2924175" cy="2236788"/>
            <a:chOff x="1342" y="2690"/>
            <a:chExt cx="1842" cy="1409"/>
          </a:xfrm>
        </p:grpSpPr>
        <p:pic>
          <p:nvPicPr>
            <p:cNvPr id="431143" name="Picture 39" descr="48058253b68ac12ae31abc923bce1ce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58" y="2690"/>
              <a:ext cx="1226" cy="1226"/>
            </a:xfrm>
            <a:prstGeom prst="rect">
              <a:avLst/>
            </a:prstGeom>
            <a:noFill/>
          </p:spPr>
        </p:pic>
        <p:sp>
          <p:nvSpPr>
            <p:cNvPr id="431154" name="Text Box 50"/>
            <p:cNvSpPr txBox="1">
              <a:spLocks noChangeArrowheads="1"/>
            </p:cNvSpPr>
            <p:nvPr/>
          </p:nvSpPr>
          <p:spPr bwMode="auto">
            <a:xfrm>
              <a:off x="1342" y="3503"/>
              <a:ext cx="877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satellite</a:t>
              </a:r>
            </a:p>
            <a:p>
              <a:r>
                <a:rPr lang="en-US"/>
                <a:t>dish</a:t>
              </a:r>
            </a:p>
          </p:txBody>
        </p:sp>
      </p:grp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4211638" y="1476375"/>
            <a:ext cx="1468437" cy="2014538"/>
            <a:chOff x="2653" y="930"/>
            <a:chExt cx="925" cy="1269"/>
          </a:xfrm>
        </p:grpSpPr>
        <p:sp>
          <p:nvSpPr>
            <p:cNvPr id="431161" name="AutoShape 57"/>
            <p:cNvSpPr>
              <a:spLocks noChangeArrowheads="1"/>
            </p:cNvSpPr>
            <p:nvPr/>
          </p:nvSpPr>
          <p:spPr bwMode="auto">
            <a:xfrm rot="5400000">
              <a:off x="2677" y="1928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3333FF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65" name="AutoShape 61"/>
            <p:cNvSpPr>
              <a:spLocks noChangeArrowheads="1"/>
            </p:cNvSpPr>
            <p:nvPr/>
          </p:nvSpPr>
          <p:spPr bwMode="auto">
            <a:xfrm rot="5400000">
              <a:off x="2666" y="1118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3333FF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68" name="AutoShape 64"/>
            <p:cNvSpPr>
              <a:spLocks noChangeArrowheads="1"/>
            </p:cNvSpPr>
            <p:nvPr/>
          </p:nvSpPr>
          <p:spPr bwMode="auto">
            <a:xfrm rot="-3470862">
              <a:off x="3341" y="1658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3333FF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69" name="AutoShape 65"/>
            <p:cNvSpPr>
              <a:spLocks noChangeArrowheads="1"/>
            </p:cNvSpPr>
            <p:nvPr/>
          </p:nvSpPr>
          <p:spPr bwMode="auto">
            <a:xfrm rot="-7193536">
              <a:off x="3375" y="1375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3333FF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72" name="AutoShape 68"/>
            <p:cNvSpPr>
              <a:spLocks noChangeArrowheads="1"/>
            </p:cNvSpPr>
            <p:nvPr/>
          </p:nvSpPr>
          <p:spPr bwMode="auto">
            <a:xfrm rot="5400000">
              <a:off x="2677" y="2130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74" name="AutoShape 70"/>
            <p:cNvSpPr>
              <a:spLocks noChangeArrowheads="1"/>
            </p:cNvSpPr>
            <p:nvPr/>
          </p:nvSpPr>
          <p:spPr bwMode="auto">
            <a:xfrm rot="5400000">
              <a:off x="2674" y="1727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76" name="AutoShape 72"/>
            <p:cNvSpPr>
              <a:spLocks noChangeArrowheads="1"/>
            </p:cNvSpPr>
            <p:nvPr/>
          </p:nvSpPr>
          <p:spPr bwMode="auto">
            <a:xfrm rot="5400000">
              <a:off x="2674" y="1320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78" name="AutoShape 74"/>
            <p:cNvSpPr>
              <a:spLocks noChangeArrowheads="1"/>
            </p:cNvSpPr>
            <p:nvPr/>
          </p:nvSpPr>
          <p:spPr bwMode="auto">
            <a:xfrm rot="5400000">
              <a:off x="2677" y="917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82" name="AutoShape 78"/>
            <p:cNvSpPr>
              <a:spLocks noChangeArrowheads="1"/>
            </p:cNvSpPr>
            <p:nvPr/>
          </p:nvSpPr>
          <p:spPr bwMode="auto">
            <a:xfrm rot="17086121">
              <a:off x="3501" y="1621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83" name="AutoShape 79"/>
            <p:cNvSpPr>
              <a:spLocks noChangeArrowheads="1"/>
            </p:cNvSpPr>
            <p:nvPr/>
          </p:nvSpPr>
          <p:spPr bwMode="auto">
            <a:xfrm rot="15447729">
              <a:off x="3509" y="1432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85" name="AutoShape 81"/>
            <p:cNvSpPr>
              <a:spLocks noChangeArrowheads="1"/>
            </p:cNvSpPr>
            <p:nvPr/>
          </p:nvSpPr>
          <p:spPr bwMode="auto">
            <a:xfrm rot="-2490806">
              <a:off x="3212" y="1642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86" name="AutoShape 82"/>
            <p:cNvSpPr>
              <a:spLocks noChangeArrowheads="1"/>
            </p:cNvSpPr>
            <p:nvPr/>
          </p:nvSpPr>
          <p:spPr bwMode="auto">
            <a:xfrm rot="13405070">
              <a:off x="3220" y="1393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3744913" y="1477963"/>
            <a:ext cx="2287587" cy="2014537"/>
            <a:chOff x="2359" y="931"/>
            <a:chExt cx="1441" cy="1269"/>
          </a:xfrm>
        </p:grpSpPr>
        <p:sp>
          <p:nvSpPr>
            <p:cNvPr id="431166" name="AutoShape 62"/>
            <p:cNvSpPr>
              <a:spLocks noChangeArrowheads="1"/>
            </p:cNvSpPr>
            <p:nvPr/>
          </p:nvSpPr>
          <p:spPr bwMode="auto">
            <a:xfrm rot="-5400000">
              <a:off x="2377" y="1929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3333FF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67" name="AutoShape 63"/>
            <p:cNvSpPr>
              <a:spLocks noChangeArrowheads="1"/>
            </p:cNvSpPr>
            <p:nvPr/>
          </p:nvSpPr>
          <p:spPr bwMode="auto">
            <a:xfrm rot="-5400000">
              <a:off x="2372" y="1119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3333FF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70" name="AutoShape 66"/>
            <p:cNvSpPr>
              <a:spLocks noChangeArrowheads="1"/>
            </p:cNvSpPr>
            <p:nvPr/>
          </p:nvSpPr>
          <p:spPr bwMode="auto">
            <a:xfrm rot="3615307">
              <a:off x="3657" y="1223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3333FF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71" name="AutoShape 67"/>
            <p:cNvSpPr>
              <a:spLocks noChangeArrowheads="1"/>
            </p:cNvSpPr>
            <p:nvPr/>
          </p:nvSpPr>
          <p:spPr bwMode="auto">
            <a:xfrm rot="7046944">
              <a:off x="3637" y="1818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3333FF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73" name="AutoShape 69"/>
            <p:cNvSpPr>
              <a:spLocks noChangeArrowheads="1"/>
            </p:cNvSpPr>
            <p:nvPr/>
          </p:nvSpPr>
          <p:spPr bwMode="auto">
            <a:xfrm rot="-5400000">
              <a:off x="2377" y="2131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75" name="AutoShape 71"/>
            <p:cNvSpPr>
              <a:spLocks noChangeArrowheads="1"/>
            </p:cNvSpPr>
            <p:nvPr/>
          </p:nvSpPr>
          <p:spPr bwMode="auto">
            <a:xfrm rot="-5400000">
              <a:off x="2374" y="1728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77" name="AutoShape 73"/>
            <p:cNvSpPr>
              <a:spLocks noChangeArrowheads="1"/>
            </p:cNvSpPr>
            <p:nvPr/>
          </p:nvSpPr>
          <p:spPr bwMode="auto">
            <a:xfrm rot="-5400000">
              <a:off x="2374" y="1321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79" name="AutoShape 75"/>
            <p:cNvSpPr>
              <a:spLocks noChangeArrowheads="1"/>
            </p:cNvSpPr>
            <p:nvPr/>
          </p:nvSpPr>
          <p:spPr bwMode="auto">
            <a:xfrm rot="-5400000">
              <a:off x="2377" y="918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80" name="AutoShape 76"/>
            <p:cNvSpPr>
              <a:spLocks noChangeArrowheads="1"/>
            </p:cNvSpPr>
            <p:nvPr/>
          </p:nvSpPr>
          <p:spPr bwMode="auto">
            <a:xfrm rot="6363354">
              <a:off x="3731" y="1671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81" name="AutoShape 77"/>
            <p:cNvSpPr>
              <a:spLocks noChangeArrowheads="1"/>
            </p:cNvSpPr>
            <p:nvPr/>
          </p:nvSpPr>
          <p:spPr bwMode="auto">
            <a:xfrm rot="4527711">
              <a:off x="3724" y="1380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84" name="AutoShape 80"/>
            <p:cNvSpPr>
              <a:spLocks noChangeArrowheads="1"/>
            </p:cNvSpPr>
            <p:nvPr/>
          </p:nvSpPr>
          <p:spPr bwMode="auto">
            <a:xfrm rot="8260435">
              <a:off x="3539" y="2015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87" name="AutoShape 83"/>
            <p:cNvSpPr>
              <a:spLocks noChangeArrowheads="1"/>
            </p:cNvSpPr>
            <p:nvPr/>
          </p:nvSpPr>
          <p:spPr bwMode="auto">
            <a:xfrm rot="2309400">
              <a:off x="3523" y="1049"/>
              <a:ext cx="56" cy="82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2" name="Rectangle 4"/>
          <p:cNvSpPr>
            <a:spLocks noChangeArrowheads="1"/>
          </p:cNvSpPr>
          <p:nvPr/>
        </p:nvSpPr>
        <p:spPr bwMode="auto">
          <a:xfrm>
            <a:off x="795338" y="646113"/>
            <a:ext cx="2738437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</a:rPr>
              <a:t>concave mirror</a:t>
            </a:r>
            <a:r>
              <a:rPr lang="en-US">
                <a:solidFill>
                  <a:srgbClr val="FF3300"/>
                </a:solidFill>
              </a:rPr>
              <a:t>: </a:t>
            </a:r>
          </a:p>
        </p:txBody>
      </p:sp>
      <p:sp>
        <p:nvSpPr>
          <p:cNvPr id="427013" name="Line 5"/>
          <p:cNvSpPr>
            <a:spLocks noChangeShapeType="1"/>
          </p:cNvSpPr>
          <p:nvPr/>
        </p:nvSpPr>
        <p:spPr bwMode="auto">
          <a:xfrm>
            <a:off x="1403350" y="3543300"/>
            <a:ext cx="6419850" cy="0"/>
          </a:xfrm>
          <a:prstGeom prst="line">
            <a:avLst/>
          </a:prstGeom>
          <a:noFill/>
          <a:ln w="222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7014" name="AutoShape 6"/>
          <p:cNvSpPr>
            <a:spLocks/>
          </p:cNvSpPr>
          <p:nvPr/>
        </p:nvSpPr>
        <p:spPr bwMode="auto">
          <a:xfrm rot="5400000">
            <a:off x="4716463" y="2735263"/>
            <a:ext cx="274637" cy="1284287"/>
          </a:xfrm>
          <a:prstGeom prst="leftBrace">
            <a:avLst>
              <a:gd name="adj1" fmla="val 38969"/>
              <a:gd name="adj2" fmla="val 50000"/>
            </a:avLst>
          </a:prstGeom>
          <a:noFill/>
          <a:ln w="222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894013" y="2655888"/>
            <a:ext cx="2571750" cy="790575"/>
            <a:chOff x="3065" y="1421"/>
            <a:chExt cx="1620" cy="498"/>
          </a:xfrm>
        </p:grpSpPr>
        <p:sp>
          <p:nvSpPr>
            <p:cNvPr id="427016" name="AutoShape 8"/>
            <p:cNvSpPr>
              <a:spLocks/>
            </p:cNvSpPr>
            <p:nvPr/>
          </p:nvSpPr>
          <p:spPr bwMode="auto">
            <a:xfrm rot="5400000">
              <a:off x="3781" y="707"/>
              <a:ext cx="190" cy="1618"/>
            </a:xfrm>
            <a:prstGeom prst="leftBrace">
              <a:avLst>
                <a:gd name="adj1" fmla="val 70965"/>
                <a:gd name="adj2" fmla="val 50000"/>
              </a:avLst>
            </a:prstGeom>
            <a:noFill/>
            <a:ln w="222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017" name="Line 9"/>
            <p:cNvSpPr>
              <a:spLocks noChangeShapeType="1"/>
            </p:cNvSpPr>
            <p:nvPr/>
          </p:nvSpPr>
          <p:spPr bwMode="auto">
            <a:xfrm>
              <a:off x="3065" y="1611"/>
              <a:ext cx="0" cy="308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17650" y="3543300"/>
            <a:ext cx="784225" cy="388938"/>
            <a:chOff x="875" y="1980"/>
            <a:chExt cx="494" cy="245"/>
          </a:xfrm>
        </p:grpSpPr>
        <p:sp>
          <p:nvSpPr>
            <p:cNvPr id="427019" name="Line 11"/>
            <p:cNvSpPr>
              <a:spLocks noChangeShapeType="1"/>
            </p:cNvSpPr>
            <p:nvPr/>
          </p:nvSpPr>
          <p:spPr bwMode="auto">
            <a:xfrm flipV="1">
              <a:off x="875" y="2223"/>
              <a:ext cx="170" cy="2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020" name="Line 12"/>
            <p:cNvSpPr>
              <a:spLocks noChangeShapeType="1"/>
            </p:cNvSpPr>
            <p:nvPr/>
          </p:nvSpPr>
          <p:spPr bwMode="auto">
            <a:xfrm flipV="1">
              <a:off x="1045" y="1980"/>
              <a:ext cx="324" cy="243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7022" name="Rectangle 14"/>
          <p:cNvSpPr>
            <a:spLocks noChangeArrowheads="1"/>
          </p:cNvSpPr>
          <p:nvPr/>
        </p:nvSpPr>
        <p:spPr bwMode="auto">
          <a:xfrm>
            <a:off x="712788" y="3657600"/>
            <a:ext cx="95250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P.A. </a:t>
            </a:r>
          </a:p>
        </p:txBody>
      </p:sp>
      <p:sp>
        <p:nvSpPr>
          <p:cNvPr id="427023" name="Rectangle 15"/>
          <p:cNvSpPr>
            <a:spLocks noChangeArrowheads="1"/>
          </p:cNvSpPr>
          <p:nvPr/>
        </p:nvSpPr>
        <p:spPr bwMode="auto">
          <a:xfrm>
            <a:off x="1936750" y="4021138"/>
            <a:ext cx="2659063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(front of mirror) </a:t>
            </a:r>
          </a:p>
        </p:txBody>
      </p:sp>
      <p:sp>
        <p:nvSpPr>
          <p:cNvPr id="427024" name="Rectangle 16"/>
          <p:cNvSpPr>
            <a:spLocks noChangeArrowheads="1"/>
          </p:cNvSpPr>
          <p:nvPr/>
        </p:nvSpPr>
        <p:spPr bwMode="auto">
          <a:xfrm>
            <a:off x="5597525" y="4021138"/>
            <a:ext cx="262255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(behind mirror) </a:t>
            </a:r>
          </a:p>
        </p:txBody>
      </p:sp>
      <p:sp>
        <p:nvSpPr>
          <p:cNvPr id="427025" name="Rectangle 17"/>
          <p:cNvSpPr>
            <a:spLocks noChangeArrowheads="1"/>
          </p:cNvSpPr>
          <p:nvPr/>
        </p:nvSpPr>
        <p:spPr bwMode="auto">
          <a:xfrm>
            <a:off x="3987800" y="3540125"/>
            <a:ext cx="500063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F </a:t>
            </a:r>
          </a:p>
        </p:txBody>
      </p:sp>
      <p:sp>
        <p:nvSpPr>
          <p:cNvPr id="427026" name="Rectangle 18"/>
          <p:cNvSpPr>
            <a:spLocks noChangeArrowheads="1"/>
          </p:cNvSpPr>
          <p:nvPr/>
        </p:nvSpPr>
        <p:spPr bwMode="auto">
          <a:xfrm>
            <a:off x="2630488" y="3513138"/>
            <a:ext cx="53975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C </a:t>
            </a:r>
          </a:p>
        </p:txBody>
      </p:sp>
      <p:sp>
        <p:nvSpPr>
          <p:cNvPr id="427027" name="Rectangle 19"/>
          <p:cNvSpPr>
            <a:spLocks noChangeArrowheads="1"/>
          </p:cNvSpPr>
          <p:nvPr/>
        </p:nvSpPr>
        <p:spPr bwMode="auto">
          <a:xfrm>
            <a:off x="4713288" y="2771775"/>
            <a:ext cx="38100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f </a:t>
            </a:r>
          </a:p>
        </p:txBody>
      </p:sp>
      <p:sp>
        <p:nvSpPr>
          <p:cNvPr id="427028" name="Rectangle 20"/>
          <p:cNvSpPr>
            <a:spLocks noChangeArrowheads="1"/>
          </p:cNvSpPr>
          <p:nvPr/>
        </p:nvSpPr>
        <p:spPr bwMode="auto">
          <a:xfrm>
            <a:off x="3951288" y="2176463"/>
            <a:ext cx="539750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R 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090613" y="1368425"/>
            <a:ext cx="3741737" cy="1373188"/>
            <a:chOff x="687" y="862"/>
            <a:chExt cx="2357" cy="865"/>
          </a:xfrm>
        </p:grpSpPr>
        <p:sp>
          <p:nvSpPr>
            <p:cNvPr id="427030" name="Line 22"/>
            <p:cNvSpPr>
              <a:spLocks noChangeShapeType="1"/>
            </p:cNvSpPr>
            <p:nvPr/>
          </p:nvSpPr>
          <p:spPr bwMode="auto">
            <a:xfrm flipV="1">
              <a:off x="1519" y="1018"/>
              <a:ext cx="1525" cy="30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031" name="Rectangle 23"/>
            <p:cNvSpPr>
              <a:spLocks noChangeArrowheads="1"/>
            </p:cNvSpPr>
            <p:nvPr/>
          </p:nvSpPr>
          <p:spPr bwMode="auto">
            <a:xfrm>
              <a:off x="687" y="862"/>
              <a:ext cx="953" cy="86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>
                  <a:ea typeface="Times New Roman" pitchFamily="18" charset="0"/>
                  <a:cs typeface="Arial" charset="0"/>
                </a:rPr>
                <a:t>mirrored</a:t>
              </a:r>
            </a:p>
            <a:p>
              <a:r>
                <a:rPr lang="en-US">
                  <a:ea typeface="Times New Roman" pitchFamily="18" charset="0"/>
                  <a:cs typeface="Arial" charset="0"/>
                </a:rPr>
                <a:t>inner</a:t>
              </a:r>
            </a:p>
            <a:p>
              <a:r>
                <a:rPr lang="en-US">
                  <a:ea typeface="Times New Roman" pitchFamily="18" charset="0"/>
                  <a:cs typeface="Arial" charset="0"/>
                </a:rPr>
                <a:t>surface</a:t>
              </a:r>
            </a:p>
          </p:txBody>
        </p:sp>
      </p:grpSp>
      <p:sp>
        <p:nvSpPr>
          <p:cNvPr id="427032" name="Arc 24"/>
          <p:cNvSpPr>
            <a:spLocks/>
          </p:cNvSpPr>
          <p:nvPr/>
        </p:nvSpPr>
        <p:spPr bwMode="auto">
          <a:xfrm rot="18921248" flipV="1">
            <a:off x="3009900" y="1952625"/>
            <a:ext cx="3133725" cy="3133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27038" name="Picture 30" descr="spoon_reflection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4450" y="4775200"/>
            <a:ext cx="1724025" cy="1549400"/>
          </a:xfrm>
          <a:prstGeom prst="rect">
            <a:avLst/>
          </a:prstGeom>
          <a:noFill/>
        </p:spPr>
      </p:pic>
      <p:pic>
        <p:nvPicPr>
          <p:cNvPr id="427040" name="Picture 32" descr="telesco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25" y="4748213"/>
            <a:ext cx="2549525" cy="1704975"/>
          </a:xfrm>
          <a:prstGeom prst="rect">
            <a:avLst/>
          </a:prstGeom>
          <a:noFill/>
        </p:spPr>
      </p:pic>
      <p:pic>
        <p:nvPicPr>
          <p:cNvPr id="427041" name="Picture 33" descr="ca821_p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5888" y="427038"/>
            <a:ext cx="2047875" cy="260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27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2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27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0" name="Text Box 10"/>
          <p:cNvSpPr txBox="1">
            <a:spLocks noChangeArrowheads="1"/>
          </p:cNvSpPr>
          <p:nvPr/>
        </p:nvSpPr>
        <p:spPr bwMode="auto">
          <a:xfrm>
            <a:off x="1412875" y="1047750"/>
            <a:ext cx="124936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Rules:</a:t>
            </a:r>
          </a:p>
        </p:txBody>
      </p:sp>
      <p:sp>
        <p:nvSpPr>
          <p:cNvPr id="409612" name="Rectangle 12"/>
          <p:cNvSpPr>
            <a:spLocks noChangeArrowheads="1"/>
          </p:cNvSpPr>
          <p:nvPr/>
        </p:nvSpPr>
        <p:spPr bwMode="auto">
          <a:xfrm>
            <a:off x="2771775" y="449263"/>
            <a:ext cx="3684588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3300"/>
                </a:solidFill>
                <a:cs typeface="Arial" charset="0"/>
              </a:rPr>
              <a:t>Mirror Ray Diagrams</a:t>
            </a:r>
            <a:endParaRPr lang="en-US">
              <a:solidFill>
                <a:srgbClr val="FF3300"/>
              </a:solidFill>
            </a:endParaRPr>
          </a:p>
        </p:txBody>
      </p:sp>
      <p:graphicFrame>
        <p:nvGraphicFramePr>
          <p:cNvPr id="409677" name="Group 77"/>
          <p:cNvGraphicFramePr>
            <a:graphicFrameLocks noGrp="1"/>
          </p:cNvGraphicFramePr>
          <p:nvPr/>
        </p:nvGraphicFramePr>
        <p:xfrm>
          <a:off x="933450" y="1827213"/>
          <a:ext cx="7200900" cy="2219961"/>
        </p:xfrm>
        <a:graphic>
          <a:graphicData uri="http://schemas.openxmlformats.org/drawingml/2006/table">
            <a:tbl>
              <a:tblPr/>
              <a:tblGrid>
                <a:gridCol w="3609975"/>
                <a:gridCol w="3590925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If ray comes in…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then it is reflected…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parallel to P.A.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through 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through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670" name="Text Box 70"/>
          <p:cNvSpPr txBox="1">
            <a:spLocks noChangeArrowheads="1"/>
          </p:cNvSpPr>
          <p:nvPr/>
        </p:nvSpPr>
        <p:spPr bwMode="auto">
          <a:xfrm>
            <a:off x="5432425" y="2366963"/>
            <a:ext cx="1709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through F</a:t>
            </a:r>
          </a:p>
        </p:txBody>
      </p:sp>
      <p:sp>
        <p:nvSpPr>
          <p:cNvPr id="409671" name="Text Box 71"/>
          <p:cNvSpPr txBox="1">
            <a:spLocks noChangeArrowheads="1"/>
          </p:cNvSpPr>
          <p:nvPr/>
        </p:nvSpPr>
        <p:spPr bwMode="auto">
          <a:xfrm>
            <a:off x="5146675" y="2951163"/>
            <a:ext cx="2498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parallel to P.A.</a:t>
            </a:r>
          </a:p>
        </p:txBody>
      </p:sp>
      <p:sp>
        <p:nvSpPr>
          <p:cNvPr id="409673" name="Text Box 73"/>
          <p:cNvSpPr txBox="1">
            <a:spLocks noChangeArrowheads="1"/>
          </p:cNvSpPr>
          <p:nvPr/>
        </p:nvSpPr>
        <p:spPr bwMode="auto">
          <a:xfrm>
            <a:off x="5448300" y="3484563"/>
            <a:ext cx="1749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through C</a:t>
            </a:r>
          </a:p>
        </p:txBody>
      </p:sp>
      <p:sp>
        <p:nvSpPr>
          <p:cNvPr id="409674" name="Rectangle 74"/>
          <p:cNvSpPr>
            <a:spLocks noChangeArrowheads="1"/>
          </p:cNvSpPr>
          <p:nvPr/>
        </p:nvSpPr>
        <p:spPr bwMode="auto">
          <a:xfrm>
            <a:off x="614363" y="4452938"/>
            <a:ext cx="7686675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</a:rPr>
              <a:t>real image</a:t>
            </a:r>
            <a:r>
              <a:rPr lang="en-US">
                <a:solidFill>
                  <a:srgbClr val="FF3300"/>
                </a:solidFill>
              </a:rPr>
              <a:t>: rays actually intersect; can project it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		on a screen </a:t>
            </a:r>
          </a:p>
        </p:txBody>
      </p:sp>
      <p:sp>
        <p:nvSpPr>
          <p:cNvPr id="409675" name="Rectangle 75"/>
          <p:cNvSpPr>
            <a:spLocks noChangeArrowheads="1"/>
          </p:cNvSpPr>
          <p:nvPr/>
        </p:nvSpPr>
        <p:spPr bwMode="auto">
          <a:xfrm>
            <a:off x="650875" y="5570538"/>
            <a:ext cx="7786688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</a:rPr>
              <a:t>virtual image</a:t>
            </a:r>
            <a:r>
              <a:rPr lang="en-US">
                <a:solidFill>
                  <a:srgbClr val="FF3300"/>
                </a:solidFill>
              </a:rPr>
              <a:t>: rays appear to intersect, but don’t;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		cannot project it on a screen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0" grpId="0"/>
      <p:bldP spid="409671" grpId="0"/>
      <p:bldP spid="409673" grpId="0"/>
      <p:bldP spid="409674" grpId="0"/>
      <p:bldP spid="4096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7" name="Line 3"/>
          <p:cNvSpPr>
            <a:spLocks noChangeShapeType="1"/>
          </p:cNvSpPr>
          <p:nvPr/>
        </p:nvSpPr>
        <p:spPr bwMode="auto">
          <a:xfrm>
            <a:off x="1374775" y="1274763"/>
            <a:ext cx="2574925" cy="314325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32" name="Line 8"/>
          <p:cNvSpPr>
            <a:spLocks noChangeShapeType="1"/>
          </p:cNvSpPr>
          <p:nvPr/>
        </p:nvSpPr>
        <p:spPr bwMode="auto">
          <a:xfrm>
            <a:off x="752475" y="2119313"/>
            <a:ext cx="7791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634" name="Arc 10"/>
          <p:cNvSpPr>
            <a:spLocks/>
          </p:cNvSpPr>
          <p:nvPr/>
        </p:nvSpPr>
        <p:spPr bwMode="auto">
          <a:xfrm rot="8118286" flipV="1">
            <a:off x="3430588" y="1038225"/>
            <a:ext cx="2152650" cy="2152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 flipH="1">
            <a:off x="728663" y="1009650"/>
            <a:ext cx="1489075" cy="1314450"/>
            <a:chOff x="3330" y="2532"/>
            <a:chExt cx="1166" cy="1029"/>
          </a:xfrm>
        </p:grpSpPr>
        <p:sp>
          <p:nvSpPr>
            <p:cNvPr id="410645" name="AutoShape 21"/>
            <p:cNvSpPr>
              <a:spLocks noChangeAspect="1" noChangeArrowheads="1" noTextEdit="1"/>
            </p:cNvSpPr>
            <p:nvPr/>
          </p:nvSpPr>
          <p:spPr bwMode="auto">
            <a:xfrm>
              <a:off x="3330" y="2532"/>
              <a:ext cx="1166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48" name="Freeform 24"/>
            <p:cNvSpPr>
              <a:spLocks/>
            </p:cNvSpPr>
            <p:nvPr/>
          </p:nvSpPr>
          <p:spPr bwMode="auto">
            <a:xfrm>
              <a:off x="3662" y="3089"/>
              <a:ext cx="90" cy="316"/>
            </a:xfrm>
            <a:custGeom>
              <a:avLst/>
              <a:gdLst/>
              <a:ahLst/>
              <a:cxnLst>
                <a:cxn ang="0">
                  <a:pos x="30" y="1"/>
                </a:cxn>
                <a:cxn ang="0">
                  <a:pos x="15" y="13"/>
                </a:cxn>
                <a:cxn ang="0">
                  <a:pos x="6" y="30"/>
                </a:cxn>
                <a:cxn ang="0">
                  <a:pos x="1" y="50"/>
                </a:cxn>
                <a:cxn ang="0">
                  <a:pos x="0" y="68"/>
                </a:cxn>
                <a:cxn ang="0">
                  <a:pos x="2" y="97"/>
                </a:cxn>
                <a:cxn ang="0">
                  <a:pos x="8" y="125"/>
                </a:cxn>
                <a:cxn ang="0">
                  <a:pos x="17" y="152"/>
                </a:cxn>
                <a:cxn ang="0">
                  <a:pos x="30" y="178"/>
                </a:cxn>
                <a:cxn ang="0">
                  <a:pos x="44" y="203"/>
                </a:cxn>
                <a:cxn ang="0">
                  <a:pos x="60" y="228"/>
                </a:cxn>
                <a:cxn ang="0">
                  <a:pos x="76" y="254"/>
                </a:cxn>
                <a:cxn ang="0">
                  <a:pos x="93" y="279"/>
                </a:cxn>
                <a:cxn ang="0">
                  <a:pos x="101" y="296"/>
                </a:cxn>
                <a:cxn ang="0">
                  <a:pos x="106" y="315"/>
                </a:cxn>
                <a:cxn ang="0">
                  <a:pos x="105" y="334"/>
                </a:cxn>
                <a:cxn ang="0">
                  <a:pos x="100" y="353"/>
                </a:cxn>
                <a:cxn ang="0">
                  <a:pos x="90" y="384"/>
                </a:cxn>
                <a:cxn ang="0">
                  <a:pos x="76" y="421"/>
                </a:cxn>
                <a:cxn ang="0">
                  <a:pos x="60" y="462"/>
                </a:cxn>
                <a:cxn ang="0">
                  <a:pos x="44" y="504"/>
                </a:cxn>
                <a:cxn ang="0">
                  <a:pos x="29" y="542"/>
                </a:cxn>
                <a:cxn ang="0">
                  <a:pos x="16" y="574"/>
                </a:cxn>
                <a:cxn ang="0">
                  <a:pos x="7" y="596"/>
                </a:cxn>
                <a:cxn ang="0">
                  <a:pos x="3" y="606"/>
                </a:cxn>
                <a:cxn ang="0">
                  <a:pos x="1" y="613"/>
                </a:cxn>
                <a:cxn ang="0">
                  <a:pos x="1" y="620"/>
                </a:cxn>
                <a:cxn ang="0">
                  <a:pos x="4" y="627"/>
                </a:cxn>
                <a:cxn ang="0">
                  <a:pos x="10" y="632"/>
                </a:cxn>
                <a:cxn ang="0">
                  <a:pos x="19" y="624"/>
                </a:cxn>
                <a:cxn ang="0">
                  <a:pos x="38" y="599"/>
                </a:cxn>
                <a:cxn ang="0">
                  <a:pos x="62" y="561"/>
                </a:cxn>
                <a:cxn ang="0">
                  <a:pos x="91" y="515"/>
                </a:cxn>
                <a:cxn ang="0">
                  <a:pos x="120" y="463"/>
                </a:cxn>
                <a:cxn ang="0">
                  <a:pos x="146" y="412"/>
                </a:cxn>
                <a:cxn ang="0">
                  <a:pos x="166" y="362"/>
                </a:cxn>
                <a:cxn ang="0">
                  <a:pos x="178" y="319"/>
                </a:cxn>
                <a:cxn ang="0">
                  <a:pos x="180" y="303"/>
                </a:cxn>
                <a:cxn ang="0">
                  <a:pos x="176" y="287"/>
                </a:cxn>
                <a:cxn ang="0">
                  <a:pos x="170" y="271"/>
                </a:cxn>
                <a:cxn ang="0">
                  <a:pos x="163" y="256"/>
                </a:cxn>
                <a:cxn ang="0">
                  <a:pos x="144" y="226"/>
                </a:cxn>
                <a:cxn ang="0">
                  <a:pos x="122" y="196"/>
                </a:cxn>
                <a:cxn ang="0">
                  <a:pos x="99" y="166"/>
                </a:cxn>
                <a:cxn ang="0">
                  <a:pos x="76" y="136"/>
                </a:cxn>
                <a:cxn ang="0">
                  <a:pos x="57" y="105"/>
                </a:cxn>
                <a:cxn ang="0">
                  <a:pos x="42" y="74"/>
                </a:cxn>
                <a:cxn ang="0">
                  <a:pos x="33" y="39"/>
                </a:cxn>
                <a:cxn ang="0">
                  <a:pos x="33" y="4"/>
                </a:cxn>
                <a:cxn ang="0">
                  <a:pos x="33" y="3"/>
                </a:cxn>
                <a:cxn ang="0">
                  <a:pos x="33" y="1"/>
                </a:cxn>
                <a:cxn ang="0">
                  <a:pos x="33" y="1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30" y="0"/>
                </a:cxn>
                <a:cxn ang="0">
                  <a:pos x="30" y="1"/>
                </a:cxn>
                <a:cxn ang="0">
                  <a:pos x="30" y="1"/>
                </a:cxn>
              </a:cxnLst>
              <a:rect l="0" t="0" r="r" b="b"/>
              <a:pathLst>
                <a:path w="180" h="632">
                  <a:moveTo>
                    <a:pt x="30" y="1"/>
                  </a:moveTo>
                  <a:lnTo>
                    <a:pt x="15" y="13"/>
                  </a:lnTo>
                  <a:lnTo>
                    <a:pt x="6" y="30"/>
                  </a:lnTo>
                  <a:lnTo>
                    <a:pt x="1" y="50"/>
                  </a:lnTo>
                  <a:lnTo>
                    <a:pt x="0" y="68"/>
                  </a:lnTo>
                  <a:lnTo>
                    <a:pt x="2" y="97"/>
                  </a:lnTo>
                  <a:lnTo>
                    <a:pt x="8" y="125"/>
                  </a:lnTo>
                  <a:lnTo>
                    <a:pt x="17" y="152"/>
                  </a:lnTo>
                  <a:lnTo>
                    <a:pt x="30" y="178"/>
                  </a:lnTo>
                  <a:lnTo>
                    <a:pt x="44" y="203"/>
                  </a:lnTo>
                  <a:lnTo>
                    <a:pt x="60" y="228"/>
                  </a:lnTo>
                  <a:lnTo>
                    <a:pt x="76" y="254"/>
                  </a:lnTo>
                  <a:lnTo>
                    <a:pt x="93" y="279"/>
                  </a:lnTo>
                  <a:lnTo>
                    <a:pt x="101" y="296"/>
                  </a:lnTo>
                  <a:lnTo>
                    <a:pt x="106" y="315"/>
                  </a:lnTo>
                  <a:lnTo>
                    <a:pt x="105" y="334"/>
                  </a:lnTo>
                  <a:lnTo>
                    <a:pt x="100" y="353"/>
                  </a:lnTo>
                  <a:lnTo>
                    <a:pt x="90" y="384"/>
                  </a:lnTo>
                  <a:lnTo>
                    <a:pt x="76" y="421"/>
                  </a:lnTo>
                  <a:lnTo>
                    <a:pt x="60" y="462"/>
                  </a:lnTo>
                  <a:lnTo>
                    <a:pt x="44" y="504"/>
                  </a:lnTo>
                  <a:lnTo>
                    <a:pt x="29" y="542"/>
                  </a:lnTo>
                  <a:lnTo>
                    <a:pt x="16" y="574"/>
                  </a:lnTo>
                  <a:lnTo>
                    <a:pt x="7" y="596"/>
                  </a:lnTo>
                  <a:lnTo>
                    <a:pt x="3" y="606"/>
                  </a:lnTo>
                  <a:lnTo>
                    <a:pt x="1" y="613"/>
                  </a:lnTo>
                  <a:lnTo>
                    <a:pt x="1" y="620"/>
                  </a:lnTo>
                  <a:lnTo>
                    <a:pt x="4" y="627"/>
                  </a:lnTo>
                  <a:lnTo>
                    <a:pt x="10" y="632"/>
                  </a:lnTo>
                  <a:lnTo>
                    <a:pt x="19" y="624"/>
                  </a:lnTo>
                  <a:lnTo>
                    <a:pt x="38" y="599"/>
                  </a:lnTo>
                  <a:lnTo>
                    <a:pt x="62" y="561"/>
                  </a:lnTo>
                  <a:lnTo>
                    <a:pt x="91" y="515"/>
                  </a:lnTo>
                  <a:lnTo>
                    <a:pt x="120" y="463"/>
                  </a:lnTo>
                  <a:lnTo>
                    <a:pt x="146" y="412"/>
                  </a:lnTo>
                  <a:lnTo>
                    <a:pt x="166" y="362"/>
                  </a:lnTo>
                  <a:lnTo>
                    <a:pt x="178" y="319"/>
                  </a:lnTo>
                  <a:lnTo>
                    <a:pt x="180" y="303"/>
                  </a:lnTo>
                  <a:lnTo>
                    <a:pt x="176" y="287"/>
                  </a:lnTo>
                  <a:lnTo>
                    <a:pt x="170" y="271"/>
                  </a:lnTo>
                  <a:lnTo>
                    <a:pt x="163" y="256"/>
                  </a:lnTo>
                  <a:lnTo>
                    <a:pt x="144" y="226"/>
                  </a:lnTo>
                  <a:lnTo>
                    <a:pt x="122" y="196"/>
                  </a:lnTo>
                  <a:lnTo>
                    <a:pt x="99" y="166"/>
                  </a:lnTo>
                  <a:lnTo>
                    <a:pt x="76" y="136"/>
                  </a:lnTo>
                  <a:lnTo>
                    <a:pt x="57" y="105"/>
                  </a:lnTo>
                  <a:lnTo>
                    <a:pt x="42" y="74"/>
                  </a:lnTo>
                  <a:lnTo>
                    <a:pt x="33" y="39"/>
                  </a:lnTo>
                  <a:lnTo>
                    <a:pt x="33" y="4"/>
                  </a:lnTo>
                  <a:lnTo>
                    <a:pt x="33" y="3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2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3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49" name="Freeform 25"/>
            <p:cNvSpPr>
              <a:spLocks/>
            </p:cNvSpPr>
            <p:nvPr/>
          </p:nvSpPr>
          <p:spPr bwMode="auto">
            <a:xfrm>
              <a:off x="4113" y="3089"/>
              <a:ext cx="90" cy="316"/>
            </a:xfrm>
            <a:custGeom>
              <a:avLst/>
              <a:gdLst/>
              <a:ahLst/>
              <a:cxnLst>
                <a:cxn ang="0">
                  <a:pos x="30" y="1"/>
                </a:cxn>
                <a:cxn ang="0">
                  <a:pos x="15" y="13"/>
                </a:cxn>
                <a:cxn ang="0">
                  <a:pos x="6" y="30"/>
                </a:cxn>
                <a:cxn ang="0">
                  <a:pos x="1" y="50"/>
                </a:cxn>
                <a:cxn ang="0">
                  <a:pos x="0" y="68"/>
                </a:cxn>
                <a:cxn ang="0">
                  <a:pos x="2" y="97"/>
                </a:cxn>
                <a:cxn ang="0">
                  <a:pos x="8" y="125"/>
                </a:cxn>
                <a:cxn ang="0">
                  <a:pos x="17" y="152"/>
                </a:cxn>
                <a:cxn ang="0">
                  <a:pos x="30" y="178"/>
                </a:cxn>
                <a:cxn ang="0">
                  <a:pos x="44" y="203"/>
                </a:cxn>
                <a:cxn ang="0">
                  <a:pos x="60" y="228"/>
                </a:cxn>
                <a:cxn ang="0">
                  <a:pos x="76" y="254"/>
                </a:cxn>
                <a:cxn ang="0">
                  <a:pos x="93" y="279"/>
                </a:cxn>
                <a:cxn ang="0">
                  <a:pos x="101" y="296"/>
                </a:cxn>
                <a:cxn ang="0">
                  <a:pos x="105" y="315"/>
                </a:cxn>
                <a:cxn ang="0">
                  <a:pos x="105" y="334"/>
                </a:cxn>
                <a:cxn ang="0">
                  <a:pos x="100" y="353"/>
                </a:cxn>
                <a:cxn ang="0">
                  <a:pos x="90" y="384"/>
                </a:cxn>
                <a:cxn ang="0">
                  <a:pos x="76" y="421"/>
                </a:cxn>
                <a:cxn ang="0">
                  <a:pos x="60" y="462"/>
                </a:cxn>
                <a:cxn ang="0">
                  <a:pos x="44" y="504"/>
                </a:cxn>
                <a:cxn ang="0">
                  <a:pos x="28" y="542"/>
                </a:cxn>
                <a:cxn ang="0">
                  <a:pos x="15" y="574"/>
                </a:cxn>
                <a:cxn ang="0">
                  <a:pos x="6" y="596"/>
                </a:cxn>
                <a:cxn ang="0">
                  <a:pos x="2" y="606"/>
                </a:cxn>
                <a:cxn ang="0">
                  <a:pos x="0" y="613"/>
                </a:cxn>
                <a:cxn ang="0">
                  <a:pos x="1" y="620"/>
                </a:cxn>
                <a:cxn ang="0">
                  <a:pos x="5" y="627"/>
                </a:cxn>
                <a:cxn ang="0">
                  <a:pos x="10" y="632"/>
                </a:cxn>
                <a:cxn ang="0">
                  <a:pos x="20" y="624"/>
                </a:cxn>
                <a:cxn ang="0">
                  <a:pos x="38" y="599"/>
                </a:cxn>
                <a:cxn ang="0">
                  <a:pos x="62" y="561"/>
                </a:cxn>
                <a:cxn ang="0">
                  <a:pos x="91" y="515"/>
                </a:cxn>
                <a:cxn ang="0">
                  <a:pos x="119" y="463"/>
                </a:cxn>
                <a:cxn ang="0">
                  <a:pos x="145" y="412"/>
                </a:cxn>
                <a:cxn ang="0">
                  <a:pos x="166" y="362"/>
                </a:cxn>
                <a:cxn ang="0">
                  <a:pos x="177" y="319"/>
                </a:cxn>
                <a:cxn ang="0">
                  <a:pos x="179" y="303"/>
                </a:cxn>
                <a:cxn ang="0">
                  <a:pos x="176" y="287"/>
                </a:cxn>
                <a:cxn ang="0">
                  <a:pos x="170" y="271"/>
                </a:cxn>
                <a:cxn ang="0">
                  <a:pos x="162" y="256"/>
                </a:cxn>
                <a:cxn ang="0">
                  <a:pos x="143" y="226"/>
                </a:cxn>
                <a:cxn ang="0">
                  <a:pos x="121" y="196"/>
                </a:cxn>
                <a:cxn ang="0">
                  <a:pos x="98" y="166"/>
                </a:cxn>
                <a:cxn ang="0">
                  <a:pos x="76" y="136"/>
                </a:cxn>
                <a:cxn ang="0">
                  <a:pos x="56" y="105"/>
                </a:cxn>
                <a:cxn ang="0">
                  <a:pos x="43" y="74"/>
                </a:cxn>
                <a:cxn ang="0">
                  <a:pos x="33" y="39"/>
                </a:cxn>
                <a:cxn ang="0">
                  <a:pos x="33" y="4"/>
                </a:cxn>
                <a:cxn ang="0">
                  <a:pos x="33" y="3"/>
                </a:cxn>
                <a:cxn ang="0">
                  <a:pos x="33" y="1"/>
                </a:cxn>
                <a:cxn ang="0">
                  <a:pos x="33" y="1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30" y="0"/>
                </a:cxn>
                <a:cxn ang="0">
                  <a:pos x="29" y="1"/>
                </a:cxn>
                <a:cxn ang="0">
                  <a:pos x="30" y="1"/>
                </a:cxn>
              </a:cxnLst>
              <a:rect l="0" t="0" r="r" b="b"/>
              <a:pathLst>
                <a:path w="179" h="632">
                  <a:moveTo>
                    <a:pt x="30" y="1"/>
                  </a:moveTo>
                  <a:lnTo>
                    <a:pt x="15" y="13"/>
                  </a:lnTo>
                  <a:lnTo>
                    <a:pt x="6" y="30"/>
                  </a:lnTo>
                  <a:lnTo>
                    <a:pt x="1" y="50"/>
                  </a:lnTo>
                  <a:lnTo>
                    <a:pt x="0" y="68"/>
                  </a:lnTo>
                  <a:lnTo>
                    <a:pt x="2" y="97"/>
                  </a:lnTo>
                  <a:lnTo>
                    <a:pt x="8" y="125"/>
                  </a:lnTo>
                  <a:lnTo>
                    <a:pt x="17" y="152"/>
                  </a:lnTo>
                  <a:lnTo>
                    <a:pt x="30" y="178"/>
                  </a:lnTo>
                  <a:lnTo>
                    <a:pt x="44" y="203"/>
                  </a:lnTo>
                  <a:lnTo>
                    <a:pt x="60" y="228"/>
                  </a:lnTo>
                  <a:lnTo>
                    <a:pt x="76" y="254"/>
                  </a:lnTo>
                  <a:lnTo>
                    <a:pt x="93" y="279"/>
                  </a:lnTo>
                  <a:lnTo>
                    <a:pt x="101" y="296"/>
                  </a:lnTo>
                  <a:lnTo>
                    <a:pt x="105" y="315"/>
                  </a:lnTo>
                  <a:lnTo>
                    <a:pt x="105" y="334"/>
                  </a:lnTo>
                  <a:lnTo>
                    <a:pt x="100" y="353"/>
                  </a:lnTo>
                  <a:lnTo>
                    <a:pt x="90" y="384"/>
                  </a:lnTo>
                  <a:lnTo>
                    <a:pt x="76" y="421"/>
                  </a:lnTo>
                  <a:lnTo>
                    <a:pt x="60" y="462"/>
                  </a:lnTo>
                  <a:lnTo>
                    <a:pt x="44" y="504"/>
                  </a:lnTo>
                  <a:lnTo>
                    <a:pt x="28" y="542"/>
                  </a:lnTo>
                  <a:lnTo>
                    <a:pt x="15" y="574"/>
                  </a:lnTo>
                  <a:lnTo>
                    <a:pt x="6" y="596"/>
                  </a:lnTo>
                  <a:lnTo>
                    <a:pt x="2" y="606"/>
                  </a:lnTo>
                  <a:lnTo>
                    <a:pt x="0" y="613"/>
                  </a:lnTo>
                  <a:lnTo>
                    <a:pt x="1" y="620"/>
                  </a:lnTo>
                  <a:lnTo>
                    <a:pt x="5" y="627"/>
                  </a:lnTo>
                  <a:lnTo>
                    <a:pt x="10" y="632"/>
                  </a:lnTo>
                  <a:lnTo>
                    <a:pt x="20" y="624"/>
                  </a:lnTo>
                  <a:lnTo>
                    <a:pt x="38" y="599"/>
                  </a:lnTo>
                  <a:lnTo>
                    <a:pt x="62" y="561"/>
                  </a:lnTo>
                  <a:lnTo>
                    <a:pt x="91" y="515"/>
                  </a:lnTo>
                  <a:lnTo>
                    <a:pt x="119" y="463"/>
                  </a:lnTo>
                  <a:lnTo>
                    <a:pt x="145" y="412"/>
                  </a:lnTo>
                  <a:lnTo>
                    <a:pt x="166" y="362"/>
                  </a:lnTo>
                  <a:lnTo>
                    <a:pt x="177" y="319"/>
                  </a:lnTo>
                  <a:lnTo>
                    <a:pt x="179" y="303"/>
                  </a:lnTo>
                  <a:lnTo>
                    <a:pt x="176" y="287"/>
                  </a:lnTo>
                  <a:lnTo>
                    <a:pt x="170" y="271"/>
                  </a:lnTo>
                  <a:lnTo>
                    <a:pt x="162" y="256"/>
                  </a:lnTo>
                  <a:lnTo>
                    <a:pt x="143" y="226"/>
                  </a:lnTo>
                  <a:lnTo>
                    <a:pt x="121" y="196"/>
                  </a:lnTo>
                  <a:lnTo>
                    <a:pt x="98" y="166"/>
                  </a:lnTo>
                  <a:lnTo>
                    <a:pt x="76" y="136"/>
                  </a:lnTo>
                  <a:lnTo>
                    <a:pt x="56" y="105"/>
                  </a:lnTo>
                  <a:lnTo>
                    <a:pt x="43" y="74"/>
                  </a:lnTo>
                  <a:lnTo>
                    <a:pt x="33" y="39"/>
                  </a:lnTo>
                  <a:lnTo>
                    <a:pt x="33" y="4"/>
                  </a:lnTo>
                  <a:lnTo>
                    <a:pt x="33" y="3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2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0" y="0"/>
                  </a:lnTo>
                  <a:lnTo>
                    <a:pt x="29" y="1"/>
                  </a:lnTo>
                  <a:lnTo>
                    <a:pt x="3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50" name="Freeform 26"/>
            <p:cNvSpPr>
              <a:spLocks/>
            </p:cNvSpPr>
            <p:nvPr/>
          </p:nvSpPr>
          <p:spPr bwMode="auto">
            <a:xfrm>
              <a:off x="4180" y="3154"/>
              <a:ext cx="108" cy="247"/>
            </a:xfrm>
            <a:custGeom>
              <a:avLst/>
              <a:gdLst/>
              <a:ahLst/>
              <a:cxnLst>
                <a:cxn ang="0">
                  <a:pos x="168" y="143"/>
                </a:cxn>
                <a:cxn ang="0">
                  <a:pos x="152" y="172"/>
                </a:cxn>
                <a:cxn ang="0">
                  <a:pos x="134" y="199"/>
                </a:cxn>
                <a:cxn ang="0">
                  <a:pos x="116" y="225"/>
                </a:cxn>
                <a:cxn ang="0">
                  <a:pos x="96" y="252"/>
                </a:cxn>
                <a:cxn ang="0">
                  <a:pos x="78" y="277"/>
                </a:cxn>
                <a:cxn ang="0">
                  <a:pos x="60" y="304"/>
                </a:cxn>
                <a:cxn ang="0">
                  <a:pos x="43" y="331"/>
                </a:cxn>
                <a:cxn ang="0">
                  <a:pos x="27" y="360"/>
                </a:cxn>
                <a:cxn ang="0">
                  <a:pos x="24" y="368"/>
                </a:cxn>
                <a:cxn ang="0">
                  <a:pos x="19" y="384"/>
                </a:cxn>
                <a:cxn ang="0">
                  <a:pos x="13" y="405"/>
                </a:cxn>
                <a:cxn ang="0">
                  <a:pos x="9" y="428"/>
                </a:cxn>
                <a:cxn ang="0">
                  <a:pos x="4" y="452"/>
                </a:cxn>
                <a:cxn ang="0">
                  <a:pos x="1" y="472"/>
                </a:cxn>
                <a:cxn ang="0">
                  <a:pos x="0" y="487"/>
                </a:cxn>
                <a:cxn ang="0">
                  <a:pos x="2" y="494"/>
                </a:cxn>
                <a:cxn ang="0">
                  <a:pos x="9" y="495"/>
                </a:cxn>
                <a:cxn ang="0">
                  <a:pos x="16" y="494"/>
                </a:cxn>
                <a:cxn ang="0">
                  <a:pos x="23" y="490"/>
                </a:cxn>
                <a:cxn ang="0">
                  <a:pos x="26" y="483"/>
                </a:cxn>
                <a:cxn ang="0">
                  <a:pos x="35" y="468"/>
                </a:cxn>
                <a:cxn ang="0">
                  <a:pos x="45" y="451"/>
                </a:cxn>
                <a:cxn ang="0">
                  <a:pos x="54" y="431"/>
                </a:cxn>
                <a:cxn ang="0">
                  <a:pos x="62" y="411"/>
                </a:cxn>
                <a:cxn ang="0">
                  <a:pos x="71" y="390"/>
                </a:cxn>
                <a:cxn ang="0">
                  <a:pos x="79" y="370"/>
                </a:cxn>
                <a:cxn ang="0">
                  <a:pos x="87" y="352"/>
                </a:cxn>
                <a:cxn ang="0">
                  <a:pos x="96" y="337"/>
                </a:cxn>
                <a:cxn ang="0">
                  <a:pos x="110" y="315"/>
                </a:cxn>
                <a:cxn ang="0">
                  <a:pos x="125" y="292"/>
                </a:cxn>
                <a:cxn ang="0">
                  <a:pos x="140" y="269"/>
                </a:cxn>
                <a:cxn ang="0">
                  <a:pos x="155" y="246"/>
                </a:cxn>
                <a:cxn ang="0">
                  <a:pos x="169" y="223"/>
                </a:cxn>
                <a:cxn ang="0">
                  <a:pos x="184" y="200"/>
                </a:cxn>
                <a:cxn ang="0">
                  <a:pos x="197" y="177"/>
                </a:cxn>
                <a:cxn ang="0">
                  <a:pos x="209" y="155"/>
                </a:cxn>
                <a:cxn ang="0">
                  <a:pos x="215" y="134"/>
                </a:cxn>
                <a:cxn ang="0">
                  <a:pos x="215" y="111"/>
                </a:cxn>
                <a:cxn ang="0">
                  <a:pos x="209" y="86"/>
                </a:cxn>
                <a:cxn ang="0">
                  <a:pos x="202" y="60"/>
                </a:cxn>
                <a:cxn ang="0">
                  <a:pos x="193" y="37"/>
                </a:cxn>
                <a:cxn ang="0">
                  <a:pos x="185" y="18"/>
                </a:cxn>
                <a:cxn ang="0">
                  <a:pos x="178" y="5"/>
                </a:cxn>
                <a:cxn ang="0">
                  <a:pos x="176" y="0"/>
                </a:cxn>
                <a:cxn ang="0">
                  <a:pos x="177" y="18"/>
                </a:cxn>
                <a:cxn ang="0">
                  <a:pos x="179" y="58"/>
                </a:cxn>
                <a:cxn ang="0">
                  <a:pos x="177" y="106"/>
                </a:cxn>
                <a:cxn ang="0">
                  <a:pos x="168" y="143"/>
                </a:cxn>
              </a:cxnLst>
              <a:rect l="0" t="0" r="r" b="b"/>
              <a:pathLst>
                <a:path w="215" h="495">
                  <a:moveTo>
                    <a:pt x="168" y="143"/>
                  </a:moveTo>
                  <a:lnTo>
                    <a:pt x="152" y="172"/>
                  </a:lnTo>
                  <a:lnTo>
                    <a:pt x="134" y="199"/>
                  </a:lnTo>
                  <a:lnTo>
                    <a:pt x="116" y="225"/>
                  </a:lnTo>
                  <a:lnTo>
                    <a:pt x="96" y="252"/>
                  </a:lnTo>
                  <a:lnTo>
                    <a:pt x="78" y="277"/>
                  </a:lnTo>
                  <a:lnTo>
                    <a:pt x="60" y="304"/>
                  </a:lnTo>
                  <a:lnTo>
                    <a:pt x="43" y="331"/>
                  </a:lnTo>
                  <a:lnTo>
                    <a:pt x="27" y="360"/>
                  </a:lnTo>
                  <a:lnTo>
                    <a:pt x="24" y="368"/>
                  </a:lnTo>
                  <a:lnTo>
                    <a:pt x="19" y="384"/>
                  </a:lnTo>
                  <a:lnTo>
                    <a:pt x="13" y="405"/>
                  </a:lnTo>
                  <a:lnTo>
                    <a:pt x="9" y="428"/>
                  </a:lnTo>
                  <a:lnTo>
                    <a:pt x="4" y="452"/>
                  </a:lnTo>
                  <a:lnTo>
                    <a:pt x="1" y="472"/>
                  </a:lnTo>
                  <a:lnTo>
                    <a:pt x="0" y="487"/>
                  </a:lnTo>
                  <a:lnTo>
                    <a:pt x="2" y="494"/>
                  </a:lnTo>
                  <a:lnTo>
                    <a:pt x="9" y="495"/>
                  </a:lnTo>
                  <a:lnTo>
                    <a:pt x="16" y="494"/>
                  </a:lnTo>
                  <a:lnTo>
                    <a:pt x="23" y="490"/>
                  </a:lnTo>
                  <a:lnTo>
                    <a:pt x="26" y="483"/>
                  </a:lnTo>
                  <a:lnTo>
                    <a:pt x="35" y="468"/>
                  </a:lnTo>
                  <a:lnTo>
                    <a:pt x="45" y="451"/>
                  </a:lnTo>
                  <a:lnTo>
                    <a:pt x="54" y="431"/>
                  </a:lnTo>
                  <a:lnTo>
                    <a:pt x="62" y="411"/>
                  </a:lnTo>
                  <a:lnTo>
                    <a:pt x="71" y="390"/>
                  </a:lnTo>
                  <a:lnTo>
                    <a:pt x="79" y="370"/>
                  </a:lnTo>
                  <a:lnTo>
                    <a:pt x="87" y="352"/>
                  </a:lnTo>
                  <a:lnTo>
                    <a:pt x="96" y="337"/>
                  </a:lnTo>
                  <a:lnTo>
                    <a:pt x="110" y="315"/>
                  </a:lnTo>
                  <a:lnTo>
                    <a:pt x="125" y="292"/>
                  </a:lnTo>
                  <a:lnTo>
                    <a:pt x="140" y="269"/>
                  </a:lnTo>
                  <a:lnTo>
                    <a:pt x="155" y="246"/>
                  </a:lnTo>
                  <a:lnTo>
                    <a:pt x="169" y="223"/>
                  </a:lnTo>
                  <a:lnTo>
                    <a:pt x="184" y="200"/>
                  </a:lnTo>
                  <a:lnTo>
                    <a:pt x="197" y="177"/>
                  </a:lnTo>
                  <a:lnTo>
                    <a:pt x="209" y="155"/>
                  </a:lnTo>
                  <a:lnTo>
                    <a:pt x="215" y="134"/>
                  </a:lnTo>
                  <a:lnTo>
                    <a:pt x="215" y="111"/>
                  </a:lnTo>
                  <a:lnTo>
                    <a:pt x="209" y="86"/>
                  </a:lnTo>
                  <a:lnTo>
                    <a:pt x="202" y="60"/>
                  </a:lnTo>
                  <a:lnTo>
                    <a:pt x="193" y="37"/>
                  </a:lnTo>
                  <a:lnTo>
                    <a:pt x="185" y="18"/>
                  </a:lnTo>
                  <a:lnTo>
                    <a:pt x="178" y="5"/>
                  </a:lnTo>
                  <a:lnTo>
                    <a:pt x="176" y="0"/>
                  </a:lnTo>
                  <a:lnTo>
                    <a:pt x="177" y="18"/>
                  </a:lnTo>
                  <a:lnTo>
                    <a:pt x="179" y="58"/>
                  </a:lnTo>
                  <a:lnTo>
                    <a:pt x="177" y="106"/>
                  </a:lnTo>
                  <a:lnTo>
                    <a:pt x="168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51" name="Freeform 27"/>
            <p:cNvSpPr>
              <a:spLocks/>
            </p:cNvSpPr>
            <p:nvPr/>
          </p:nvSpPr>
          <p:spPr bwMode="auto">
            <a:xfrm>
              <a:off x="3729" y="3168"/>
              <a:ext cx="128" cy="236"/>
            </a:xfrm>
            <a:custGeom>
              <a:avLst/>
              <a:gdLst/>
              <a:ahLst/>
              <a:cxnLst>
                <a:cxn ang="0">
                  <a:pos x="192" y="197"/>
                </a:cxn>
                <a:cxn ang="0">
                  <a:pos x="185" y="185"/>
                </a:cxn>
                <a:cxn ang="0">
                  <a:pos x="188" y="170"/>
                </a:cxn>
                <a:cxn ang="0">
                  <a:pos x="199" y="151"/>
                </a:cxn>
                <a:cxn ang="0">
                  <a:pos x="211" y="123"/>
                </a:cxn>
                <a:cxn ang="0">
                  <a:pos x="216" y="87"/>
                </a:cxn>
                <a:cxn ang="0">
                  <a:pos x="208" y="50"/>
                </a:cxn>
                <a:cxn ang="0">
                  <a:pos x="189" y="16"/>
                </a:cxn>
                <a:cxn ang="0">
                  <a:pos x="174" y="1"/>
                </a:cxn>
                <a:cxn ang="0">
                  <a:pos x="169" y="0"/>
                </a:cxn>
                <a:cxn ang="0">
                  <a:pos x="165" y="4"/>
                </a:cxn>
                <a:cxn ang="0">
                  <a:pos x="164" y="8"/>
                </a:cxn>
                <a:cxn ang="0">
                  <a:pos x="169" y="8"/>
                </a:cxn>
                <a:cxn ang="0">
                  <a:pos x="177" y="61"/>
                </a:cxn>
                <a:cxn ang="0">
                  <a:pos x="170" y="115"/>
                </a:cxn>
                <a:cxn ang="0">
                  <a:pos x="135" y="171"/>
                </a:cxn>
                <a:cxn ang="0">
                  <a:pos x="98" y="224"/>
                </a:cxn>
                <a:cxn ang="0">
                  <a:pos x="62" y="276"/>
                </a:cxn>
                <a:cxn ang="0">
                  <a:pos x="28" y="332"/>
                </a:cxn>
                <a:cxn ang="0">
                  <a:pos x="21" y="356"/>
                </a:cxn>
                <a:cxn ang="0">
                  <a:pos x="10" y="400"/>
                </a:cxn>
                <a:cxn ang="0">
                  <a:pos x="2" y="444"/>
                </a:cxn>
                <a:cxn ang="0">
                  <a:pos x="3" y="466"/>
                </a:cxn>
                <a:cxn ang="0">
                  <a:pos x="18" y="466"/>
                </a:cxn>
                <a:cxn ang="0">
                  <a:pos x="28" y="455"/>
                </a:cxn>
                <a:cxn ang="0">
                  <a:pos x="47" y="423"/>
                </a:cxn>
                <a:cxn ang="0">
                  <a:pos x="63" y="383"/>
                </a:cxn>
                <a:cxn ang="0">
                  <a:pos x="80" y="342"/>
                </a:cxn>
                <a:cxn ang="0">
                  <a:pos x="97" y="309"/>
                </a:cxn>
                <a:cxn ang="0">
                  <a:pos x="113" y="282"/>
                </a:cxn>
                <a:cxn ang="0">
                  <a:pos x="131" y="257"/>
                </a:cxn>
                <a:cxn ang="0">
                  <a:pos x="148" y="233"/>
                </a:cxn>
                <a:cxn ang="0">
                  <a:pos x="164" y="208"/>
                </a:cxn>
                <a:cxn ang="0">
                  <a:pos x="166" y="213"/>
                </a:cxn>
                <a:cxn ang="0">
                  <a:pos x="168" y="219"/>
                </a:cxn>
                <a:cxn ang="0">
                  <a:pos x="178" y="241"/>
                </a:cxn>
                <a:cxn ang="0">
                  <a:pos x="191" y="263"/>
                </a:cxn>
                <a:cxn ang="0">
                  <a:pos x="202" y="284"/>
                </a:cxn>
                <a:cxn ang="0">
                  <a:pos x="209" y="307"/>
                </a:cxn>
                <a:cxn ang="0">
                  <a:pos x="207" y="338"/>
                </a:cxn>
                <a:cxn ang="0">
                  <a:pos x="196" y="377"/>
                </a:cxn>
                <a:cxn ang="0">
                  <a:pos x="184" y="416"/>
                </a:cxn>
                <a:cxn ang="0">
                  <a:pos x="174" y="447"/>
                </a:cxn>
                <a:cxn ang="0">
                  <a:pos x="172" y="461"/>
                </a:cxn>
                <a:cxn ang="0">
                  <a:pos x="180" y="473"/>
                </a:cxn>
                <a:cxn ang="0">
                  <a:pos x="196" y="454"/>
                </a:cxn>
                <a:cxn ang="0">
                  <a:pos x="222" y="406"/>
                </a:cxn>
                <a:cxn ang="0">
                  <a:pos x="245" y="349"/>
                </a:cxn>
                <a:cxn ang="0">
                  <a:pos x="255" y="305"/>
                </a:cxn>
                <a:cxn ang="0">
                  <a:pos x="249" y="277"/>
                </a:cxn>
                <a:cxn ang="0">
                  <a:pos x="234" y="251"/>
                </a:cxn>
                <a:cxn ang="0">
                  <a:pos x="215" y="227"/>
                </a:cxn>
                <a:cxn ang="0">
                  <a:pos x="195" y="203"/>
                </a:cxn>
              </a:cxnLst>
              <a:rect l="0" t="0" r="r" b="b"/>
              <a:pathLst>
                <a:path w="255" h="473">
                  <a:moveTo>
                    <a:pt x="195" y="203"/>
                  </a:moveTo>
                  <a:lnTo>
                    <a:pt x="192" y="197"/>
                  </a:lnTo>
                  <a:lnTo>
                    <a:pt x="188" y="190"/>
                  </a:lnTo>
                  <a:lnTo>
                    <a:pt x="185" y="185"/>
                  </a:lnTo>
                  <a:lnTo>
                    <a:pt x="183" y="179"/>
                  </a:lnTo>
                  <a:lnTo>
                    <a:pt x="188" y="170"/>
                  </a:lnTo>
                  <a:lnTo>
                    <a:pt x="193" y="160"/>
                  </a:lnTo>
                  <a:lnTo>
                    <a:pt x="199" y="151"/>
                  </a:lnTo>
                  <a:lnTo>
                    <a:pt x="203" y="142"/>
                  </a:lnTo>
                  <a:lnTo>
                    <a:pt x="211" y="123"/>
                  </a:lnTo>
                  <a:lnTo>
                    <a:pt x="215" y="105"/>
                  </a:lnTo>
                  <a:lnTo>
                    <a:pt x="216" y="87"/>
                  </a:lnTo>
                  <a:lnTo>
                    <a:pt x="214" y="68"/>
                  </a:lnTo>
                  <a:lnTo>
                    <a:pt x="208" y="50"/>
                  </a:lnTo>
                  <a:lnTo>
                    <a:pt x="200" y="32"/>
                  </a:lnTo>
                  <a:lnTo>
                    <a:pt x="189" y="16"/>
                  </a:lnTo>
                  <a:lnTo>
                    <a:pt x="177" y="2"/>
                  </a:lnTo>
                  <a:lnTo>
                    <a:pt x="174" y="1"/>
                  </a:lnTo>
                  <a:lnTo>
                    <a:pt x="172" y="0"/>
                  </a:lnTo>
                  <a:lnTo>
                    <a:pt x="169" y="0"/>
                  </a:lnTo>
                  <a:lnTo>
                    <a:pt x="166" y="1"/>
                  </a:lnTo>
                  <a:lnTo>
                    <a:pt x="165" y="4"/>
                  </a:lnTo>
                  <a:lnTo>
                    <a:pt x="164" y="6"/>
                  </a:lnTo>
                  <a:lnTo>
                    <a:pt x="164" y="8"/>
                  </a:lnTo>
                  <a:lnTo>
                    <a:pt x="165" y="11"/>
                  </a:lnTo>
                  <a:lnTo>
                    <a:pt x="169" y="8"/>
                  </a:lnTo>
                  <a:lnTo>
                    <a:pt x="172" y="35"/>
                  </a:lnTo>
                  <a:lnTo>
                    <a:pt x="177" y="61"/>
                  </a:lnTo>
                  <a:lnTo>
                    <a:pt x="178" y="89"/>
                  </a:lnTo>
                  <a:lnTo>
                    <a:pt x="170" y="115"/>
                  </a:lnTo>
                  <a:lnTo>
                    <a:pt x="154" y="144"/>
                  </a:lnTo>
                  <a:lnTo>
                    <a:pt x="135" y="171"/>
                  </a:lnTo>
                  <a:lnTo>
                    <a:pt x="117" y="197"/>
                  </a:lnTo>
                  <a:lnTo>
                    <a:pt x="98" y="224"/>
                  </a:lnTo>
                  <a:lnTo>
                    <a:pt x="80" y="249"/>
                  </a:lnTo>
                  <a:lnTo>
                    <a:pt x="62" y="276"/>
                  </a:lnTo>
                  <a:lnTo>
                    <a:pt x="44" y="303"/>
                  </a:lnTo>
                  <a:lnTo>
                    <a:pt x="28" y="332"/>
                  </a:lnTo>
                  <a:lnTo>
                    <a:pt x="26" y="340"/>
                  </a:lnTo>
                  <a:lnTo>
                    <a:pt x="21" y="356"/>
                  </a:lnTo>
                  <a:lnTo>
                    <a:pt x="15" y="377"/>
                  </a:lnTo>
                  <a:lnTo>
                    <a:pt x="10" y="400"/>
                  </a:lnTo>
                  <a:lnTo>
                    <a:pt x="5" y="424"/>
                  </a:lnTo>
                  <a:lnTo>
                    <a:pt x="2" y="444"/>
                  </a:lnTo>
                  <a:lnTo>
                    <a:pt x="0" y="459"/>
                  </a:lnTo>
                  <a:lnTo>
                    <a:pt x="3" y="466"/>
                  </a:lnTo>
                  <a:lnTo>
                    <a:pt x="10" y="467"/>
                  </a:lnTo>
                  <a:lnTo>
                    <a:pt x="18" y="466"/>
                  </a:lnTo>
                  <a:lnTo>
                    <a:pt x="24" y="462"/>
                  </a:lnTo>
                  <a:lnTo>
                    <a:pt x="28" y="455"/>
                  </a:lnTo>
                  <a:lnTo>
                    <a:pt x="37" y="440"/>
                  </a:lnTo>
                  <a:lnTo>
                    <a:pt x="47" y="423"/>
                  </a:lnTo>
                  <a:lnTo>
                    <a:pt x="55" y="403"/>
                  </a:lnTo>
                  <a:lnTo>
                    <a:pt x="63" y="383"/>
                  </a:lnTo>
                  <a:lnTo>
                    <a:pt x="72" y="362"/>
                  </a:lnTo>
                  <a:lnTo>
                    <a:pt x="80" y="342"/>
                  </a:lnTo>
                  <a:lnTo>
                    <a:pt x="88" y="324"/>
                  </a:lnTo>
                  <a:lnTo>
                    <a:pt x="97" y="309"/>
                  </a:lnTo>
                  <a:lnTo>
                    <a:pt x="105" y="296"/>
                  </a:lnTo>
                  <a:lnTo>
                    <a:pt x="113" y="282"/>
                  </a:lnTo>
                  <a:lnTo>
                    <a:pt x="123" y="270"/>
                  </a:lnTo>
                  <a:lnTo>
                    <a:pt x="131" y="257"/>
                  </a:lnTo>
                  <a:lnTo>
                    <a:pt x="139" y="244"/>
                  </a:lnTo>
                  <a:lnTo>
                    <a:pt x="148" y="233"/>
                  </a:lnTo>
                  <a:lnTo>
                    <a:pt x="156" y="220"/>
                  </a:lnTo>
                  <a:lnTo>
                    <a:pt x="164" y="208"/>
                  </a:lnTo>
                  <a:lnTo>
                    <a:pt x="165" y="211"/>
                  </a:lnTo>
                  <a:lnTo>
                    <a:pt x="166" y="213"/>
                  </a:lnTo>
                  <a:lnTo>
                    <a:pt x="166" y="217"/>
                  </a:lnTo>
                  <a:lnTo>
                    <a:pt x="168" y="219"/>
                  </a:lnTo>
                  <a:lnTo>
                    <a:pt x="172" y="231"/>
                  </a:lnTo>
                  <a:lnTo>
                    <a:pt x="178" y="241"/>
                  </a:lnTo>
                  <a:lnTo>
                    <a:pt x="184" y="252"/>
                  </a:lnTo>
                  <a:lnTo>
                    <a:pt x="191" y="263"/>
                  </a:lnTo>
                  <a:lnTo>
                    <a:pt x="196" y="273"/>
                  </a:lnTo>
                  <a:lnTo>
                    <a:pt x="202" y="284"/>
                  </a:lnTo>
                  <a:lnTo>
                    <a:pt x="206" y="295"/>
                  </a:lnTo>
                  <a:lnTo>
                    <a:pt x="209" y="307"/>
                  </a:lnTo>
                  <a:lnTo>
                    <a:pt x="209" y="320"/>
                  </a:lnTo>
                  <a:lnTo>
                    <a:pt x="207" y="338"/>
                  </a:lnTo>
                  <a:lnTo>
                    <a:pt x="202" y="357"/>
                  </a:lnTo>
                  <a:lnTo>
                    <a:pt x="196" y="377"/>
                  </a:lnTo>
                  <a:lnTo>
                    <a:pt x="189" y="398"/>
                  </a:lnTo>
                  <a:lnTo>
                    <a:pt x="184" y="416"/>
                  </a:lnTo>
                  <a:lnTo>
                    <a:pt x="178" y="433"/>
                  </a:lnTo>
                  <a:lnTo>
                    <a:pt x="174" y="447"/>
                  </a:lnTo>
                  <a:lnTo>
                    <a:pt x="172" y="454"/>
                  </a:lnTo>
                  <a:lnTo>
                    <a:pt x="172" y="461"/>
                  </a:lnTo>
                  <a:lnTo>
                    <a:pt x="176" y="468"/>
                  </a:lnTo>
                  <a:lnTo>
                    <a:pt x="180" y="473"/>
                  </a:lnTo>
                  <a:lnTo>
                    <a:pt x="186" y="469"/>
                  </a:lnTo>
                  <a:lnTo>
                    <a:pt x="196" y="454"/>
                  </a:lnTo>
                  <a:lnTo>
                    <a:pt x="208" y="433"/>
                  </a:lnTo>
                  <a:lnTo>
                    <a:pt x="222" y="406"/>
                  </a:lnTo>
                  <a:lnTo>
                    <a:pt x="234" y="378"/>
                  </a:lnTo>
                  <a:lnTo>
                    <a:pt x="245" y="349"/>
                  </a:lnTo>
                  <a:lnTo>
                    <a:pt x="253" y="324"/>
                  </a:lnTo>
                  <a:lnTo>
                    <a:pt x="255" y="305"/>
                  </a:lnTo>
                  <a:lnTo>
                    <a:pt x="254" y="291"/>
                  </a:lnTo>
                  <a:lnTo>
                    <a:pt x="249" y="277"/>
                  </a:lnTo>
                  <a:lnTo>
                    <a:pt x="242" y="264"/>
                  </a:lnTo>
                  <a:lnTo>
                    <a:pt x="234" y="251"/>
                  </a:lnTo>
                  <a:lnTo>
                    <a:pt x="225" y="239"/>
                  </a:lnTo>
                  <a:lnTo>
                    <a:pt x="215" y="227"/>
                  </a:lnTo>
                  <a:lnTo>
                    <a:pt x="204" y="216"/>
                  </a:lnTo>
                  <a:lnTo>
                    <a:pt x="195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52" name="Freeform 28"/>
            <p:cNvSpPr>
              <a:spLocks/>
            </p:cNvSpPr>
            <p:nvPr/>
          </p:nvSpPr>
          <p:spPr bwMode="auto">
            <a:xfrm>
              <a:off x="3869" y="3225"/>
              <a:ext cx="42" cy="180"/>
            </a:xfrm>
            <a:custGeom>
              <a:avLst/>
              <a:gdLst/>
              <a:ahLst/>
              <a:cxnLst>
                <a:cxn ang="0">
                  <a:pos x="35" y="215"/>
                </a:cxn>
                <a:cxn ang="0">
                  <a:pos x="33" y="227"/>
                </a:cxn>
                <a:cxn ang="0">
                  <a:pos x="28" y="247"/>
                </a:cxn>
                <a:cxn ang="0">
                  <a:pos x="22" y="270"/>
                </a:cxn>
                <a:cxn ang="0">
                  <a:pos x="15" y="294"/>
                </a:cxn>
                <a:cxn ang="0">
                  <a:pos x="9" y="318"/>
                </a:cxn>
                <a:cxn ang="0">
                  <a:pos x="3" y="338"/>
                </a:cxn>
                <a:cxn ang="0">
                  <a:pos x="0" y="353"/>
                </a:cxn>
                <a:cxn ang="0">
                  <a:pos x="0" y="359"/>
                </a:cxn>
                <a:cxn ang="0">
                  <a:pos x="6" y="360"/>
                </a:cxn>
                <a:cxn ang="0">
                  <a:pos x="12" y="359"/>
                </a:cxn>
                <a:cxn ang="0">
                  <a:pos x="17" y="356"/>
                </a:cxn>
                <a:cxn ang="0">
                  <a:pos x="20" y="352"/>
                </a:cxn>
                <a:cxn ang="0">
                  <a:pos x="30" y="337"/>
                </a:cxn>
                <a:cxn ang="0">
                  <a:pos x="41" y="319"/>
                </a:cxn>
                <a:cxn ang="0">
                  <a:pos x="51" y="301"/>
                </a:cxn>
                <a:cxn ang="0">
                  <a:pos x="63" y="281"/>
                </a:cxn>
                <a:cxn ang="0">
                  <a:pos x="71" y="261"/>
                </a:cxn>
                <a:cxn ang="0">
                  <a:pos x="79" y="241"/>
                </a:cxn>
                <a:cxn ang="0">
                  <a:pos x="82" y="221"/>
                </a:cxn>
                <a:cxn ang="0">
                  <a:pos x="83" y="204"/>
                </a:cxn>
                <a:cxn ang="0">
                  <a:pos x="80" y="172"/>
                </a:cxn>
                <a:cxn ang="0">
                  <a:pos x="73" y="129"/>
                </a:cxn>
                <a:cxn ang="0">
                  <a:pos x="64" y="87"/>
                </a:cxn>
                <a:cxn ang="0">
                  <a:pos x="56" y="54"/>
                </a:cxn>
                <a:cxn ang="0">
                  <a:pos x="49" y="36"/>
                </a:cxn>
                <a:cxn ang="0">
                  <a:pos x="42" y="21"/>
                </a:cxn>
                <a:cxn ang="0">
                  <a:pos x="36" y="12"/>
                </a:cxn>
                <a:cxn ang="0">
                  <a:pos x="30" y="5"/>
                </a:cxn>
                <a:cxn ang="0">
                  <a:pos x="26" y="1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19" y="0"/>
                </a:cxn>
                <a:cxn ang="0">
                  <a:pos x="21" y="24"/>
                </a:cxn>
                <a:cxn ang="0">
                  <a:pos x="27" y="83"/>
                </a:cxn>
                <a:cxn ang="0">
                  <a:pos x="32" y="153"/>
                </a:cxn>
                <a:cxn ang="0">
                  <a:pos x="35" y="215"/>
                </a:cxn>
              </a:cxnLst>
              <a:rect l="0" t="0" r="r" b="b"/>
              <a:pathLst>
                <a:path w="83" h="360">
                  <a:moveTo>
                    <a:pt x="35" y="215"/>
                  </a:moveTo>
                  <a:lnTo>
                    <a:pt x="33" y="227"/>
                  </a:lnTo>
                  <a:lnTo>
                    <a:pt x="28" y="247"/>
                  </a:lnTo>
                  <a:lnTo>
                    <a:pt x="22" y="270"/>
                  </a:lnTo>
                  <a:lnTo>
                    <a:pt x="15" y="294"/>
                  </a:lnTo>
                  <a:lnTo>
                    <a:pt x="9" y="318"/>
                  </a:lnTo>
                  <a:lnTo>
                    <a:pt x="3" y="338"/>
                  </a:lnTo>
                  <a:lnTo>
                    <a:pt x="0" y="353"/>
                  </a:lnTo>
                  <a:lnTo>
                    <a:pt x="0" y="359"/>
                  </a:lnTo>
                  <a:lnTo>
                    <a:pt x="6" y="360"/>
                  </a:lnTo>
                  <a:lnTo>
                    <a:pt x="12" y="359"/>
                  </a:lnTo>
                  <a:lnTo>
                    <a:pt x="17" y="356"/>
                  </a:lnTo>
                  <a:lnTo>
                    <a:pt x="20" y="352"/>
                  </a:lnTo>
                  <a:lnTo>
                    <a:pt x="30" y="337"/>
                  </a:lnTo>
                  <a:lnTo>
                    <a:pt x="41" y="319"/>
                  </a:lnTo>
                  <a:lnTo>
                    <a:pt x="51" y="301"/>
                  </a:lnTo>
                  <a:lnTo>
                    <a:pt x="63" y="281"/>
                  </a:lnTo>
                  <a:lnTo>
                    <a:pt x="71" y="261"/>
                  </a:lnTo>
                  <a:lnTo>
                    <a:pt x="79" y="241"/>
                  </a:lnTo>
                  <a:lnTo>
                    <a:pt x="82" y="221"/>
                  </a:lnTo>
                  <a:lnTo>
                    <a:pt x="83" y="204"/>
                  </a:lnTo>
                  <a:lnTo>
                    <a:pt x="80" y="172"/>
                  </a:lnTo>
                  <a:lnTo>
                    <a:pt x="73" y="129"/>
                  </a:lnTo>
                  <a:lnTo>
                    <a:pt x="64" y="87"/>
                  </a:lnTo>
                  <a:lnTo>
                    <a:pt x="56" y="54"/>
                  </a:lnTo>
                  <a:lnTo>
                    <a:pt x="49" y="36"/>
                  </a:lnTo>
                  <a:lnTo>
                    <a:pt x="42" y="21"/>
                  </a:lnTo>
                  <a:lnTo>
                    <a:pt x="36" y="12"/>
                  </a:lnTo>
                  <a:lnTo>
                    <a:pt x="30" y="5"/>
                  </a:lnTo>
                  <a:lnTo>
                    <a:pt x="26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21" y="24"/>
                  </a:lnTo>
                  <a:lnTo>
                    <a:pt x="27" y="83"/>
                  </a:lnTo>
                  <a:lnTo>
                    <a:pt x="32" y="153"/>
                  </a:lnTo>
                  <a:lnTo>
                    <a:pt x="35" y="2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53" name="Freeform 29"/>
            <p:cNvSpPr>
              <a:spLocks/>
            </p:cNvSpPr>
            <p:nvPr/>
          </p:nvSpPr>
          <p:spPr bwMode="auto">
            <a:xfrm>
              <a:off x="4337" y="2902"/>
              <a:ext cx="157" cy="129"/>
            </a:xfrm>
            <a:custGeom>
              <a:avLst/>
              <a:gdLst/>
              <a:ahLst/>
              <a:cxnLst>
                <a:cxn ang="0">
                  <a:pos x="146" y="152"/>
                </a:cxn>
                <a:cxn ang="0">
                  <a:pos x="134" y="169"/>
                </a:cxn>
                <a:cxn ang="0">
                  <a:pos x="121" y="227"/>
                </a:cxn>
                <a:cxn ang="0">
                  <a:pos x="122" y="234"/>
                </a:cxn>
                <a:cxn ang="0">
                  <a:pos x="126" y="239"/>
                </a:cxn>
                <a:cxn ang="0">
                  <a:pos x="141" y="252"/>
                </a:cxn>
                <a:cxn ang="0">
                  <a:pos x="157" y="257"/>
                </a:cxn>
                <a:cxn ang="0">
                  <a:pos x="173" y="257"/>
                </a:cxn>
                <a:cxn ang="0">
                  <a:pos x="189" y="253"/>
                </a:cxn>
                <a:cxn ang="0">
                  <a:pos x="205" y="246"/>
                </a:cxn>
                <a:cxn ang="0">
                  <a:pos x="224" y="233"/>
                </a:cxn>
                <a:cxn ang="0">
                  <a:pos x="235" y="215"/>
                </a:cxn>
                <a:cxn ang="0">
                  <a:pos x="240" y="195"/>
                </a:cxn>
                <a:cxn ang="0">
                  <a:pos x="239" y="171"/>
                </a:cxn>
                <a:cxn ang="0">
                  <a:pos x="234" y="145"/>
                </a:cxn>
                <a:cxn ang="0">
                  <a:pos x="229" y="116"/>
                </a:cxn>
                <a:cxn ang="0">
                  <a:pos x="262" y="90"/>
                </a:cxn>
                <a:cxn ang="0">
                  <a:pos x="289" y="68"/>
                </a:cxn>
                <a:cxn ang="0">
                  <a:pos x="309" y="53"/>
                </a:cxn>
                <a:cxn ang="0">
                  <a:pos x="315" y="46"/>
                </a:cxn>
                <a:cxn ang="0">
                  <a:pos x="305" y="46"/>
                </a:cxn>
                <a:cxn ang="0">
                  <a:pos x="285" y="53"/>
                </a:cxn>
                <a:cxn ang="0">
                  <a:pos x="256" y="67"/>
                </a:cxn>
                <a:cxn ang="0">
                  <a:pos x="222" y="85"/>
                </a:cxn>
                <a:cxn ang="0">
                  <a:pos x="210" y="56"/>
                </a:cxn>
                <a:cxn ang="0">
                  <a:pos x="190" y="31"/>
                </a:cxn>
                <a:cxn ang="0">
                  <a:pos x="161" y="11"/>
                </a:cxn>
                <a:cxn ang="0">
                  <a:pos x="120" y="0"/>
                </a:cxn>
                <a:cxn ang="0">
                  <a:pos x="85" y="6"/>
                </a:cxn>
                <a:cxn ang="0">
                  <a:pos x="52" y="27"/>
                </a:cxn>
                <a:cxn ang="0">
                  <a:pos x="24" y="59"/>
                </a:cxn>
                <a:cxn ang="0">
                  <a:pos x="1" y="92"/>
                </a:cxn>
                <a:cxn ang="0">
                  <a:pos x="0" y="94"/>
                </a:cxn>
                <a:cxn ang="0">
                  <a:pos x="1" y="97"/>
                </a:cxn>
                <a:cxn ang="0">
                  <a:pos x="3" y="98"/>
                </a:cxn>
                <a:cxn ang="0">
                  <a:pos x="6" y="97"/>
                </a:cxn>
                <a:cxn ang="0">
                  <a:pos x="37" y="76"/>
                </a:cxn>
                <a:cxn ang="0">
                  <a:pos x="65" y="57"/>
                </a:cxn>
                <a:cxn ang="0">
                  <a:pos x="93" y="49"/>
                </a:cxn>
                <a:cxn ang="0">
                  <a:pos x="130" y="60"/>
                </a:cxn>
                <a:cxn ang="0">
                  <a:pos x="143" y="68"/>
                </a:cxn>
                <a:cxn ang="0">
                  <a:pos x="156" y="80"/>
                </a:cxn>
                <a:cxn ang="0">
                  <a:pos x="169" y="97"/>
                </a:cxn>
                <a:cxn ang="0">
                  <a:pos x="181" y="115"/>
                </a:cxn>
                <a:cxn ang="0">
                  <a:pos x="166" y="128"/>
                </a:cxn>
                <a:cxn ang="0">
                  <a:pos x="153" y="143"/>
                </a:cxn>
                <a:cxn ang="0">
                  <a:pos x="180" y="173"/>
                </a:cxn>
                <a:cxn ang="0">
                  <a:pos x="191" y="158"/>
                </a:cxn>
                <a:cxn ang="0">
                  <a:pos x="200" y="167"/>
                </a:cxn>
                <a:cxn ang="0">
                  <a:pos x="198" y="196"/>
                </a:cxn>
                <a:cxn ang="0">
                  <a:pos x="187" y="213"/>
                </a:cxn>
                <a:cxn ang="0">
                  <a:pos x="169" y="219"/>
                </a:cxn>
                <a:cxn ang="0">
                  <a:pos x="160" y="215"/>
                </a:cxn>
                <a:cxn ang="0">
                  <a:pos x="166" y="198"/>
                </a:cxn>
                <a:cxn ang="0">
                  <a:pos x="175" y="181"/>
                </a:cxn>
              </a:cxnLst>
              <a:rect l="0" t="0" r="r" b="b"/>
              <a:pathLst>
                <a:path w="315" h="258">
                  <a:moveTo>
                    <a:pt x="153" y="143"/>
                  </a:moveTo>
                  <a:lnTo>
                    <a:pt x="146" y="152"/>
                  </a:lnTo>
                  <a:lnTo>
                    <a:pt x="139" y="160"/>
                  </a:lnTo>
                  <a:lnTo>
                    <a:pt x="134" y="169"/>
                  </a:lnTo>
                  <a:lnTo>
                    <a:pt x="128" y="180"/>
                  </a:lnTo>
                  <a:lnTo>
                    <a:pt x="121" y="227"/>
                  </a:lnTo>
                  <a:lnTo>
                    <a:pt x="121" y="230"/>
                  </a:lnTo>
                  <a:lnTo>
                    <a:pt x="122" y="234"/>
                  </a:lnTo>
                  <a:lnTo>
                    <a:pt x="123" y="237"/>
                  </a:lnTo>
                  <a:lnTo>
                    <a:pt x="126" y="239"/>
                  </a:lnTo>
                  <a:lnTo>
                    <a:pt x="141" y="252"/>
                  </a:lnTo>
                  <a:lnTo>
                    <a:pt x="141" y="252"/>
                  </a:lnTo>
                  <a:lnTo>
                    <a:pt x="149" y="254"/>
                  </a:lnTo>
                  <a:lnTo>
                    <a:pt x="157" y="257"/>
                  </a:lnTo>
                  <a:lnTo>
                    <a:pt x="165" y="258"/>
                  </a:lnTo>
                  <a:lnTo>
                    <a:pt x="173" y="257"/>
                  </a:lnTo>
                  <a:lnTo>
                    <a:pt x="181" y="256"/>
                  </a:lnTo>
                  <a:lnTo>
                    <a:pt x="189" y="253"/>
                  </a:lnTo>
                  <a:lnTo>
                    <a:pt x="197" y="250"/>
                  </a:lnTo>
                  <a:lnTo>
                    <a:pt x="205" y="246"/>
                  </a:lnTo>
                  <a:lnTo>
                    <a:pt x="214" y="241"/>
                  </a:lnTo>
                  <a:lnTo>
                    <a:pt x="224" y="233"/>
                  </a:lnTo>
                  <a:lnTo>
                    <a:pt x="229" y="224"/>
                  </a:lnTo>
                  <a:lnTo>
                    <a:pt x="235" y="215"/>
                  </a:lnTo>
                  <a:lnTo>
                    <a:pt x="239" y="205"/>
                  </a:lnTo>
                  <a:lnTo>
                    <a:pt x="240" y="195"/>
                  </a:lnTo>
                  <a:lnTo>
                    <a:pt x="240" y="183"/>
                  </a:lnTo>
                  <a:lnTo>
                    <a:pt x="239" y="171"/>
                  </a:lnTo>
                  <a:lnTo>
                    <a:pt x="236" y="159"/>
                  </a:lnTo>
                  <a:lnTo>
                    <a:pt x="234" y="145"/>
                  </a:lnTo>
                  <a:lnTo>
                    <a:pt x="232" y="131"/>
                  </a:lnTo>
                  <a:lnTo>
                    <a:pt x="229" y="116"/>
                  </a:lnTo>
                  <a:lnTo>
                    <a:pt x="245" y="102"/>
                  </a:lnTo>
                  <a:lnTo>
                    <a:pt x="262" y="90"/>
                  </a:lnTo>
                  <a:lnTo>
                    <a:pt x="277" y="78"/>
                  </a:lnTo>
                  <a:lnTo>
                    <a:pt x="289" y="68"/>
                  </a:lnTo>
                  <a:lnTo>
                    <a:pt x="301" y="60"/>
                  </a:lnTo>
                  <a:lnTo>
                    <a:pt x="309" y="53"/>
                  </a:lnTo>
                  <a:lnTo>
                    <a:pt x="313" y="48"/>
                  </a:lnTo>
                  <a:lnTo>
                    <a:pt x="315" y="46"/>
                  </a:lnTo>
                  <a:lnTo>
                    <a:pt x="311" y="45"/>
                  </a:lnTo>
                  <a:lnTo>
                    <a:pt x="305" y="46"/>
                  </a:lnTo>
                  <a:lnTo>
                    <a:pt x="296" y="48"/>
                  </a:lnTo>
                  <a:lnTo>
                    <a:pt x="285" y="53"/>
                  </a:lnTo>
                  <a:lnTo>
                    <a:pt x="271" y="59"/>
                  </a:lnTo>
                  <a:lnTo>
                    <a:pt x="256" y="67"/>
                  </a:lnTo>
                  <a:lnTo>
                    <a:pt x="240" y="75"/>
                  </a:lnTo>
                  <a:lnTo>
                    <a:pt x="222" y="85"/>
                  </a:lnTo>
                  <a:lnTo>
                    <a:pt x="217" y="70"/>
                  </a:lnTo>
                  <a:lnTo>
                    <a:pt x="210" y="56"/>
                  </a:lnTo>
                  <a:lnTo>
                    <a:pt x="202" y="42"/>
                  </a:lnTo>
                  <a:lnTo>
                    <a:pt x="190" y="31"/>
                  </a:lnTo>
                  <a:lnTo>
                    <a:pt x="177" y="21"/>
                  </a:lnTo>
                  <a:lnTo>
                    <a:pt x="161" y="11"/>
                  </a:lnTo>
                  <a:lnTo>
                    <a:pt x="142" y="4"/>
                  </a:lnTo>
                  <a:lnTo>
                    <a:pt x="120" y="0"/>
                  </a:lnTo>
                  <a:lnTo>
                    <a:pt x="103" y="0"/>
                  </a:lnTo>
                  <a:lnTo>
                    <a:pt x="85" y="6"/>
                  </a:lnTo>
                  <a:lnTo>
                    <a:pt x="68" y="15"/>
                  </a:lnTo>
                  <a:lnTo>
                    <a:pt x="52" y="27"/>
                  </a:lnTo>
                  <a:lnTo>
                    <a:pt x="37" y="42"/>
                  </a:lnTo>
                  <a:lnTo>
                    <a:pt x="24" y="59"/>
                  </a:lnTo>
                  <a:lnTo>
                    <a:pt x="12" y="76"/>
                  </a:lnTo>
                  <a:lnTo>
                    <a:pt x="1" y="92"/>
                  </a:lnTo>
                  <a:lnTo>
                    <a:pt x="0" y="93"/>
                  </a:lnTo>
                  <a:lnTo>
                    <a:pt x="0" y="94"/>
                  </a:lnTo>
                  <a:lnTo>
                    <a:pt x="0" y="95"/>
                  </a:lnTo>
                  <a:lnTo>
                    <a:pt x="1" y="97"/>
                  </a:lnTo>
                  <a:lnTo>
                    <a:pt x="2" y="98"/>
                  </a:lnTo>
                  <a:lnTo>
                    <a:pt x="3" y="98"/>
                  </a:lnTo>
                  <a:lnTo>
                    <a:pt x="5" y="98"/>
                  </a:lnTo>
                  <a:lnTo>
                    <a:pt x="6" y="97"/>
                  </a:lnTo>
                  <a:lnTo>
                    <a:pt x="22" y="86"/>
                  </a:lnTo>
                  <a:lnTo>
                    <a:pt x="37" y="76"/>
                  </a:lnTo>
                  <a:lnTo>
                    <a:pt x="51" y="65"/>
                  </a:lnTo>
                  <a:lnTo>
                    <a:pt x="65" y="57"/>
                  </a:lnTo>
                  <a:lnTo>
                    <a:pt x="78" y="52"/>
                  </a:lnTo>
                  <a:lnTo>
                    <a:pt x="93" y="49"/>
                  </a:lnTo>
                  <a:lnTo>
                    <a:pt x="111" y="52"/>
                  </a:lnTo>
                  <a:lnTo>
                    <a:pt x="130" y="60"/>
                  </a:lnTo>
                  <a:lnTo>
                    <a:pt x="136" y="63"/>
                  </a:lnTo>
                  <a:lnTo>
                    <a:pt x="143" y="68"/>
                  </a:lnTo>
                  <a:lnTo>
                    <a:pt x="150" y="74"/>
                  </a:lnTo>
                  <a:lnTo>
                    <a:pt x="156" y="80"/>
                  </a:lnTo>
                  <a:lnTo>
                    <a:pt x="162" y="89"/>
                  </a:lnTo>
                  <a:lnTo>
                    <a:pt x="169" y="97"/>
                  </a:lnTo>
                  <a:lnTo>
                    <a:pt x="175" y="106"/>
                  </a:lnTo>
                  <a:lnTo>
                    <a:pt x="181" y="115"/>
                  </a:lnTo>
                  <a:lnTo>
                    <a:pt x="173" y="121"/>
                  </a:lnTo>
                  <a:lnTo>
                    <a:pt x="166" y="128"/>
                  </a:lnTo>
                  <a:lnTo>
                    <a:pt x="159" y="135"/>
                  </a:lnTo>
                  <a:lnTo>
                    <a:pt x="153" y="143"/>
                  </a:lnTo>
                  <a:lnTo>
                    <a:pt x="175" y="181"/>
                  </a:lnTo>
                  <a:lnTo>
                    <a:pt x="180" y="173"/>
                  </a:lnTo>
                  <a:lnTo>
                    <a:pt x="186" y="166"/>
                  </a:lnTo>
                  <a:lnTo>
                    <a:pt x="191" y="158"/>
                  </a:lnTo>
                  <a:lnTo>
                    <a:pt x="197" y="151"/>
                  </a:lnTo>
                  <a:lnTo>
                    <a:pt x="200" y="167"/>
                  </a:lnTo>
                  <a:lnTo>
                    <a:pt x="200" y="182"/>
                  </a:lnTo>
                  <a:lnTo>
                    <a:pt x="198" y="196"/>
                  </a:lnTo>
                  <a:lnTo>
                    <a:pt x="192" y="208"/>
                  </a:lnTo>
                  <a:lnTo>
                    <a:pt x="187" y="213"/>
                  </a:lnTo>
                  <a:lnTo>
                    <a:pt x="179" y="216"/>
                  </a:lnTo>
                  <a:lnTo>
                    <a:pt x="169" y="219"/>
                  </a:lnTo>
                  <a:lnTo>
                    <a:pt x="160" y="218"/>
                  </a:lnTo>
                  <a:lnTo>
                    <a:pt x="160" y="215"/>
                  </a:lnTo>
                  <a:lnTo>
                    <a:pt x="162" y="206"/>
                  </a:lnTo>
                  <a:lnTo>
                    <a:pt x="166" y="198"/>
                  </a:lnTo>
                  <a:lnTo>
                    <a:pt x="171" y="189"/>
                  </a:lnTo>
                  <a:lnTo>
                    <a:pt x="175" y="181"/>
                  </a:lnTo>
                  <a:lnTo>
                    <a:pt x="153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54" name="Freeform 30"/>
            <p:cNvSpPr>
              <a:spLocks/>
            </p:cNvSpPr>
            <p:nvPr/>
          </p:nvSpPr>
          <p:spPr bwMode="auto">
            <a:xfrm>
              <a:off x="3593" y="2741"/>
              <a:ext cx="779" cy="426"/>
            </a:xfrm>
            <a:custGeom>
              <a:avLst/>
              <a:gdLst/>
              <a:ahLst/>
              <a:cxnLst>
                <a:cxn ang="0">
                  <a:pos x="6" y="265"/>
                </a:cxn>
                <a:cxn ang="0">
                  <a:pos x="44" y="222"/>
                </a:cxn>
                <a:cxn ang="0">
                  <a:pos x="125" y="157"/>
                </a:cxn>
                <a:cxn ang="0">
                  <a:pos x="258" y="89"/>
                </a:cxn>
                <a:cxn ang="0">
                  <a:pos x="451" y="33"/>
                </a:cxn>
                <a:cxn ang="0">
                  <a:pos x="666" y="6"/>
                </a:cxn>
                <a:cxn ang="0">
                  <a:pos x="803" y="0"/>
                </a:cxn>
                <a:cxn ang="0">
                  <a:pos x="929" y="3"/>
                </a:cxn>
                <a:cxn ang="0">
                  <a:pos x="1043" y="14"/>
                </a:cxn>
                <a:cxn ang="0">
                  <a:pos x="1146" y="34"/>
                </a:cxn>
                <a:cxn ang="0">
                  <a:pos x="1238" y="63"/>
                </a:cxn>
                <a:cxn ang="0">
                  <a:pos x="1319" y="102"/>
                </a:cxn>
                <a:cxn ang="0">
                  <a:pos x="1388" y="151"/>
                </a:cxn>
                <a:cxn ang="0">
                  <a:pos x="1447" y="210"/>
                </a:cxn>
                <a:cxn ang="0">
                  <a:pos x="1494" y="280"/>
                </a:cxn>
                <a:cxn ang="0">
                  <a:pos x="1531" y="362"/>
                </a:cxn>
                <a:cxn ang="0">
                  <a:pos x="1548" y="436"/>
                </a:cxn>
                <a:cxn ang="0">
                  <a:pos x="1557" y="567"/>
                </a:cxn>
                <a:cxn ang="0">
                  <a:pos x="1533" y="712"/>
                </a:cxn>
                <a:cxn ang="0">
                  <a:pos x="1462" y="811"/>
                </a:cxn>
                <a:cxn ang="0">
                  <a:pos x="1399" y="848"/>
                </a:cxn>
                <a:cxn ang="0">
                  <a:pos x="1386" y="851"/>
                </a:cxn>
                <a:cxn ang="0">
                  <a:pos x="1409" y="817"/>
                </a:cxn>
                <a:cxn ang="0">
                  <a:pos x="1452" y="735"/>
                </a:cxn>
                <a:cxn ang="0">
                  <a:pos x="1492" y="610"/>
                </a:cxn>
                <a:cxn ang="0">
                  <a:pos x="1490" y="476"/>
                </a:cxn>
                <a:cxn ang="0">
                  <a:pos x="1477" y="402"/>
                </a:cxn>
                <a:cxn ang="0">
                  <a:pos x="1439" y="329"/>
                </a:cxn>
                <a:cxn ang="0">
                  <a:pos x="1396" y="268"/>
                </a:cxn>
                <a:cxn ang="0">
                  <a:pos x="1348" y="218"/>
                </a:cxn>
                <a:cxn ang="0">
                  <a:pos x="1291" y="179"/>
                </a:cxn>
                <a:cxn ang="0">
                  <a:pos x="1229" y="149"/>
                </a:cxn>
                <a:cxn ang="0">
                  <a:pos x="1157" y="126"/>
                </a:cxn>
                <a:cxn ang="0">
                  <a:pos x="1077" y="111"/>
                </a:cxn>
                <a:cxn ang="0">
                  <a:pos x="987" y="102"/>
                </a:cxn>
                <a:cxn ang="0">
                  <a:pos x="886" y="97"/>
                </a:cxn>
                <a:cxn ang="0">
                  <a:pos x="774" y="97"/>
                </a:cxn>
                <a:cxn ang="0">
                  <a:pos x="610" y="102"/>
                </a:cxn>
                <a:cxn ang="0">
                  <a:pos x="394" y="129"/>
                </a:cxn>
                <a:cxn ang="0">
                  <a:pos x="223" y="174"/>
                </a:cxn>
                <a:cxn ang="0">
                  <a:pos x="100" y="222"/>
                </a:cxn>
                <a:cxn ang="0">
                  <a:pos x="25" y="260"/>
                </a:cxn>
                <a:cxn ang="0">
                  <a:pos x="0" y="276"/>
                </a:cxn>
              </a:cxnLst>
              <a:rect l="0" t="0" r="r" b="b"/>
              <a:pathLst>
                <a:path w="1557" h="853">
                  <a:moveTo>
                    <a:pt x="0" y="276"/>
                  </a:moveTo>
                  <a:lnTo>
                    <a:pt x="1" y="273"/>
                  </a:lnTo>
                  <a:lnTo>
                    <a:pt x="6" y="265"/>
                  </a:lnTo>
                  <a:lnTo>
                    <a:pt x="15" y="255"/>
                  </a:lnTo>
                  <a:lnTo>
                    <a:pt x="27" y="240"/>
                  </a:lnTo>
                  <a:lnTo>
                    <a:pt x="44" y="222"/>
                  </a:lnTo>
                  <a:lnTo>
                    <a:pt x="66" y="202"/>
                  </a:lnTo>
                  <a:lnTo>
                    <a:pt x="93" y="180"/>
                  </a:lnTo>
                  <a:lnTo>
                    <a:pt x="125" y="157"/>
                  </a:lnTo>
                  <a:lnTo>
                    <a:pt x="163" y="134"/>
                  </a:lnTo>
                  <a:lnTo>
                    <a:pt x="208" y="111"/>
                  </a:lnTo>
                  <a:lnTo>
                    <a:pt x="258" y="89"/>
                  </a:lnTo>
                  <a:lnTo>
                    <a:pt x="315" y="67"/>
                  </a:lnTo>
                  <a:lnTo>
                    <a:pt x="379" y="49"/>
                  </a:lnTo>
                  <a:lnTo>
                    <a:pt x="451" y="33"/>
                  </a:lnTo>
                  <a:lnTo>
                    <a:pt x="530" y="19"/>
                  </a:lnTo>
                  <a:lnTo>
                    <a:pt x="617" y="10"/>
                  </a:lnTo>
                  <a:lnTo>
                    <a:pt x="666" y="6"/>
                  </a:lnTo>
                  <a:lnTo>
                    <a:pt x="713" y="4"/>
                  </a:lnTo>
                  <a:lnTo>
                    <a:pt x="759" y="1"/>
                  </a:lnTo>
                  <a:lnTo>
                    <a:pt x="803" y="0"/>
                  </a:lnTo>
                  <a:lnTo>
                    <a:pt x="846" y="0"/>
                  </a:lnTo>
                  <a:lnTo>
                    <a:pt x="888" y="1"/>
                  </a:lnTo>
                  <a:lnTo>
                    <a:pt x="929" y="3"/>
                  </a:lnTo>
                  <a:lnTo>
                    <a:pt x="969" y="6"/>
                  </a:lnTo>
                  <a:lnTo>
                    <a:pt x="1007" y="10"/>
                  </a:lnTo>
                  <a:lnTo>
                    <a:pt x="1043" y="14"/>
                  </a:lnTo>
                  <a:lnTo>
                    <a:pt x="1079" y="20"/>
                  </a:lnTo>
                  <a:lnTo>
                    <a:pt x="1114" y="26"/>
                  </a:lnTo>
                  <a:lnTo>
                    <a:pt x="1146" y="34"/>
                  </a:lnTo>
                  <a:lnTo>
                    <a:pt x="1178" y="43"/>
                  </a:lnTo>
                  <a:lnTo>
                    <a:pt x="1208" y="52"/>
                  </a:lnTo>
                  <a:lnTo>
                    <a:pt x="1238" y="63"/>
                  </a:lnTo>
                  <a:lnTo>
                    <a:pt x="1266" y="75"/>
                  </a:lnTo>
                  <a:lnTo>
                    <a:pt x="1293" y="88"/>
                  </a:lnTo>
                  <a:lnTo>
                    <a:pt x="1319" y="102"/>
                  </a:lnTo>
                  <a:lnTo>
                    <a:pt x="1343" y="117"/>
                  </a:lnTo>
                  <a:lnTo>
                    <a:pt x="1366" y="133"/>
                  </a:lnTo>
                  <a:lnTo>
                    <a:pt x="1388" y="151"/>
                  </a:lnTo>
                  <a:lnTo>
                    <a:pt x="1409" y="170"/>
                  </a:lnTo>
                  <a:lnTo>
                    <a:pt x="1428" y="189"/>
                  </a:lnTo>
                  <a:lnTo>
                    <a:pt x="1447" y="210"/>
                  </a:lnTo>
                  <a:lnTo>
                    <a:pt x="1463" y="232"/>
                  </a:lnTo>
                  <a:lnTo>
                    <a:pt x="1479" y="256"/>
                  </a:lnTo>
                  <a:lnTo>
                    <a:pt x="1494" y="280"/>
                  </a:lnTo>
                  <a:lnTo>
                    <a:pt x="1507" y="307"/>
                  </a:lnTo>
                  <a:lnTo>
                    <a:pt x="1519" y="333"/>
                  </a:lnTo>
                  <a:lnTo>
                    <a:pt x="1531" y="362"/>
                  </a:lnTo>
                  <a:lnTo>
                    <a:pt x="1540" y="392"/>
                  </a:lnTo>
                  <a:lnTo>
                    <a:pt x="1543" y="407"/>
                  </a:lnTo>
                  <a:lnTo>
                    <a:pt x="1548" y="436"/>
                  </a:lnTo>
                  <a:lnTo>
                    <a:pt x="1554" y="474"/>
                  </a:lnTo>
                  <a:lnTo>
                    <a:pt x="1557" y="519"/>
                  </a:lnTo>
                  <a:lnTo>
                    <a:pt x="1557" y="567"/>
                  </a:lnTo>
                  <a:lnTo>
                    <a:pt x="1555" y="618"/>
                  </a:lnTo>
                  <a:lnTo>
                    <a:pt x="1547" y="667"/>
                  </a:lnTo>
                  <a:lnTo>
                    <a:pt x="1533" y="712"/>
                  </a:lnTo>
                  <a:lnTo>
                    <a:pt x="1511" y="754"/>
                  </a:lnTo>
                  <a:lnTo>
                    <a:pt x="1487" y="787"/>
                  </a:lnTo>
                  <a:lnTo>
                    <a:pt x="1462" y="811"/>
                  </a:lnTo>
                  <a:lnTo>
                    <a:pt x="1439" y="829"/>
                  </a:lnTo>
                  <a:lnTo>
                    <a:pt x="1417" y="841"/>
                  </a:lnTo>
                  <a:lnTo>
                    <a:pt x="1399" y="848"/>
                  </a:lnTo>
                  <a:lnTo>
                    <a:pt x="1389" y="852"/>
                  </a:lnTo>
                  <a:lnTo>
                    <a:pt x="1384" y="853"/>
                  </a:lnTo>
                  <a:lnTo>
                    <a:pt x="1386" y="851"/>
                  </a:lnTo>
                  <a:lnTo>
                    <a:pt x="1391" y="845"/>
                  </a:lnTo>
                  <a:lnTo>
                    <a:pt x="1398" y="833"/>
                  </a:lnTo>
                  <a:lnTo>
                    <a:pt x="1409" y="817"/>
                  </a:lnTo>
                  <a:lnTo>
                    <a:pt x="1421" y="797"/>
                  </a:lnTo>
                  <a:lnTo>
                    <a:pt x="1436" y="769"/>
                  </a:lnTo>
                  <a:lnTo>
                    <a:pt x="1452" y="735"/>
                  </a:lnTo>
                  <a:lnTo>
                    <a:pt x="1471" y="696"/>
                  </a:lnTo>
                  <a:lnTo>
                    <a:pt x="1484" y="655"/>
                  </a:lnTo>
                  <a:lnTo>
                    <a:pt x="1492" y="610"/>
                  </a:lnTo>
                  <a:lnTo>
                    <a:pt x="1494" y="563"/>
                  </a:lnTo>
                  <a:lnTo>
                    <a:pt x="1494" y="518"/>
                  </a:lnTo>
                  <a:lnTo>
                    <a:pt x="1490" y="476"/>
                  </a:lnTo>
                  <a:lnTo>
                    <a:pt x="1486" y="442"/>
                  </a:lnTo>
                  <a:lnTo>
                    <a:pt x="1481" y="416"/>
                  </a:lnTo>
                  <a:lnTo>
                    <a:pt x="1477" y="402"/>
                  </a:lnTo>
                  <a:lnTo>
                    <a:pt x="1465" y="376"/>
                  </a:lnTo>
                  <a:lnTo>
                    <a:pt x="1452" y="352"/>
                  </a:lnTo>
                  <a:lnTo>
                    <a:pt x="1439" y="329"/>
                  </a:lnTo>
                  <a:lnTo>
                    <a:pt x="1425" y="307"/>
                  </a:lnTo>
                  <a:lnTo>
                    <a:pt x="1411" y="287"/>
                  </a:lnTo>
                  <a:lnTo>
                    <a:pt x="1396" y="268"/>
                  </a:lnTo>
                  <a:lnTo>
                    <a:pt x="1381" y="250"/>
                  </a:lnTo>
                  <a:lnTo>
                    <a:pt x="1364" y="233"/>
                  </a:lnTo>
                  <a:lnTo>
                    <a:pt x="1348" y="218"/>
                  </a:lnTo>
                  <a:lnTo>
                    <a:pt x="1329" y="204"/>
                  </a:lnTo>
                  <a:lnTo>
                    <a:pt x="1311" y="190"/>
                  </a:lnTo>
                  <a:lnTo>
                    <a:pt x="1291" y="179"/>
                  </a:lnTo>
                  <a:lnTo>
                    <a:pt x="1272" y="167"/>
                  </a:lnTo>
                  <a:lnTo>
                    <a:pt x="1251" y="157"/>
                  </a:lnTo>
                  <a:lnTo>
                    <a:pt x="1229" y="149"/>
                  </a:lnTo>
                  <a:lnTo>
                    <a:pt x="1206" y="140"/>
                  </a:lnTo>
                  <a:lnTo>
                    <a:pt x="1182" y="133"/>
                  </a:lnTo>
                  <a:lnTo>
                    <a:pt x="1157" y="126"/>
                  </a:lnTo>
                  <a:lnTo>
                    <a:pt x="1131" y="120"/>
                  </a:lnTo>
                  <a:lnTo>
                    <a:pt x="1104" y="116"/>
                  </a:lnTo>
                  <a:lnTo>
                    <a:pt x="1077" y="111"/>
                  </a:lnTo>
                  <a:lnTo>
                    <a:pt x="1048" y="107"/>
                  </a:lnTo>
                  <a:lnTo>
                    <a:pt x="1018" y="104"/>
                  </a:lnTo>
                  <a:lnTo>
                    <a:pt x="987" y="102"/>
                  </a:lnTo>
                  <a:lnTo>
                    <a:pt x="954" y="99"/>
                  </a:lnTo>
                  <a:lnTo>
                    <a:pt x="920" y="98"/>
                  </a:lnTo>
                  <a:lnTo>
                    <a:pt x="886" y="97"/>
                  </a:lnTo>
                  <a:lnTo>
                    <a:pt x="850" y="97"/>
                  </a:lnTo>
                  <a:lnTo>
                    <a:pt x="812" y="97"/>
                  </a:lnTo>
                  <a:lnTo>
                    <a:pt x="774" y="97"/>
                  </a:lnTo>
                  <a:lnTo>
                    <a:pt x="733" y="97"/>
                  </a:lnTo>
                  <a:lnTo>
                    <a:pt x="692" y="98"/>
                  </a:lnTo>
                  <a:lnTo>
                    <a:pt x="610" y="102"/>
                  </a:lnTo>
                  <a:lnTo>
                    <a:pt x="533" y="109"/>
                  </a:lnTo>
                  <a:lnTo>
                    <a:pt x="460" y="118"/>
                  </a:lnTo>
                  <a:lnTo>
                    <a:pt x="394" y="129"/>
                  </a:lnTo>
                  <a:lnTo>
                    <a:pt x="331" y="143"/>
                  </a:lnTo>
                  <a:lnTo>
                    <a:pt x="275" y="158"/>
                  </a:lnTo>
                  <a:lnTo>
                    <a:pt x="223" y="174"/>
                  </a:lnTo>
                  <a:lnTo>
                    <a:pt x="177" y="190"/>
                  </a:lnTo>
                  <a:lnTo>
                    <a:pt x="136" y="207"/>
                  </a:lnTo>
                  <a:lnTo>
                    <a:pt x="100" y="222"/>
                  </a:lnTo>
                  <a:lnTo>
                    <a:pt x="70" y="237"/>
                  </a:lnTo>
                  <a:lnTo>
                    <a:pt x="44" y="249"/>
                  </a:lnTo>
                  <a:lnTo>
                    <a:pt x="25" y="260"/>
                  </a:lnTo>
                  <a:lnTo>
                    <a:pt x="11" y="269"/>
                  </a:lnTo>
                  <a:lnTo>
                    <a:pt x="2" y="273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55" name="Freeform 31"/>
            <p:cNvSpPr>
              <a:spLocks/>
            </p:cNvSpPr>
            <p:nvPr/>
          </p:nvSpPr>
          <p:spPr bwMode="auto">
            <a:xfrm>
              <a:off x="3857" y="3210"/>
              <a:ext cx="312" cy="37"/>
            </a:xfrm>
            <a:custGeom>
              <a:avLst/>
              <a:gdLst/>
              <a:ahLst/>
              <a:cxnLst>
                <a:cxn ang="0">
                  <a:pos x="622" y="0"/>
                </a:cxn>
                <a:cxn ang="0">
                  <a:pos x="608" y="3"/>
                </a:cxn>
                <a:cxn ang="0">
                  <a:pos x="582" y="5"/>
                </a:cxn>
                <a:cxn ang="0">
                  <a:pos x="543" y="9"/>
                </a:cxn>
                <a:cxn ang="0">
                  <a:pos x="494" y="13"/>
                </a:cxn>
                <a:cxn ang="0">
                  <a:pos x="438" y="18"/>
                </a:cxn>
                <a:cxn ang="0">
                  <a:pos x="373" y="20"/>
                </a:cxn>
                <a:cxn ang="0">
                  <a:pos x="304" y="22"/>
                </a:cxn>
                <a:cxn ang="0">
                  <a:pos x="232" y="22"/>
                </a:cxn>
                <a:cxn ang="0">
                  <a:pos x="169" y="22"/>
                </a:cxn>
                <a:cxn ang="0">
                  <a:pos x="118" y="23"/>
                </a:cxn>
                <a:cxn ang="0">
                  <a:pos x="76" y="23"/>
                </a:cxn>
                <a:cxn ang="0">
                  <a:pos x="45" y="24"/>
                </a:cxn>
                <a:cxn ang="0">
                  <a:pos x="22" y="24"/>
                </a:cxn>
                <a:cxn ang="0">
                  <a:pos x="8" y="26"/>
                </a:cxn>
                <a:cxn ang="0">
                  <a:pos x="1" y="26"/>
                </a:cxn>
                <a:cxn ang="0">
                  <a:pos x="1" y="26"/>
                </a:cxn>
                <a:cxn ang="0">
                  <a:pos x="9" y="30"/>
                </a:cxn>
                <a:cxn ang="0">
                  <a:pos x="24" y="37"/>
                </a:cxn>
                <a:cxn ang="0">
                  <a:pos x="48" y="45"/>
                </a:cxn>
                <a:cxn ang="0">
                  <a:pos x="83" y="54"/>
                </a:cxn>
                <a:cxn ang="0">
                  <a:pos x="126" y="62"/>
                </a:cxn>
                <a:cxn ang="0">
                  <a:pos x="179" y="69"/>
                </a:cxn>
                <a:cxn ang="0">
                  <a:pos x="242" y="74"/>
                </a:cxn>
                <a:cxn ang="0">
                  <a:pos x="315" y="73"/>
                </a:cxn>
                <a:cxn ang="0">
                  <a:pos x="384" y="67"/>
                </a:cxn>
                <a:cxn ang="0">
                  <a:pos x="446" y="57"/>
                </a:cxn>
                <a:cxn ang="0">
                  <a:pos x="501" y="44"/>
                </a:cxn>
                <a:cxn ang="0">
                  <a:pos x="547" y="30"/>
                </a:cxn>
                <a:cxn ang="0">
                  <a:pos x="584" y="18"/>
                </a:cxn>
                <a:cxn ang="0">
                  <a:pos x="610" y="7"/>
                </a:cxn>
                <a:cxn ang="0">
                  <a:pos x="623" y="1"/>
                </a:cxn>
              </a:cxnLst>
              <a:rect l="0" t="0" r="r" b="b"/>
              <a:pathLst>
                <a:path w="625" h="74">
                  <a:moveTo>
                    <a:pt x="625" y="0"/>
                  </a:moveTo>
                  <a:lnTo>
                    <a:pt x="622" y="0"/>
                  </a:lnTo>
                  <a:lnTo>
                    <a:pt x="618" y="1"/>
                  </a:lnTo>
                  <a:lnTo>
                    <a:pt x="608" y="3"/>
                  </a:lnTo>
                  <a:lnTo>
                    <a:pt x="597" y="4"/>
                  </a:lnTo>
                  <a:lnTo>
                    <a:pt x="582" y="5"/>
                  </a:lnTo>
                  <a:lnTo>
                    <a:pt x="564" y="7"/>
                  </a:lnTo>
                  <a:lnTo>
                    <a:pt x="543" y="9"/>
                  </a:lnTo>
                  <a:lnTo>
                    <a:pt x="520" y="11"/>
                  </a:lnTo>
                  <a:lnTo>
                    <a:pt x="494" y="13"/>
                  </a:lnTo>
                  <a:lnTo>
                    <a:pt x="467" y="15"/>
                  </a:lnTo>
                  <a:lnTo>
                    <a:pt x="438" y="18"/>
                  </a:lnTo>
                  <a:lnTo>
                    <a:pt x="407" y="19"/>
                  </a:lnTo>
                  <a:lnTo>
                    <a:pt x="373" y="20"/>
                  </a:lnTo>
                  <a:lnTo>
                    <a:pt x="339" y="21"/>
                  </a:lnTo>
                  <a:lnTo>
                    <a:pt x="304" y="22"/>
                  </a:lnTo>
                  <a:lnTo>
                    <a:pt x="267" y="22"/>
                  </a:lnTo>
                  <a:lnTo>
                    <a:pt x="232" y="22"/>
                  </a:lnTo>
                  <a:lnTo>
                    <a:pt x="199" y="22"/>
                  </a:lnTo>
                  <a:lnTo>
                    <a:pt x="169" y="22"/>
                  </a:lnTo>
                  <a:lnTo>
                    <a:pt x="142" y="22"/>
                  </a:lnTo>
                  <a:lnTo>
                    <a:pt x="118" y="23"/>
                  </a:lnTo>
                  <a:lnTo>
                    <a:pt x="96" y="23"/>
                  </a:lnTo>
                  <a:lnTo>
                    <a:pt x="76" y="23"/>
                  </a:lnTo>
                  <a:lnTo>
                    <a:pt x="60" y="23"/>
                  </a:lnTo>
                  <a:lnTo>
                    <a:pt x="45" y="24"/>
                  </a:lnTo>
                  <a:lnTo>
                    <a:pt x="32" y="24"/>
                  </a:lnTo>
                  <a:lnTo>
                    <a:pt x="22" y="24"/>
                  </a:lnTo>
                  <a:lnTo>
                    <a:pt x="14" y="26"/>
                  </a:lnTo>
                  <a:lnTo>
                    <a:pt x="8" y="26"/>
                  </a:lnTo>
                  <a:lnTo>
                    <a:pt x="4" y="26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4" y="28"/>
                  </a:lnTo>
                  <a:lnTo>
                    <a:pt x="9" y="30"/>
                  </a:lnTo>
                  <a:lnTo>
                    <a:pt x="15" y="34"/>
                  </a:lnTo>
                  <a:lnTo>
                    <a:pt x="24" y="37"/>
                  </a:lnTo>
                  <a:lnTo>
                    <a:pt x="36" y="41"/>
                  </a:lnTo>
                  <a:lnTo>
                    <a:pt x="48" y="45"/>
                  </a:lnTo>
                  <a:lnTo>
                    <a:pt x="65" y="50"/>
                  </a:lnTo>
                  <a:lnTo>
                    <a:pt x="83" y="54"/>
                  </a:lnTo>
                  <a:lnTo>
                    <a:pt x="103" y="59"/>
                  </a:lnTo>
                  <a:lnTo>
                    <a:pt x="126" y="62"/>
                  </a:lnTo>
                  <a:lnTo>
                    <a:pt x="151" y="66"/>
                  </a:lnTo>
                  <a:lnTo>
                    <a:pt x="179" y="69"/>
                  </a:lnTo>
                  <a:lnTo>
                    <a:pt x="209" y="72"/>
                  </a:lnTo>
                  <a:lnTo>
                    <a:pt x="242" y="74"/>
                  </a:lnTo>
                  <a:lnTo>
                    <a:pt x="278" y="74"/>
                  </a:lnTo>
                  <a:lnTo>
                    <a:pt x="315" y="73"/>
                  </a:lnTo>
                  <a:lnTo>
                    <a:pt x="349" y="71"/>
                  </a:lnTo>
                  <a:lnTo>
                    <a:pt x="384" y="67"/>
                  </a:lnTo>
                  <a:lnTo>
                    <a:pt x="416" y="62"/>
                  </a:lnTo>
                  <a:lnTo>
                    <a:pt x="446" y="57"/>
                  </a:lnTo>
                  <a:lnTo>
                    <a:pt x="475" y="51"/>
                  </a:lnTo>
                  <a:lnTo>
                    <a:pt x="501" y="44"/>
                  </a:lnTo>
                  <a:lnTo>
                    <a:pt x="525" y="37"/>
                  </a:lnTo>
                  <a:lnTo>
                    <a:pt x="547" y="30"/>
                  </a:lnTo>
                  <a:lnTo>
                    <a:pt x="567" y="23"/>
                  </a:lnTo>
                  <a:lnTo>
                    <a:pt x="584" y="18"/>
                  </a:lnTo>
                  <a:lnTo>
                    <a:pt x="598" y="12"/>
                  </a:lnTo>
                  <a:lnTo>
                    <a:pt x="610" y="7"/>
                  </a:lnTo>
                  <a:lnTo>
                    <a:pt x="618" y="4"/>
                  </a:lnTo>
                  <a:lnTo>
                    <a:pt x="623" y="1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56" name="Freeform 32"/>
            <p:cNvSpPr>
              <a:spLocks/>
            </p:cNvSpPr>
            <p:nvPr/>
          </p:nvSpPr>
          <p:spPr bwMode="auto">
            <a:xfrm>
              <a:off x="3343" y="3090"/>
              <a:ext cx="330" cy="144"/>
            </a:xfrm>
            <a:custGeom>
              <a:avLst/>
              <a:gdLst/>
              <a:ahLst/>
              <a:cxnLst>
                <a:cxn ang="0">
                  <a:pos x="16" y="155"/>
                </a:cxn>
                <a:cxn ang="0">
                  <a:pos x="29" y="182"/>
                </a:cxn>
                <a:cxn ang="0">
                  <a:pos x="44" y="206"/>
                </a:cxn>
                <a:cxn ang="0">
                  <a:pos x="63" y="224"/>
                </a:cxn>
                <a:cxn ang="0">
                  <a:pos x="84" y="240"/>
                </a:cxn>
                <a:cxn ang="0">
                  <a:pos x="114" y="253"/>
                </a:cxn>
                <a:cxn ang="0">
                  <a:pos x="151" y="265"/>
                </a:cxn>
                <a:cxn ang="0">
                  <a:pos x="197" y="276"/>
                </a:cxn>
                <a:cxn ang="0">
                  <a:pos x="255" y="286"/>
                </a:cxn>
                <a:cxn ang="0">
                  <a:pos x="322" y="290"/>
                </a:cxn>
                <a:cxn ang="0">
                  <a:pos x="394" y="287"/>
                </a:cxn>
                <a:cxn ang="0">
                  <a:pos x="466" y="280"/>
                </a:cxn>
                <a:cxn ang="0">
                  <a:pos x="534" y="271"/>
                </a:cxn>
                <a:cxn ang="0">
                  <a:pos x="591" y="262"/>
                </a:cxn>
                <a:cxn ang="0">
                  <a:pos x="634" y="254"/>
                </a:cxn>
                <a:cxn ang="0">
                  <a:pos x="658" y="249"/>
                </a:cxn>
                <a:cxn ang="0">
                  <a:pos x="658" y="248"/>
                </a:cxn>
                <a:cxn ang="0">
                  <a:pos x="634" y="246"/>
                </a:cxn>
                <a:cxn ang="0">
                  <a:pos x="590" y="241"/>
                </a:cxn>
                <a:cxn ang="0">
                  <a:pos x="532" y="235"/>
                </a:cxn>
                <a:cxn ang="0">
                  <a:pos x="466" y="229"/>
                </a:cxn>
                <a:cxn ang="0">
                  <a:pos x="397" y="222"/>
                </a:cxn>
                <a:cxn ang="0">
                  <a:pos x="331" y="212"/>
                </a:cxn>
                <a:cxn ang="0">
                  <a:pos x="273" y="204"/>
                </a:cxn>
                <a:cxn ang="0">
                  <a:pos x="228" y="196"/>
                </a:cxn>
                <a:cxn ang="0">
                  <a:pos x="190" y="189"/>
                </a:cxn>
                <a:cxn ang="0">
                  <a:pos x="158" y="184"/>
                </a:cxn>
                <a:cxn ang="0">
                  <a:pos x="132" y="178"/>
                </a:cxn>
                <a:cxn ang="0">
                  <a:pos x="110" y="171"/>
                </a:cxn>
                <a:cxn ang="0">
                  <a:pos x="93" y="162"/>
                </a:cxn>
                <a:cxn ang="0">
                  <a:pos x="78" y="148"/>
                </a:cxn>
                <a:cxn ang="0">
                  <a:pos x="66" y="128"/>
                </a:cxn>
                <a:cxn ang="0">
                  <a:pos x="46" y="70"/>
                </a:cxn>
                <a:cxn ang="0">
                  <a:pos x="40" y="8"/>
                </a:cxn>
                <a:cxn ang="0">
                  <a:pos x="38" y="3"/>
                </a:cxn>
                <a:cxn ang="0">
                  <a:pos x="22" y="21"/>
                </a:cxn>
                <a:cxn ang="0">
                  <a:pos x="4" y="57"/>
                </a:cxn>
                <a:cxn ang="0">
                  <a:pos x="2" y="108"/>
                </a:cxn>
              </a:cxnLst>
              <a:rect l="0" t="0" r="r" b="b"/>
              <a:pathLst>
                <a:path w="662" h="290">
                  <a:moveTo>
                    <a:pt x="10" y="139"/>
                  </a:moveTo>
                  <a:lnTo>
                    <a:pt x="16" y="155"/>
                  </a:lnTo>
                  <a:lnTo>
                    <a:pt x="22" y="170"/>
                  </a:lnTo>
                  <a:lnTo>
                    <a:pt x="29" y="182"/>
                  </a:lnTo>
                  <a:lnTo>
                    <a:pt x="36" y="195"/>
                  </a:lnTo>
                  <a:lnTo>
                    <a:pt x="44" y="206"/>
                  </a:lnTo>
                  <a:lnTo>
                    <a:pt x="52" y="216"/>
                  </a:lnTo>
                  <a:lnTo>
                    <a:pt x="63" y="224"/>
                  </a:lnTo>
                  <a:lnTo>
                    <a:pt x="73" y="232"/>
                  </a:lnTo>
                  <a:lnTo>
                    <a:pt x="84" y="240"/>
                  </a:lnTo>
                  <a:lnTo>
                    <a:pt x="98" y="247"/>
                  </a:lnTo>
                  <a:lnTo>
                    <a:pt x="114" y="253"/>
                  </a:lnTo>
                  <a:lnTo>
                    <a:pt x="132" y="260"/>
                  </a:lnTo>
                  <a:lnTo>
                    <a:pt x="151" y="265"/>
                  </a:lnTo>
                  <a:lnTo>
                    <a:pt x="173" y="270"/>
                  </a:lnTo>
                  <a:lnTo>
                    <a:pt x="197" y="276"/>
                  </a:lnTo>
                  <a:lnTo>
                    <a:pt x="225" y="282"/>
                  </a:lnTo>
                  <a:lnTo>
                    <a:pt x="255" y="286"/>
                  </a:lnTo>
                  <a:lnTo>
                    <a:pt x="287" y="288"/>
                  </a:lnTo>
                  <a:lnTo>
                    <a:pt x="322" y="290"/>
                  </a:lnTo>
                  <a:lnTo>
                    <a:pt x="358" y="288"/>
                  </a:lnTo>
                  <a:lnTo>
                    <a:pt x="394" y="287"/>
                  </a:lnTo>
                  <a:lnTo>
                    <a:pt x="430" y="284"/>
                  </a:lnTo>
                  <a:lnTo>
                    <a:pt x="466" y="280"/>
                  </a:lnTo>
                  <a:lnTo>
                    <a:pt x="500" y="276"/>
                  </a:lnTo>
                  <a:lnTo>
                    <a:pt x="534" y="271"/>
                  </a:lnTo>
                  <a:lnTo>
                    <a:pt x="564" y="267"/>
                  </a:lnTo>
                  <a:lnTo>
                    <a:pt x="591" y="262"/>
                  </a:lnTo>
                  <a:lnTo>
                    <a:pt x="614" y="257"/>
                  </a:lnTo>
                  <a:lnTo>
                    <a:pt x="634" y="254"/>
                  </a:lnTo>
                  <a:lnTo>
                    <a:pt x="649" y="250"/>
                  </a:lnTo>
                  <a:lnTo>
                    <a:pt x="658" y="249"/>
                  </a:lnTo>
                  <a:lnTo>
                    <a:pt x="662" y="248"/>
                  </a:lnTo>
                  <a:lnTo>
                    <a:pt x="658" y="248"/>
                  </a:lnTo>
                  <a:lnTo>
                    <a:pt x="649" y="247"/>
                  </a:lnTo>
                  <a:lnTo>
                    <a:pt x="634" y="246"/>
                  </a:lnTo>
                  <a:lnTo>
                    <a:pt x="613" y="244"/>
                  </a:lnTo>
                  <a:lnTo>
                    <a:pt x="590" y="241"/>
                  </a:lnTo>
                  <a:lnTo>
                    <a:pt x="563" y="239"/>
                  </a:lnTo>
                  <a:lnTo>
                    <a:pt x="532" y="235"/>
                  </a:lnTo>
                  <a:lnTo>
                    <a:pt x="499" y="232"/>
                  </a:lnTo>
                  <a:lnTo>
                    <a:pt x="466" y="229"/>
                  </a:lnTo>
                  <a:lnTo>
                    <a:pt x="431" y="225"/>
                  </a:lnTo>
                  <a:lnTo>
                    <a:pt x="397" y="222"/>
                  </a:lnTo>
                  <a:lnTo>
                    <a:pt x="363" y="217"/>
                  </a:lnTo>
                  <a:lnTo>
                    <a:pt x="331" y="212"/>
                  </a:lnTo>
                  <a:lnTo>
                    <a:pt x="301" y="209"/>
                  </a:lnTo>
                  <a:lnTo>
                    <a:pt x="273" y="204"/>
                  </a:lnTo>
                  <a:lnTo>
                    <a:pt x="249" y="200"/>
                  </a:lnTo>
                  <a:lnTo>
                    <a:pt x="228" y="196"/>
                  </a:lnTo>
                  <a:lnTo>
                    <a:pt x="209" y="193"/>
                  </a:lnTo>
                  <a:lnTo>
                    <a:pt x="190" y="189"/>
                  </a:lnTo>
                  <a:lnTo>
                    <a:pt x="174" y="187"/>
                  </a:lnTo>
                  <a:lnTo>
                    <a:pt x="158" y="184"/>
                  </a:lnTo>
                  <a:lnTo>
                    <a:pt x="144" y="181"/>
                  </a:lnTo>
                  <a:lnTo>
                    <a:pt x="132" y="178"/>
                  </a:lnTo>
                  <a:lnTo>
                    <a:pt x="120" y="176"/>
                  </a:lnTo>
                  <a:lnTo>
                    <a:pt x="110" y="171"/>
                  </a:lnTo>
                  <a:lnTo>
                    <a:pt x="101" y="166"/>
                  </a:lnTo>
                  <a:lnTo>
                    <a:pt x="93" y="162"/>
                  </a:lnTo>
                  <a:lnTo>
                    <a:pt x="84" y="155"/>
                  </a:lnTo>
                  <a:lnTo>
                    <a:pt x="78" y="148"/>
                  </a:lnTo>
                  <a:lnTo>
                    <a:pt x="71" y="139"/>
                  </a:lnTo>
                  <a:lnTo>
                    <a:pt x="66" y="128"/>
                  </a:lnTo>
                  <a:lnTo>
                    <a:pt x="60" y="117"/>
                  </a:lnTo>
                  <a:lnTo>
                    <a:pt x="46" y="70"/>
                  </a:lnTo>
                  <a:lnTo>
                    <a:pt x="41" y="33"/>
                  </a:lnTo>
                  <a:lnTo>
                    <a:pt x="40" y="8"/>
                  </a:lnTo>
                  <a:lnTo>
                    <a:pt x="41" y="0"/>
                  </a:lnTo>
                  <a:lnTo>
                    <a:pt x="38" y="3"/>
                  </a:lnTo>
                  <a:lnTo>
                    <a:pt x="31" y="10"/>
                  </a:lnTo>
                  <a:lnTo>
                    <a:pt x="22" y="21"/>
                  </a:lnTo>
                  <a:lnTo>
                    <a:pt x="12" y="36"/>
                  </a:lnTo>
                  <a:lnTo>
                    <a:pt x="4" y="57"/>
                  </a:lnTo>
                  <a:lnTo>
                    <a:pt x="0" y="80"/>
                  </a:lnTo>
                  <a:lnTo>
                    <a:pt x="2" y="108"/>
                  </a:lnTo>
                  <a:lnTo>
                    <a:pt x="10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57" name="Freeform 33"/>
            <p:cNvSpPr>
              <a:spLocks/>
            </p:cNvSpPr>
            <p:nvPr/>
          </p:nvSpPr>
          <p:spPr bwMode="auto">
            <a:xfrm>
              <a:off x="3429" y="2864"/>
              <a:ext cx="169" cy="106"/>
            </a:xfrm>
            <a:custGeom>
              <a:avLst/>
              <a:gdLst/>
              <a:ahLst/>
              <a:cxnLst>
                <a:cxn ang="0">
                  <a:pos x="339" y="136"/>
                </a:cxn>
                <a:cxn ang="0">
                  <a:pos x="326" y="110"/>
                </a:cxn>
                <a:cxn ang="0">
                  <a:pos x="303" y="75"/>
                </a:cxn>
                <a:cxn ang="0">
                  <a:pos x="268" y="39"/>
                </a:cxn>
                <a:cxn ang="0">
                  <a:pos x="220" y="16"/>
                </a:cxn>
                <a:cxn ang="0">
                  <a:pos x="169" y="3"/>
                </a:cxn>
                <a:cxn ang="0">
                  <a:pos x="124" y="0"/>
                </a:cxn>
                <a:cxn ang="0">
                  <a:pos x="85" y="3"/>
                </a:cxn>
                <a:cxn ang="0">
                  <a:pos x="53" y="11"/>
                </a:cxn>
                <a:cxn ang="0">
                  <a:pos x="28" y="20"/>
                </a:cxn>
                <a:cxn ang="0">
                  <a:pos x="10" y="29"/>
                </a:cxn>
                <a:cxn ang="0">
                  <a:pos x="1" y="34"/>
                </a:cxn>
                <a:cxn ang="0">
                  <a:pos x="2" y="39"/>
                </a:cxn>
                <a:cxn ang="0">
                  <a:pos x="18" y="60"/>
                </a:cxn>
                <a:cxn ang="0">
                  <a:pos x="48" y="95"/>
                </a:cxn>
                <a:cxn ang="0">
                  <a:pos x="92" y="139"/>
                </a:cxn>
                <a:cxn ang="0">
                  <a:pos x="145" y="181"/>
                </a:cxn>
                <a:cxn ang="0">
                  <a:pos x="199" y="205"/>
                </a:cxn>
                <a:cxn ang="0">
                  <a:pos x="240" y="212"/>
                </a:cxn>
                <a:cxn ang="0">
                  <a:pos x="254" y="208"/>
                </a:cxn>
                <a:cxn ang="0">
                  <a:pos x="230" y="197"/>
                </a:cxn>
                <a:cxn ang="0">
                  <a:pos x="198" y="175"/>
                </a:cxn>
                <a:cxn ang="0">
                  <a:pos x="167" y="150"/>
                </a:cxn>
                <a:cxn ang="0">
                  <a:pos x="143" y="125"/>
                </a:cxn>
                <a:cxn ang="0">
                  <a:pos x="128" y="110"/>
                </a:cxn>
                <a:cxn ang="0">
                  <a:pos x="109" y="94"/>
                </a:cxn>
                <a:cxn ang="0">
                  <a:pos x="92" y="79"/>
                </a:cxn>
                <a:cxn ang="0">
                  <a:pos x="80" y="69"/>
                </a:cxn>
                <a:cxn ang="0">
                  <a:pos x="81" y="67"/>
                </a:cxn>
                <a:cxn ang="0">
                  <a:pos x="103" y="57"/>
                </a:cxn>
                <a:cxn ang="0">
                  <a:pos x="142" y="52"/>
                </a:cxn>
                <a:cxn ang="0">
                  <a:pos x="195" y="58"/>
                </a:cxn>
                <a:cxn ang="0">
                  <a:pos x="250" y="83"/>
                </a:cxn>
                <a:cxn ang="0">
                  <a:pos x="292" y="107"/>
                </a:cxn>
                <a:cxn ang="0">
                  <a:pos x="321" y="126"/>
                </a:cxn>
                <a:cxn ang="0">
                  <a:pos x="338" y="138"/>
                </a:cxn>
              </a:cxnLst>
              <a:rect l="0" t="0" r="r" b="b"/>
              <a:pathLst>
                <a:path w="340" h="212">
                  <a:moveTo>
                    <a:pt x="340" y="139"/>
                  </a:moveTo>
                  <a:lnTo>
                    <a:pt x="339" y="136"/>
                  </a:lnTo>
                  <a:lnTo>
                    <a:pt x="334" y="125"/>
                  </a:lnTo>
                  <a:lnTo>
                    <a:pt x="326" y="110"/>
                  </a:lnTo>
                  <a:lnTo>
                    <a:pt x="317" y="93"/>
                  </a:lnTo>
                  <a:lnTo>
                    <a:pt x="303" y="75"/>
                  </a:lnTo>
                  <a:lnTo>
                    <a:pt x="287" y="55"/>
                  </a:lnTo>
                  <a:lnTo>
                    <a:pt x="268" y="39"/>
                  </a:lnTo>
                  <a:lnTo>
                    <a:pt x="248" y="26"/>
                  </a:lnTo>
                  <a:lnTo>
                    <a:pt x="220" y="16"/>
                  </a:lnTo>
                  <a:lnTo>
                    <a:pt x="195" y="8"/>
                  </a:lnTo>
                  <a:lnTo>
                    <a:pt x="169" y="3"/>
                  </a:lnTo>
                  <a:lnTo>
                    <a:pt x="146" y="1"/>
                  </a:lnTo>
                  <a:lnTo>
                    <a:pt x="124" y="0"/>
                  </a:lnTo>
                  <a:lnTo>
                    <a:pt x="104" y="1"/>
                  </a:lnTo>
                  <a:lnTo>
                    <a:pt x="85" y="3"/>
                  </a:lnTo>
                  <a:lnTo>
                    <a:pt x="68" y="7"/>
                  </a:lnTo>
                  <a:lnTo>
                    <a:pt x="53" y="11"/>
                  </a:lnTo>
                  <a:lnTo>
                    <a:pt x="39" y="16"/>
                  </a:lnTo>
                  <a:lnTo>
                    <a:pt x="28" y="20"/>
                  </a:lnTo>
                  <a:lnTo>
                    <a:pt x="17" y="25"/>
                  </a:lnTo>
                  <a:lnTo>
                    <a:pt x="10" y="29"/>
                  </a:lnTo>
                  <a:lnTo>
                    <a:pt x="5" y="32"/>
                  </a:lnTo>
                  <a:lnTo>
                    <a:pt x="1" y="34"/>
                  </a:lnTo>
                  <a:lnTo>
                    <a:pt x="0" y="35"/>
                  </a:lnTo>
                  <a:lnTo>
                    <a:pt x="2" y="39"/>
                  </a:lnTo>
                  <a:lnTo>
                    <a:pt x="8" y="47"/>
                  </a:lnTo>
                  <a:lnTo>
                    <a:pt x="18" y="60"/>
                  </a:lnTo>
                  <a:lnTo>
                    <a:pt x="32" y="76"/>
                  </a:lnTo>
                  <a:lnTo>
                    <a:pt x="48" y="95"/>
                  </a:lnTo>
                  <a:lnTo>
                    <a:pt x="69" y="116"/>
                  </a:lnTo>
                  <a:lnTo>
                    <a:pt x="92" y="139"/>
                  </a:lnTo>
                  <a:lnTo>
                    <a:pt x="118" y="161"/>
                  </a:lnTo>
                  <a:lnTo>
                    <a:pt x="145" y="181"/>
                  </a:lnTo>
                  <a:lnTo>
                    <a:pt x="173" y="194"/>
                  </a:lnTo>
                  <a:lnTo>
                    <a:pt x="199" y="205"/>
                  </a:lnTo>
                  <a:lnTo>
                    <a:pt x="222" y="209"/>
                  </a:lnTo>
                  <a:lnTo>
                    <a:pt x="240" y="212"/>
                  </a:lnTo>
                  <a:lnTo>
                    <a:pt x="251" y="212"/>
                  </a:lnTo>
                  <a:lnTo>
                    <a:pt x="254" y="208"/>
                  </a:lnTo>
                  <a:lnTo>
                    <a:pt x="245" y="204"/>
                  </a:lnTo>
                  <a:lnTo>
                    <a:pt x="230" y="197"/>
                  </a:lnTo>
                  <a:lnTo>
                    <a:pt x="214" y="186"/>
                  </a:lnTo>
                  <a:lnTo>
                    <a:pt x="198" y="175"/>
                  </a:lnTo>
                  <a:lnTo>
                    <a:pt x="182" y="162"/>
                  </a:lnTo>
                  <a:lnTo>
                    <a:pt x="167" y="150"/>
                  </a:lnTo>
                  <a:lnTo>
                    <a:pt x="154" y="137"/>
                  </a:lnTo>
                  <a:lnTo>
                    <a:pt x="143" y="125"/>
                  </a:lnTo>
                  <a:lnTo>
                    <a:pt x="135" y="117"/>
                  </a:lnTo>
                  <a:lnTo>
                    <a:pt x="128" y="110"/>
                  </a:lnTo>
                  <a:lnTo>
                    <a:pt x="119" y="102"/>
                  </a:lnTo>
                  <a:lnTo>
                    <a:pt x="109" y="94"/>
                  </a:lnTo>
                  <a:lnTo>
                    <a:pt x="100" y="86"/>
                  </a:lnTo>
                  <a:lnTo>
                    <a:pt x="92" y="79"/>
                  </a:lnTo>
                  <a:lnTo>
                    <a:pt x="85" y="73"/>
                  </a:lnTo>
                  <a:lnTo>
                    <a:pt x="80" y="69"/>
                  </a:lnTo>
                  <a:lnTo>
                    <a:pt x="78" y="68"/>
                  </a:lnTo>
                  <a:lnTo>
                    <a:pt x="81" y="67"/>
                  </a:lnTo>
                  <a:lnTo>
                    <a:pt x="90" y="62"/>
                  </a:lnTo>
                  <a:lnTo>
                    <a:pt x="103" y="57"/>
                  </a:lnTo>
                  <a:lnTo>
                    <a:pt x="120" y="53"/>
                  </a:lnTo>
                  <a:lnTo>
                    <a:pt x="142" y="52"/>
                  </a:lnTo>
                  <a:lnTo>
                    <a:pt x="167" y="52"/>
                  </a:lnTo>
                  <a:lnTo>
                    <a:pt x="195" y="58"/>
                  </a:lnTo>
                  <a:lnTo>
                    <a:pt x="226" y="70"/>
                  </a:lnTo>
                  <a:lnTo>
                    <a:pt x="250" y="83"/>
                  </a:lnTo>
                  <a:lnTo>
                    <a:pt x="272" y="95"/>
                  </a:lnTo>
                  <a:lnTo>
                    <a:pt x="292" y="107"/>
                  </a:lnTo>
                  <a:lnTo>
                    <a:pt x="309" y="117"/>
                  </a:lnTo>
                  <a:lnTo>
                    <a:pt x="321" y="126"/>
                  </a:lnTo>
                  <a:lnTo>
                    <a:pt x="332" y="133"/>
                  </a:lnTo>
                  <a:lnTo>
                    <a:pt x="338" y="138"/>
                  </a:lnTo>
                  <a:lnTo>
                    <a:pt x="340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58" name="Freeform 34"/>
            <p:cNvSpPr>
              <a:spLocks/>
            </p:cNvSpPr>
            <p:nvPr/>
          </p:nvSpPr>
          <p:spPr bwMode="auto">
            <a:xfrm>
              <a:off x="3414" y="2935"/>
              <a:ext cx="87" cy="8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121" y="0"/>
                </a:cxn>
                <a:cxn ang="0">
                  <a:pos x="111" y="1"/>
                </a:cxn>
                <a:cxn ang="0">
                  <a:pos x="95" y="1"/>
                </a:cxn>
                <a:cxn ang="0">
                  <a:pos x="75" y="3"/>
                </a:cxn>
                <a:cxn ang="0">
                  <a:pos x="56" y="5"/>
                </a:cxn>
                <a:cxn ang="0">
                  <a:pos x="36" y="9"/>
                </a:cxn>
                <a:cxn ang="0">
                  <a:pos x="19" y="13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5" y="38"/>
                </a:cxn>
                <a:cxn ang="0">
                  <a:pos x="14" y="45"/>
                </a:cxn>
                <a:cxn ang="0">
                  <a:pos x="26" y="50"/>
                </a:cxn>
                <a:cxn ang="0">
                  <a:pos x="39" y="58"/>
                </a:cxn>
                <a:cxn ang="0">
                  <a:pos x="53" y="65"/>
                </a:cxn>
                <a:cxn ang="0">
                  <a:pos x="67" y="73"/>
                </a:cxn>
                <a:cxn ang="0">
                  <a:pos x="76" y="80"/>
                </a:cxn>
                <a:cxn ang="0">
                  <a:pos x="88" y="91"/>
                </a:cxn>
                <a:cxn ang="0">
                  <a:pos x="100" y="104"/>
                </a:cxn>
                <a:cxn ang="0">
                  <a:pos x="113" y="119"/>
                </a:cxn>
                <a:cxn ang="0">
                  <a:pos x="126" y="134"/>
                </a:cxn>
                <a:cxn ang="0">
                  <a:pos x="136" y="147"/>
                </a:cxn>
                <a:cxn ang="0">
                  <a:pos x="143" y="155"/>
                </a:cxn>
                <a:cxn ang="0">
                  <a:pos x="145" y="159"/>
                </a:cxn>
                <a:cxn ang="0">
                  <a:pos x="147" y="156"/>
                </a:cxn>
                <a:cxn ang="0">
                  <a:pos x="149" y="149"/>
                </a:cxn>
                <a:cxn ang="0">
                  <a:pos x="151" y="140"/>
                </a:cxn>
                <a:cxn ang="0">
                  <a:pos x="153" y="128"/>
                </a:cxn>
                <a:cxn ang="0">
                  <a:pos x="155" y="114"/>
                </a:cxn>
                <a:cxn ang="0">
                  <a:pos x="152" y="99"/>
                </a:cxn>
                <a:cxn ang="0">
                  <a:pos x="147" y="84"/>
                </a:cxn>
                <a:cxn ang="0">
                  <a:pos x="136" y="70"/>
                </a:cxn>
                <a:cxn ang="0">
                  <a:pos x="124" y="58"/>
                </a:cxn>
                <a:cxn ang="0">
                  <a:pos x="113" y="48"/>
                </a:cxn>
                <a:cxn ang="0">
                  <a:pos x="103" y="39"/>
                </a:cxn>
                <a:cxn ang="0">
                  <a:pos x="94" y="32"/>
                </a:cxn>
                <a:cxn ang="0">
                  <a:pos x="87" y="27"/>
                </a:cxn>
                <a:cxn ang="0">
                  <a:pos x="81" y="23"/>
                </a:cxn>
                <a:cxn ang="0">
                  <a:pos x="77" y="22"/>
                </a:cxn>
                <a:cxn ang="0">
                  <a:pos x="76" y="20"/>
                </a:cxn>
                <a:cxn ang="0">
                  <a:pos x="174" y="19"/>
                </a:cxn>
                <a:cxn ang="0">
                  <a:pos x="126" y="0"/>
                </a:cxn>
              </a:cxnLst>
              <a:rect l="0" t="0" r="r" b="b"/>
              <a:pathLst>
                <a:path w="174" h="159">
                  <a:moveTo>
                    <a:pt x="126" y="0"/>
                  </a:moveTo>
                  <a:lnTo>
                    <a:pt x="121" y="0"/>
                  </a:lnTo>
                  <a:lnTo>
                    <a:pt x="111" y="1"/>
                  </a:lnTo>
                  <a:lnTo>
                    <a:pt x="95" y="1"/>
                  </a:lnTo>
                  <a:lnTo>
                    <a:pt x="75" y="3"/>
                  </a:lnTo>
                  <a:lnTo>
                    <a:pt x="56" y="5"/>
                  </a:lnTo>
                  <a:lnTo>
                    <a:pt x="36" y="9"/>
                  </a:lnTo>
                  <a:lnTo>
                    <a:pt x="19" y="13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5" y="38"/>
                  </a:lnTo>
                  <a:lnTo>
                    <a:pt x="14" y="45"/>
                  </a:lnTo>
                  <a:lnTo>
                    <a:pt x="26" y="50"/>
                  </a:lnTo>
                  <a:lnTo>
                    <a:pt x="39" y="58"/>
                  </a:lnTo>
                  <a:lnTo>
                    <a:pt x="53" y="65"/>
                  </a:lnTo>
                  <a:lnTo>
                    <a:pt x="67" y="73"/>
                  </a:lnTo>
                  <a:lnTo>
                    <a:pt x="76" y="80"/>
                  </a:lnTo>
                  <a:lnTo>
                    <a:pt x="88" y="91"/>
                  </a:lnTo>
                  <a:lnTo>
                    <a:pt x="100" y="104"/>
                  </a:lnTo>
                  <a:lnTo>
                    <a:pt x="113" y="119"/>
                  </a:lnTo>
                  <a:lnTo>
                    <a:pt x="126" y="134"/>
                  </a:lnTo>
                  <a:lnTo>
                    <a:pt x="136" y="147"/>
                  </a:lnTo>
                  <a:lnTo>
                    <a:pt x="143" y="155"/>
                  </a:lnTo>
                  <a:lnTo>
                    <a:pt x="145" y="159"/>
                  </a:lnTo>
                  <a:lnTo>
                    <a:pt x="147" y="156"/>
                  </a:lnTo>
                  <a:lnTo>
                    <a:pt x="149" y="149"/>
                  </a:lnTo>
                  <a:lnTo>
                    <a:pt x="151" y="140"/>
                  </a:lnTo>
                  <a:lnTo>
                    <a:pt x="153" y="128"/>
                  </a:lnTo>
                  <a:lnTo>
                    <a:pt x="155" y="114"/>
                  </a:lnTo>
                  <a:lnTo>
                    <a:pt x="152" y="99"/>
                  </a:lnTo>
                  <a:lnTo>
                    <a:pt x="147" y="84"/>
                  </a:lnTo>
                  <a:lnTo>
                    <a:pt x="136" y="70"/>
                  </a:lnTo>
                  <a:lnTo>
                    <a:pt x="124" y="58"/>
                  </a:lnTo>
                  <a:lnTo>
                    <a:pt x="113" y="48"/>
                  </a:lnTo>
                  <a:lnTo>
                    <a:pt x="103" y="39"/>
                  </a:lnTo>
                  <a:lnTo>
                    <a:pt x="94" y="32"/>
                  </a:lnTo>
                  <a:lnTo>
                    <a:pt x="87" y="27"/>
                  </a:lnTo>
                  <a:lnTo>
                    <a:pt x="81" y="23"/>
                  </a:lnTo>
                  <a:lnTo>
                    <a:pt x="77" y="22"/>
                  </a:lnTo>
                  <a:lnTo>
                    <a:pt x="76" y="20"/>
                  </a:lnTo>
                  <a:lnTo>
                    <a:pt x="174" y="19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59" name="Freeform 35"/>
            <p:cNvSpPr>
              <a:spLocks/>
            </p:cNvSpPr>
            <p:nvPr/>
          </p:nvSpPr>
          <p:spPr bwMode="auto">
            <a:xfrm>
              <a:off x="3371" y="2964"/>
              <a:ext cx="137" cy="111"/>
            </a:xfrm>
            <a:custGeom>
              <a:avLst/>
              <a:gdLst/>
              <a:ahLst/>
              <a:cxnLst>
                <a:cxn ang="0">
                  <a:pos x="274" y="0"/>
                </a:cxn>
                <a:cxn ang="0">
                  <a:pos x="273" y="6"/>
                </a:cxn>
                <a:cxn ang="0">
                  <a:pos x="268" y="22"/>
                </a:cxn>
                <a:cxn ang="0">
                  <a:pos x="261" y="45"/>
                </a:cxn>
                <a:cxn ang="0">
                  <a:pos x="251" y="73"/>
                </a:cxn>
                <a:cxn ang="0">
                  <a:pos x="237" y="103"/>
                </a:cxn>
                <a:cxn ang="0">
                  <a:pos x="221" y="131"/>
                </a:cxn>
                <a:cxn ang="0">
                  <a:pos x="200" y="156"/>
                </a:cxn>
                <a:cxn ang="0">
                  <a:pos x="177" y="174"/>
                </a:cxn>
                <a:cxn ang="0">
                  <a:pos x="151" y="187"/>
                </a:cxn>
                <a:cxn ang="0">
                  <a:pos x="122" y="197"/>
                </a:cxn>
                <a:cxn ang="0">
                  <a:pos x="92" y="206"/>
                </a:cxn>
                <a:cxn ang="0">
                  <a:pos x="64" y="212"/>
                </a:cxn>
                <a:cxn ang="0">
                  <a:pos x="39" y="217"/>
                </a:cxn>
                <a:cxn ang="0">
                  <a:pos x="18" y="220"/>
                </a:cxn>
                <a:cxn ang="0">
                  <a:pos x="4" y="222"/>
                </a:cxn>
                <a:cxn ang="0">
                  <a:pos x="0" y="222"/>
                </a:cxn>
                <a:cxn ang="0">
                  <a:pos x="4" y="220"/>
                </a:cxn>
                <a:cxn ang="0">
                  <a:pos x="19" y="213"/>
                </a:cxn>
                <a:cxn ang="0">
                  <a:pos x="39" y="204"/>
                </a:cxn>
                <a:cxn ang="0">
                  <a:pos x="64" y="191"/>
                </a:cxn>
                <a:cxn ang="0">
                  <a:pos x="91" y="178"/>
                </a:cxn>
                <a:cxn ang="0">
                  <a:pos x="117" y="161"/>
                </a:cxn>
                <a:cxn ang="0">
                  <a:pos x="140" y="145"/>
                </a:cxn>
                <a:cxn ang="0">
                  <a:pos x="159" y="130"/>
                </a:cxn>
                <a:cxn ang="0">
                  <a:pos x="171" y="116"/>
                </a:cxn>
                <a:cxn ang="0">
                  <a:pos x="189" y="98"/>
                </a:cxn>
                <a:cxn ang="0">
                  <a:pos x="207" y="77"/>
                </a:cxn>
                <a:cxn ang="0">
                  <a:pos x="227" y="54"/>
                </a:cxn>
                <a:cxn ang="0">
                  <a:pos x="245" y="33"/>
                </a:cxn>
                <a:cxn ang="0">
                  <a:pos x="260" y="16"/>
                </a:cxn>
                <a:cxn ang="0">
                  <a:pos x="271" y="5"/>
                </a:cxn>
                <a:cxn ang="0">
                  <a:pos x="274" y="0"/>
                </a:cxn>
              </a:cxnLst>
              <a:rect l="0" t="0" r="r" b="b"/>
              <a:pathLst>
                <a:path w="274" h="222">
                  <a:moveTo>
                    <a:pt x="274" y="0"/>
                  </a:moveTo>
                  <a:lnTo>
                    <a:pt x="273" y="6"/>
                  </a:lnTo>
                  <a:lnTo>
                    <a:pt x="268" y="22"/>
                  </a:lnTo>
                  <a:lnTo>
                    <a:pt x="261" y="45"/>
                  </a:lnTo>
                  <a:lnTo>
                    <a:pt x="251" y="73"/>
                  </a:lnTo>
                  <a:lnTo>
                    <a:pt x="237" y="103"/>
                  </a:lnTo>
                  <a:lnTo>
                    <a:pt x="221" y="131"/>
                  </a:lnTo>
                  <a:lnTo>
                    <a:pt x="200" y="156"/>
                  </a:lnTo>
                  <a:lnTo>
                    <a:pt x="177" y="174"/>
                  </a:lnTo>
                  <a:lnTo>
                    <a:pt x="151" y="187"/>
                  </a:lnTo>
                  <a:lnTo>
                    <a:pt x="122" y="197"/>
                  </a:lnTo>
                  <a:lnTo>
                    <a:pt x="92" y="206"/>
                  </a:lnTo>
                  <a:lnTo>
                    <a:pt x="64" y="212"/>
                  </a:lnTo>
                  <a:lnTo>
                    <a:pt x="39" y="217"/>
                  </a:lnTo>
                  <a:lnTo>
                    <a:pt x="18" y="220"/>
                  </a:lnTo>
                  <a:lnTo>
                    <a:pt x="4" y="222"/>
                  </a:lnTo>
                  <a:lnTo>
                    <a:pt x="0" y="222"/>
                  </a:lnTo>
                  <a:lnTo>
                    <a:pt x="4" y="220"/>
                  </a:lnTo>
                  <a:lnTo>
                    <a:pt x="19" y="213"/>
                  </a:lnTo>
                  <a:lnTo>
                    <a:pt x="39" y="204"/>
                  </a:lnTo>
                  <a:lnTo>
                    <a:pt x="64" y="191"/>
                  </a:lnTo>
                  <a:lnTo>
                    <a:pt x="91" y="178"/>
                  </a:lnTo>
                  <a:lnTo>
                    <a:pt x="117" y="161"/>
                  </a:lnTo>
                  <a:lnTo>
                    <a:pt x="140" y="145"/>
                  </a:lnTo>
                  <a:lnTo>
                    <a:pt x="159" y="130"/>
                  </a:lnTo>
                  <a:lnTo>
                    <a:pt x="171" y="116"/>
                  </a:lnTo>
                  <a:lnTo>
                    <a:pt x="189" y="98"/>
                  </a:lnTo>
                  <a:lnTo>
                    <a:pt x="207" y="77"/>
                  </a:lnTo>
                  <a:lnTo>
                    <a:pt x="227" y="54"/>
                  </a:lnTo>
                  <a:lnTo>
                    <a:pt x="245" y="33"/>
                  </a:lnTo>
                  <a:lnTo>
                    <a:pt x="260" y="16"/>
                  </a:lnTo>
                  <a:lnTo>
                    <a:pt x="271" y="5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60" name="Freeform 36"/>
            <p:cNvSpPr>
              <a:spLocks/>
            </p:cNvSpPr>
            <p:nvPr/>
          </p:nvSpPr>
          <p:spPr bwMode="auto">
            <a:xfrm>
              <a:off x="3514" y="3025"/>
              <a:ext cx="48" cy="47"/>
            </a:xfrm>
            <a:custGeom>
              <a:avLst/>
              <a:gdLst/>
              <a:ahLst/>
              <a:cxnLst>
                <a:cxn ang="0">
                  <a:pos x="47" y="95"/>
                </a:cxn>
                <a:cxn ang="0">
                  <a:pos x="56" y="94"/>
                </a:cxn>
                <a:cxn ang="0">
                  <a:pos x="65" y="91"/>
                </a:cxn>
                <a:cxn ang="0">
                  <a:pos x="73" y="87"/>
                </a:cxn>
                <a:cxn ang="0">
                  <a:pos x="80" y="81"/>
                </a:cxn>
                <a:cxn ang="0">
                  <a:pos x="86" y="74"/>
                </a:cxn>
                <a:cxn ang="0">
                  <a:pos x="91" y="66"/>
                </a:cxn>
                <a:cxn ang="0">
                  <a:pos x="93" y="57"/>
                </a:cxn>
                <a:cxn ang="0">
                  <a:pos x="94" y="48"/>
                </a:cxn>
                <a:cxn ang="0">
                  <a:pos x="93" y="38"/>
                </a:cxn>
                <a:cxn ang="0">
                  <a:pos x="91" y="29"/>
                </a:cxn>
                <a:cxn ang="0">
                  <a:pos x="86" y="21"/>
                </a:cxn>
                <a:cxn ang="0">
                  <a:pos x="80" y="14"/>
                </a:cxn>
                <a:cxn ang="0">
                  <a:pos x="73" y="8"/>
                </a:cxn>
                <a:cxn ang="0">
                  <a:pos x="65" y="4"/>
                </a:cxn>
                <a:cxn ang="0">
                  <a:pos x="56" y="2"/>
                </a:cxn>
                <a:cxn ang="0">
                  <a:pos x="47" y="0"/>
                </a:cxn>
                <a:cxn ang="0">
                  <a:pos x="38" y="2"/>
                </a:cxn>
                <a:cxn ang="0">
                  <a:pos x="29" y="4"/>
                </a:cxn>
                <a:cxn ang="0">
                  <a:pos x="20" y="8"/>
                </a:cxn>
                <a:cxn ang="0">
                  <a:pos x="14" y="14"/>
                </a:cxn>
                <a:cxn ang="0">
                  <a:pos x="8" y="21"/>
                </a:cxn>
                <a:cxn ang="0">
                  <a:pos x="3" y="29"/>
                </a:cxn>
                <a:cxn ang="0">
                  <a:pos x="1" y="38"/>
                </a:cxn>
                <a:cxn ang="0">
                  <a:pos x="0" y="48"/>
                </a:cxn>
                <a:cxn ang="0">
                  <a:pos x="1" y="57"/>
                </a:cxn>
                <a:cxn ang="0">
                  <a:pos x="3" y="66"/>
                </a:cxn>
                <a:cxn ang="0">
                  <a:pos x="8" y="74"/>
                </a:cxn>
                <a:cxn ang="0">
                  <a:pos x="14" y="81"/>
                </a:cxn>
                <a:cxn ang="0">
                  <a:pos x="20" y="87"/>
                </a:cxn>
                <a:cxn ang="0">
                  <a:pos x="29" y="91"/>
                </a:cxn>
                <a:cxn ang="0">
                  <a:pos x="38" y="94"/>
                </a:cxn>
                <a:cxn ang="0">
                  <a:pos x="47" y="95"/>
                </a:cxn>
              </a:cxnLst>
              <a:rect l="0" t="0" r="r" b="b"/>
              <a:pathLst>
                <a:path w="94" h="95">
                  <a:moveTo>
                    <a:pt x="47" y="95"/>
                  </a:moveTo>
                  <a:lnTo>
                    <a:pt x="56" y="94"/>
                  </a:lnTo>
                  <a:lnTo>
                    <a:pt x="65" y="91"/>
                  </a:lnTo>
                  <a:lnTo>
                    <a:pt x="73" y="87"/>
                  </a:lnTo>
                  <a:lnTo>
                    <a:pt x="80" y="81"/>
                  </a:lnTo>
                  <a:lnTo>
                    <a:pt x="86" y="74"/>
                  </a:lnTo>
                  <a:lnTo>
                    <a:pt x="91" y="66"/>
                  </a:lnTo>
                  <a:lnTo>
                    <a:pt x="93" y="57"/>
                  </a:lnTo>
                  <a:lnTo>
                    <a:pt x="94" y="48"/>
                  </a:lnTo>
                  <a:lnTo>
                    <a:pt x="93" y="38"/>
                  </a:lnTo>
                  <a:lnTo>
                    <a:pt x="91" y="29"/>
                  </a:lnTo>
                  <a:lnTo>
                    <a:pt x="86" y="21"/>
                  </a:lnTo>
                  <a:lnTo>
                    <a:pt x="80" y="14"/>
                  </a:lnTo>
                  <a:lnTo>
                    <a:pt x="73" y="8"/>
                  </a:lnTo>
                  <a:lnTo>
                    <a:pt x="65" y="4"/>
                  </a:lnTo>
                  <a:lnTo>
                    <a:pt x="56" y="2"/>
                  </a:lnTo>
                  <a:lnTo>
                    <a:pt x="47" y="0"/>
                  </a:lnTo>
                  <a:lnTo>
                    <a:pt x="38" y="2"/>
                  </a:lnTo>
                  <a:lnTo>
                    <a:pt x="29" y="4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1"/>
                  </a:lnTo>
                  <a:lnTo>
                    <a:pt x="3" y="29"/>
                  </a:lnTo>
                  <a:lnTo>
                    <a:pt x="1" y="38"/>
                  </a:lnTo>
                  <a:lnTo>
                    <a:pt x="0" y="48"/>
                  </a:lnTo>
                  <a:lnTo>
                    <a:pt x="1" y="57"/>
                  </a:lnTo>
                  <a:lnTo>
                    <a:pt x="3" y="66"/>
                  </a:lnTo>
                  <a:lnTo>
                    <a:pt x="8" y="74"/>
                  </a:lnTo>
                  <a:lnTo>
                    <a:pt x="14" y="81"/>
                  </a:lnTo>
                  <a:lnTo>
                    <a:pt x="20" y="87"/>
                  </a:lnTo>
                  <a:lnTo>
                    <a:pt x="29" y="91"/>
                  </a:lnTo>
                  <a:lnTo>
                    <a:pt x="38" y="94"/>
                  </a:lnTo>
                  <a:lnTo>
                    <a:pt x="47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61" name="Freeform 37"/>
            <p:cNvSpPr>
              <a:spLocks/>
            </p:cNvSpPr>
            <p:nvPr/>
          </p:nvSpPr>
          <p:spPr bwMode="auto">
            <a:xfrm>
              <a:off x="3388" y="3086"/>
              <a:ext cx="40" cy="9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3" y="5"/>
                </a:cxn>
                <a:cxn ang="0">
                  <a:pos x="30" y="20"/>
                </a:cxn>
                <a:cxn ang="0">
                  <a:pos x="40" y="42"/>
                </a:cxn>
                <a:cxn ang="0">
                  <a:pos x="46" y="70"/>
                </a:cxn>
                <a:cxn ang="0">
                  <a:pos x="49" y="99"/>
                </a:cxn>
                <a:cxn ang="0">
                  <a:pos x="44" y="129"/>
                </a:cxn>
                <a:cxn ang="0">
                  <a:pos x="29" y="155"/>
                </a:cxn>
                <a:cxn ang="0">
                  <a:pos x="0" y="178"/>
                </a:cxn>
                <a:cxn ang="0">
                  <a:pos x="7" y="175"/>
                </a:cxn>
                <a:cxn ang="0">
                  <a:pos x="25" y="167"/>
                </a:cxn>
                <a:cxn ang="0">
                  <a:pos x="45" y="152"/>
                </a:cxn>
                <a:cxn ang="0">
                  <a:pos x="66" y="132"/>
                </a:cxn>
                <a:cxn ang="0">
                  <a:pos x="79" y="107"/>
                </a:cxn>
                <a:cxn ang="0">
                  <a:pos x="80" y="76"/>
                </a:cxn>
                <a:cxn ang="0">
                  <a:pos x="61" y="40"/>
                </a:cxn>
                <a:cxn ang="0">
                  <a:pos x="20" y="0"/>
                </a:cxn>
              </a:cxnLst>
              <a:rect l="0" t="0" r="r" b="b"/>
              <a:pathLst>
                <a:path w="80" h="178">
                  <a:moveTo>
                    <a:pt x="20" y="0"/>
                  </a:moveTo>
                  <a:lnTo>
                    <a:pt x="23" y="5"/>
                  </a:lnTo>
                  <a:lnTo>
                    <a:pt x="30" y="20"/>
                  </a:lnTo>
                  <a:lnTo>
                    <a:pt x="40" y="42"/>
                  </a:lnTo>
                  <a:lnTo>
                    <a:pt x="46" y="70"/>
                  </a:lnTo>
                  <a:lnTo>
                    <a:pt x="49" y="99"/>
                  </a:lnTo>
                  <a:lnTo>
                    <a:pt x="44" y="129"/>
                  </a:lnTo>
                  <a:lnTo>
                    <a:pt x="29" y="155"/>
                  </a:lnTo>
                  <a:lnTo>
                    <a:pt x="0" y="178"/>
                  </a:lnTo>
                  <a:lnTo>
                    <a:pt x="7" y="175"/>
                  </a:lnTo>
                  <a:lnTo>
                    <a:pt x="25" y="167"/>
                  </a:lnTo>
                  <a:lnTo>
                    <a:pt x="45" y="152"/>
                  </a:lnTo>
                  <a:lnTo>
                    <a:pt x="66" y="132"/>
                  </a:lnTo>
                  <a:lnTo>
                    <a:pt x="79" y="107"/>
                  </a:lnTo>
                  <a:lnTo>
                    <a:pt x="80" y="76"/>
                  </a:lnTo>
                  <a:lnTo>
                    <a:pt x="61" y="4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63" name="Line 39"/>
          <p:cNvSpPr>
            <a:spLocks noChangeShapeType="1"/>
          </p:cNvSpPr>
          <p:nvPr/>
        </p:nvSpPr>
        <p:spPr bwMode="auto">
          <a:xfrm flipV="1">
            <a:off x="1381125" y="1978025"/>
            <a:ext cx="0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5868988" y="1978025"/>
            <a:ext cx="401637" cy="774700"/>
            <a:chOff x="3760" y="1156"/>
            <a:chExt cx="253" cy="488"/>
          </a:xfrm>
        </p:grpSpPr>
        <p:sp>
          <p:nvSpPr>
            <p:cNvPr id="410636" name="Line 12"/>
            <p:cNvSpPr>
              <a:spLocks noChangeShapeType="1"/>
            </p:cNvSpPr>
            <p:nvPr/>
          </p:nvSpPr>
          <p:spPr bwMode="auto">
            <a:xfrm flipV="1">
              <a:off x="3879" y="1156"/>
              <a:ext cx="0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664" name="Text Box 40"/>
            <p:cNvSpPr txBox="1">
              <a:spLocks noChangeArrowheads="1"/>
            </p:cNvSpPr>
            <p:nvPr/>
          </p:nvSpPr>
          <p:spPr bwMode="auto">
            <a:xfrm>
              <a:off x="3760" y="1317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F</a:t>
              </a:r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8002588" y="1997075"/>
            <a:ext cx="441325" cy="755650"/>
            <a:chOff x="5104" y="1168"/>
            <a:chExt cx="278" cy="476"/>
          </a:xfrm>
        </p:grpSpPr>
        <p:sp>
          <p:nvSpPr>
            <p:cNvPr id="410637" name="Line 13"/>
            <p:cNvSpPr>
              <a:spLocks noChangeShapeType="1"/>
            </p:cNvSpPr>
            <p:nvPr/>
          </p:nvSpPr>
          <p:spPr bwMode="auto">
            <a:xfrm flipV="1">
              <a:off x="5215" y="1168"/>
              <a:ext cx="0" cy="1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665" name="Text Box 41"/>
            <p:cNvSpPr txBox="1">
              <a:spLocks noChangeArrowheads="1"/>
            </p:cNvSpPr>
            <p:nvPr/>
          </p:nvSpPr>
          <p:spPr bwMode="auto">
            <a:xfrm>
              <a:off x="5104" y="1317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C</a:t>
              </a:r>
            </a:p>
          </p:txBody>
        </p:sp>
      </p:grpSp>
      <p:sp>
        <p:nvSpPr>
          <p:cNvPr id="410666" name="Line 42"/>
          <p:cNvSpPr>
            <a:spLocks noChangeShapeType="1"/>
          </p:cNvSpPr>
          <p:nvPr/>
        </p:nvSpPr>
        <p:spPr bwMode="auto">
          <a:xfrm>
            <a:off x="1389063" y="1289050"/>
            <a:ext cx="2655887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67" name="Line 43"/>
          <p:cNvSpPr>
            <a:spLocks noChangeShapeType="1"/>
          </p:cNvSpPr>
          <p:nvPr/>
        </p:nvSpPr>
        <p:spPr bwMode="auto">
          <a:xfrm>
            <a:off x="4030663" y="1289050"/>
            <a:ext cx="2020887" cy="811213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68" name="Line 44"/>
          <p:cNvSpPr>
            <a:spLocks noChangeShapeType="1"/>
          </p:cNvSpPr>
          <p:nvPr/>
        </p:nvSpPr>
        <p:spPr bwMode="auto">
          <a:xfrm>
            <a:off x="2068513" y="496888"/>
            <a:ext cx="1989137" cy="79851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69" name="Line 45"/>
          <p:cNvSpPr>
            <a:spLocks noChangeShapeType="1"/>
          </p:cNvSpPr>
          <p:nvPr/>
        </p:nvSpPr>
        <p:spPr bwMode="auto">
          <a:xfrm>
            <a:off x="1412875" y="1279525"/>
            <a:ext cx="2482850" cy="442913"/>
          </a:xfrm>
          <a:prstGeom prst="line">
            <a:avLst/>
          </a:prstGeom>
          <a:noFill/>
          <a:ln w="222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71" name="Line 47"/>
          <p:cNvSpPr>
            <a:spLocks noChangeShapeType="1"/>
          </p:cNvSpPr>
          <p:nvPr/>
        </p:nvSpPr>
        <p:spPr bwMode="auto">
          <a:xfrm>
            <a:off x="3908425" y="1728788"/>
            <a:ext cx="2627313" cy="0"/>
          </a:xfrm>
          <a:prstGeom prst="line">
            <a:avLst/>
          </a:prstGeom>
          <a:noFill/>
          <a:ln w="22225">
            <a:solidFill>
              <a:srgbClr val="3333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72" name="Line 48"/>
          <p:cNvSpPr>
            <a:spLocks noChangeShapeType="1"/>
          </p:cNvSpPr>
          <p:nvPr/>
        </p:nvSpPr>
        <p:spPr bwMode="auto">
          <a:xfrm>
            <a:off x="1281113" y="1727200"/>
            <a:ext cx="2627312" cy="0"/>
          </a:xfrm>
          <a:prstGeom prst="line">
            <a:avLst/>
          </a:prstGeom>
          <a:noFill/>
          <a:ln w="22225">
            <a:solidFill>
              <a:srgbClr val="3333FF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4724400" y="1604963"/>
            <a:ext cx="708025" cy="625475"/>
            <a:chOff x="3330" y="2532"/>
            <a:chExt cx="1166" cy="1029"/>
          </a:xfrm>
        </p:grpSpPr>
        <p:sp>
          <p:nvSpPr>
            <p:cNvPr id="410674" name="AutoShape 50"/>
            <p:cNvSpPr>
              <a:spLocks noChangeAspect="1" noChangeArrowheads="1" noTextEdit="1"/>
            </p:cNvSpPr>
            <p:nvPr/>
          </p:nvSpPr>
          <p:spPr bwMode="auto">
            <a:xfrm>
              <a:off x="3330" y="2532"/>
              <a:ext cx="1166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75" name="Freeform 51"/>
            <p:cNvSpPr>
              <a:spLocks/>
            </p:cNvSpPr>
            <p:nvPr/>
          </p:nvSpPr>
          <p:spPr bwMode="auto">
            <a:xfrm>
              <a:off x="3662" y="3089"/>
              <a:ext cx="90" cy="316"/>
            </a:xfrm>
            <a:custGeom>
              <a:avLst/>
              <a:gdLst/>
              <a:ahLst/>
              <a:cxnLst>
                <a:cxn ang="0">
                  <a:pos x="30" y="1"/>
                </a:cxn>
                <a:cxn ang="0">
                  <a:pos x="15" y="13"/>
                </a:cxn>
                <a:cxn ang="0">
                  <a:pos x="6" y="30"/>
                </a:cxn>
                <a:cxn ang="0">
                  <a:pos x="1" y="50"/>
                </a:cxn>
                <a:cxn ang="0">
                  <a:pos x="0" y="68"/>
                </a:cxn>
                <a:cxn ang="0">
                  <a:pos x="2" y="97"/>
                </a:cxn>
                <a:cxn ang="0">
                  <a:pos x="8" y="125"/>
                </a:cxn>
                <a:cxn ang="0">
                  <a:pos x="17" y="152"/>
                </a:cxn>
                <a:cxn ang="0">
                  <a:pos x="30" y="178"/>
                </a:cxn>
                <a:cxn ang="0">
                  <a:pos x="44" y="203"/>
                </a:cxn>
                <a:cxn ang="0">
                  <a:pos x="60" y="228"/>
                </a:cxn>
                <a:cxn ang="0">
                  <a:pos x="76" y="254"/>
                </a:cxn>
                <a:cxn ang="0">
                  <a:pos x="93" y="279"/>
                </a:cxn>
                <a:cxn ang="0">
                  <a:pos x="101" y="296"/>
                </a:cxn>
                <a:cxn ang="0">
                  <a:pos x="106" y="315"/>
                </a:cxn>
                <a:cxn ang="0">
                  <a:pos x="105" y="334"/>
                </a:cxn>
                <a:cxn ang="0">
                  <a:pos x="100" y="353"/>
                </a:cxn>
                <a:cxn ang="0">
                  <a:pos x="90" y="384"/>
                </a:cxn>
                <a:cxn ang="0">
                  <a:pos x="76" y="421"/>
                </a:cxn>
                <a:cxn ang="0">
                  <a:pos x="60" y="462"/>
                </a:cxn>
                <a:cxn ang="0">
                  <a:pos x="44" y="504"/>
                </a:cxn>
                <a:cxn ang="0">
                  <a:pos x="29" y="542"/>
                </a:cxn>
                <a:cxn ang="0">
                  <a:pos x="16" y="574"/>
                </a:cxn>
                <a:cxn ang="0">
                  <a:pos x="7" y="596"/>
                </a:cxn>
                <a:cxn ang="0">
                  <a:pos x="3" y="606"/>
                </a:cxn>
                <a:cxn ang="0">
                  <a:pos x="1" y="613"/>
                </a:cxn>
                <a:cxn ang="0">
                  <a:pos x="1" y="620"/>
                </a:cxn>
                <a:cxn ang="0">
                  <a:pos x="4" y="627"/>
                </a:cxn>
                <a:cxn ang="0">
                  <a:pos x="10" y="632"/>
                </a:cxn>
                <a:cxn ang="0">
                  <a:pos x="19" y="624"/>
                </a:cxn>
                <a:cxn ang="0">
                  <a:pos x="38" y="599"/>
                </a:cxn>
                <a:cxn ang="0">
                  <a:pos x="62" y="561"/>
                </a:cxn>
                <a:cxn ang="0">
                  <a:pos x="91" y="515"/>
                </a:cxn>
                <a:cxn ang="0">
                  <a:pos x="120" y="463"/>
                </a:cxn>
                <a:cxn ang="0">
                  <a:pos x="146" y="412"/>
                </a:cxn>
                <a:cxn ang="0">
                  <a:pos x="166" y="362"/>
                </a:cxn>
                <a:cxn ang="0">
                  <a:pos x="178" y="319"/>
                </a:cxn>
                <a:cxn ang="0">
                  <a:pos x="180" y="303"/>
                </a:cxn>
                <a:cxn ang="0">
                  <a:pos x="176" y="287"/>
                </a:cxn>
                <a:cxn ang="0">
                  <a:pos x="170" y="271"/>
                </a:cxn>
                <a:cxn ang="0">
                  <a:pos x="163" y="256"/>
                </a:cxn>
                <a:cxn ang="0">
                  <a:pos x="144" y="226"/>
                </a:cxn>
                <a:cxn ang="0">
                  <a:pos x="122" y="196"/>
                </a:cxn>
                <a:cxn ang="0">
                  <a:pos x="99" y="166"/>
                </a:cxn>
                <a:cxn ang="0">
                  <a:pos x="76" y="136"/>
                </a:cxn>
                <a:cxn ang="0">
                  <a:pos x="57" y="105"/>
                </a:cxn>
                <a:cxn ang="0">
                  <a:pos x="42" y="74"/>
                </a:cxn>
                <a:cxn ang="0">
                  <a:pos x="33" y="39"/>
                </a:cxn>
                <a:cxn ang="0">
                  <a:pos x="33" y="4"/>
                </a:cxn>
                <a:cxn ang="0">
                  <a:pos x="33" y="3"/>
                </a:cxn>
                <a:cxn ang="0">
                  <a:pos x="33" y="1"/>
                </a:cxn>
                <a:cxn ang="0">
                  <a:pos x="33" y="1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30" y="0"/>
                </a:cxn>
                <a:cxn ang="0">
                  <a:pos x="30" y="1"/>
                </a:cxn>
                <a:cxn ang="0">
                  <a:pos x="30" y="1"/>
                </a:cxn>
              </a:cxnLst>
              <a:rect l="0" t="0" r="r" b="b"/>
              <a:pathLst>
                <a:path w="180" h="632">
                  <a:moveTo>
                    <a:pt x="30" y="1"/>
                  </a:moveTo>
                  <a:lnTo>
                    <a:pt x="15" y="13"/>
                  </a:lnTo>
                  <a:lnTo>
                    <a:pt x="6" y="30"/>
                  </a:lnTo>
                  <a:lnTo>
                    <a:pt x="1" y="50"/>
                  </a:lnTo>
                  <a:lnTo>
                    <a:pt x="0" y="68"/>
                  </a:lnTo>
                  <a:lnTo>
                    <a:pt x="2" y="97"/>
                  </a:lnTo>
                  <a:lnTo>
                    <a:pt x="8" y="125"/>
                  </a:lnTo>
                  <a:lnTo>
                    <a:pt x="17" y="152"/>
                  </a:lnTo>
                  <a:lnTo>
                    <a:pt x="30" y="178"/>
                  </a:lnTo>
                  <a:lnTo>
                    <a:pt x="44" y="203"/>
                  </a:lnTo>
                  <a:lnTo>
                    <a:pt x="60" y="228"/>
                  </a:lnTo>
                  <a:lnTo>
                    <a:pt x="76" y="254"/>
                  </a:lnTo>
                  <a:lnTo>
                    <a:pt x="93" y="279"/>
                  </a:lnTo>
                  <a:lnTo>
                    <a:pt x="101" y="296"/>
                  </a:lnTo>
                  <a:lnTo>
                    <a:pt x="106" y="315"/>
                  </a:lnTo>
                  <a:lnTo>
                    <a:pt x="105" y="334"/>
                  </a:lnTo>
                  <a:lnTo>
                    <a:pt x="100" y="353"/>
                  </a:lnTo>
                  <a:lnTo>
                    <a:pt x="90" y="384"/>
                  </a:lnTo>
                  <a:lnTo>
                    <a:pt x="76" y="421"/>
                  </a:lnTo>
                  <a:lnTo>
                    <a:pt x="60" y="462"/>
                  </a:lnTo>
                  <a:lnTo>
                    <a:pt x="44" y="504"/>
                  </a:lnTo>
                  <a:lnTo>
                    <a:pt x="29" y="542"/>
                  </a:lnTo>
                  <a:lnTo>
                    <a:pt x="16" y="574"/>
                  </a:lnTo>
                  <a:lnTo>
                    <a:pt x="7" y="596"/>
                  </a:lnTo>
                  <a:lnTo>
                    <a:pt x="3" y="606"/>
                  </a:lnTo>
                  <a:lnTo>
                    <a:pt x="1" y="613"/>
                  </a:lnTo>
                  <a:lnTo>
                    <a:pt x="1" y="620"/>
                  </a:lnTo>
                  <a:lnTo>
                    <a:pt x="4" y="627"/>
                  </a:lnTo>
                  <a:lnTo>
                    <a:pt x="10" y="632"/>
                  </a:lnTo>
                  <a:lnTo>
                    <a:pt x="19" y="624"/>
                  </a:lnTo>
                  <a:lnTo>
                    <a:pt x="38" y="599"/>
                  </a:lnTo>
                  <a:lnTo>
                    <a:pt x="62" y="561"/>
                  </a:lnTo>
                  <a:lnTo>
                    <a:pt x="91" y="515"/>
                  </a:lnTo>
                  <a:lnTo>
                    <a:pt x="120" y="463"/>
                  </a:lnTo>
                  <a:lnTo>
                    <a:pt x="146" y="412"/>
                  </a:lnTo>
                  <a:lnTo>
                    <a:pt x="166" y="362"/>
                  </a:lnTo>
                  <a:lnTo>
                    <a:pt x="178" y="319"/>
                  </a:lnTo>
                  <a:lnTo>
                    <a:pt x="180" y="303"/>
                  </a:lnTo>
                  <a:lnTo>
                    <a:pt x="176" y="287"/>
                  </a:lnTo>
                  <a:lnTo>
                    <a:pt x="170" y="271"/>
                  </a:lnTo>
                  <a:lnTo>
                    <a:pt x="163" y="256"/>
                  </a:lnTo>
                  <a:lnTo>
                    <a:pt x="144" y="226"/>
                  </a:lnTo>
                  <a:lnTo>
                    <a:pt x="122" y="196"/>
                  </a:lnTo>
                  <a:lnTo>
                    <a:pt x="99" y="166"/>
                  </a:lnTo>
                  <a:lnTo>
                    <a:pt x="76" y="136"/>
                  </a:lnTo>
                  <a:lnTo>
                    <a:pt x="57" y="105"/>
                  </a:lnTo>
                  <a:lnTo>
                    <a:pt x="42" y="74"/>
                  </a:lnTo>
                  <a:lnTo>
                    <a:pt x="33" y="39"/>
                  </a:lnTo>
                  <a:lnTo>
                    <a:pt x="33" y="4"/>
                  </a:lnTo>
                  <a:lnTo>
                    <a:pt x="33" y="3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2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3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76" name="Freeform 52"/>
            <p:cNvSpPr>
              <a:spLocks/>
            </p:cNvSpPr>
            <p:nvPr/>
          </p:nvSpPr>
          <p:spPr bwMode="auto">
            <a:xfrm>
              <a:off x="4113" y="3089"/>
              <a:ext cx="90" cy="316"/>
            </a:xfrm>
            <a:custGeom>
              <a:avLst/>
              <a:gdLst/>
              <a:ahLst/>
              <a:cxnLst>
                <a:cxn ang="0">
                  <a:pos x="30" y="1"/>
                </a:cxn>
                <a:cxn ang="0">
                  <a:pos x="15" y="13"/>
                </a:cxn>
                <a:cxn ang="0">
                  <a:pos x="6" y="30"/>
                </a:cxn>
                <a:cxn ang="0">
                  <a:pos x="1" y="50"/>
                </a:cxn>
                <a:cxn ang="0">
                  <a:pos x="0" y="68"/>
                </a:cxn>
                <a:cxn ang="0">
                  <a:pos x="2" y="97"/>
                </a:cxn>
                <a:cxn ang="0">
                  <a:pos x="8" y="125"/>
                </a:cxn>
                <a:cxn ang="0">
                  <a:pos x="17" y="152"/>
                </a:cxn>
                <a:cxn ang="0">
                  <a:pos x="30" y="178"/>
                </a:cxn>
                <a:cxn ang="0">
                  <a:pos x="44" y="203"/>
                </a:cxn>
                <a:cxn ang="0">
                  <a:pos x="60" y="228"/>
                </a:cxn>
                <a:cxn ang="0">
                  <a:pos x="76" y="254"/>
                </a:cxn>
                <a:cxn ang="0">
                  <a:pos x="93" y="279"/>
                </a:cxn>
                <a:cxn ang="0">
                  <a:pos x="101" y="296"/>
                </a:cxn>
                <a:cxn ang="0">
                  <a:pos x="105" y="315"/>
                </a:cxn>
                <a:cxn ang="0">
                  <a:pos x="105" y="334"/>
                </a:cxn>
                <a:cxn ang="0">
                  <a:pos x="100" y="353"/>
                </a:cxn>
                <a:cxn ang="0">
                  <a:pos x="90" y="384"/>
                </a:cxn>
                <a:cxn ang="0">
                  <a:pos x="76" y="421"/>
                </a:cxn>
                <a:cxn ang="0">
                  <a:pos x="60" y="462"/>
                </a:cxn>
                <a:cxn ang="0">
                  <a:pos x="44" y="504"/>
                </a:cxn>
                <a:cxn ang="0">
                  <a:pos x="28" y="542"/>
                </a:cxn>
                <a:cxn ang="0">
                  <a:pos x="15" y="574"/>
                </a:cxn>
                <a:cxn ang="0">
                  <a:pos x="6" y="596"/>
                </a:cxn>
                <a:cxn ang="0">
                  <a:pos x="2" y="606"/>
                </a:cxn>
                <a:cxn ang="0">
                  <a:pos x="0" y="613"/>
                </a:cxn>
                <a:cxn ang="0">
                  <a:pos x="1" y="620"/>
                </a:cxn>
                <a:cxn ang="0">
                  <a:pos x="5" y="627"/>
                </a:cxn>
                <a:cxn ang="0">
                  <a:pos x="10" y="632"/>
                </a:cxn>
                <a:cxn ang="0">
                  <a:pos x="20" y="624"/>
                </a:cxn>
                <a:cxn ang="0">
                  <a:pos x="38" y="599"/>
                </a:cxn>
                <a:cxn ang="0">
                  <a:pos x="62" y="561"/>
                </a:cxn>
                <a:cxn ang="0">
                  <a:pos x="91" y="515"/>
                </a:cxn>
                <a:cxn ang="0">
                  <a:pos x="119" y="463"/>
                </a:cxn>
                <a:cxn ang="0">
                  <a:pos x="145" y="412"/>
                </a:cxn>
                <a:cxn ang="0">
                  <a:pos x="166" y="362"/>
                </a:cxn>
                <a:cxn ang="0">
                  <a:pos x="177" y="319"/>
                </a:cxn>
                <a:cxn ang="0">
                  <a:pos x="179" y="303"/>
                </a:cxn>
                <a:cxn ang="0">
                  <a:pos x="176" y="287"/>
                </a:cxn>
                <a:cxn ang="0">
                  <a:pos x="170" y="271"/>
                </a:cxn>
                <a:cxn ang="0">
                  <a:pos x="162" y="256"/>
                </a:cxn>
                <a:cxn ang="0">
                  <a:pos x="143" y="226"/>
                </a:cxn>
                <a:cxn ang="0">
                  <a:pos x="121" y="196"/>
                </a:cxn>
                <a:cxn ang="0">
                  <a:pos x="98" y="166"/>
                </a:cxn>
                <a:cxn ang="0">
                  <a:pos x="76" y="136"/>
                </a:cxn>
                <a:cxn ang="0">
                  <a:pos x="56" y="105"/>
                </a:cxn>
                <a:cxn ang="0">
                  <a:pos x="43" y="74"/>
                </a:cxn>
                <a:cxn ang="0">
                  <a:pos x="33" y="39"/>
                </a:cxn>
                <a:cxn ang="0">
                  <a:pos x="33" y="4"/>
                </a:cxn>
                <a:cxn ang="0">
                  <a:pos x="33" y="3"/>
                </a:cxn>
                <a:cxn ang="0">
                  <a:pos x="33" y="1"/>
                </a:cxn>
                <a:cxn ang="0">
                  <a:pos x="33" y="1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30" y="0"/>
                </a:cxn>
                <a:cxn ang="0">
                  <a:pos x="29" y="1"/>
                </a:cxn>
                <a:cxn ang="0">
                  <a:pos x="30" y="1"/>
                </a:cxn>
              </a:cxnLst>
              <a:rect l="0" t="0" r="r" b="b"/>
              <a:pathLst>
                <a:path w="179" h="632">
                  <a:moveTo>
                    <a:pt x="30" y="1"/>
                  </a:moveTo>
                  <a:lnTo>
                    <a:pt x="15" y="13"/>
                  </a:lnTo>
                  <a:lnTo>
                    <a:pt x="6" y="30"/>
                  </a:lnTo>
                  <a:lnTo>
                    <a:pt x="1" y="50"/>
                  </a:lnTo>
                  <a:lnTo>
                    <a:pt x="0" y="68"/>
                  </a:lnTo>
                  <a:lnTo>
                    <a:pt x="2" y="97"/>
                  </a:lnTo>
                  <a:lnTo>
                    <a:pt x="8" y="125"/>
                  </a:lnTo>
                  <a:lnTo>
                    <a:pt x="17" y="152"/>
                  </a:lnTo>
                  <a:lnTo>
                    <a:pt x="30" y="178"/>
                  </a:lnTo>
                  <a:lnTo>
                    <a:pt x="44" y="203"/>
                  </a:lnTo>
                  <a:lnTo>
                    <a:pt x="60" y="228"/>
                  </a:lnTo>
                  <a:lnTo>
                    <a:pt x="76" y="254"/>
                  </a:lnTo>
                  <a:lnTo>
                    <a:pt x="93" y="279"/>
                  </a:lnTo>
                  <a:lnTo>
                    <a:pt x="101" y="296"/>
                  </a:lnTo>
                  <a:lnTo>
                    <a:pt x="105" y="315"/>
                  </a:lnTo>
                  <a:lnTo>
                    <a:pt x="105" y="334"/>
                  </a:lnTo>
                  <a:lnTo>
                    <a:pt x="100" y="353"/>
                  </a:lnTo>
                  <a:lnTo>
                    <a:pt x="90" y="384"/>
                  </a:lnTo>
                  <a:lnTo>
                    <a:pt x="76" y="421"/>
                  </a:lnTo>
                  <a:lnTo>
                    <a:pt x="60" y="462"/>
                  </a:lnTo>
                  <a:lnTo>
                    <a:pt x="44" y="504"/>
                  </a:lnTo>
                  <a:lnTo>
                    <a:pt x="28" y="542"/>
                  </a:lnTo>
                  <a:lnTo>
                    <a:pt x="15" y="574"/>
                  </a:lnTo>
                  <a:lnTo>
                    <a:pt x="6" y="596"/>
                  </a:lnTo>
                  <a:lnTo>
                    <a:pt x="2" y="606"/>
                  </a:lnTo>
                  <a:lnTo>
                    <a:pt x="0" y="613"/>
                  </a:lnTo>
                  <a:lnTo>
                    <a:pt x="1" y="620"/>
                  </a:lnTo>
                  <a:lnTo>
                    <a:pt x="5" y="627"/>
                  </a:lnTo>
                  <a:lnTo>
                    <a:pt x="10" y="632"/>
                  </a:lnTo>
                  <a:lnTo>
                    <a:pt x="20" y="624"/>
                  </a:lnTo>
                  <a:lnTo>
                    <a:pt x="38" y="599"/>
                  </a:lnTo>
                  <a:lnTo>
                    <a:pt x="62" y="561"/>
                  </a:lnTo>
                  <a:lnTo>
                    <a:pt x="91" y="515"/>
                  </a:lnTo>
                  <a:lnTo>
                    <a:pt x="119" y="463"/>
                  </a:lnTo>
                  <a:lnTo>
                    <a:pt x="145" y="412"/>
                  </a:lnTo>
                  <a:lnTo>
                    <a:pt x="166" y="362"/>
                  </a:lnTo>
                  <a:lnTo>
                    <a:pt x="177" y="319"/>
                  </a:lnTo>
                  <a:lnTo>
                    <a:pt x="179" y="303"/>
                  </a:lnTo>
                  <a:lnTo>
                    <a:pt x="176" y="287"/>
                  </a:lnTo>
                  <a:lnTo>
                    <a:pt x="170" y="271"/>
                  </a:lnTo>
                  <a:lnTo>
                    <a:pt x="162" y="256"/>
                  </a:lnTo>
                  <a:lnTo>
                    <a:pt x="143" y="226"/>
                  </a:lnTo>
                  <a:lnTo>
                    <a:pt x="121" y="196"/>
                  </a:lnTo>
                  <a:lnTo>
                    <a:pt x="98" y="166"/>
                  </a:lnTo>
                  <a:lnTo>
                    <a:pt x="76" y="136"/>
                  </a:lnTo>
                  <a:lnTo>
                    <a:pt x="56" y="105"/>
                  </a:lnTo>
                  <a:lnTo>
                    <a:pt x="43" y="74"/>
                  </a:lnTo>
                  <a:lnTo>
                    <a:pt x="33" y="39"/>
                  </a:lnTo>
                  <a:lnTo>
                    <a:pt x="33" y="4"/>
                  </a:lnTo>
                  <a:lnTo>
                    <a:pt x="33" y="3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2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0" y="0"/>
                  </a:lnTo>
                  <a:lnTo>
                    <a:pt x="29" y="1"/>
                  </a:lnTo>
                  <a:lnTo>
                    <a:pt x="3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77" name="Freeform 53"/>
            <p:cNvSpPr>
              <a:spLocks/>
            </p:cNvSpPr>
            <p:nvPr/>
          </p:nvSpPr>
          <p:spPr bwMode="auto">
            <a:xfrm>
              <a:off x="4180" y="3154"/>
              <a:ext cx="108" cy="247"/>
            </a:xfrm>
            <a:custGeom>
              <a:avLst/>
              <a:gdLst/>
              <a:ahLst/>
              <a:cxnLst>
                <a:cxn ang="0">
                  <a:pos x="168" y="143"/>
                </a:cxn>
                <a:cxn ang="0">
                  <a:pos x="152" y="172"/>
                </a:cxn>
                <a:cxn ang="0">
                  <a:pos x="134" y="199"/>
                </a:cxn>
                <a:cxn ang="0">
                  <a:pos x="116" y="225"/>
                </a:cxn>
                <a:cxn ang="0">
                  <a:pos x="96" y="252"/>
                </a:cxn>
                <a:cxn ang="0">
                  <a:pos x="78" y="277"/>
                </a:cxn>
                <a:cxn ang="0">
                  <a:pos x="60" y="304"/>
                </a:cxn>
                <a:cxn ang="0">
                  <a:pos x="43" y="331"/>
                </a:cxn>
                <a:cxn ang="0">
                  <a:pos x="27" y="360"/>
                </a:cxn>
                <a:cxn ang="0">
                  <a:pos x="24" y="368"/>
                </a:cxn>
                <a:cxn ang="0">
                  <a:pos x="19" y="384"/>
                </a:cxn>
                <a:cxn ang="0">
                  <a:pos x="13" y="405"/>
                </a:cxn>
                <a:cxn ang="0">
                  <a:pos x="9" y="428"/>
                </a:cxn>
                <a:cxn ang="0">
                  <a:pos x="4" y="452"/>
                </a:cxn>
                <a:cxn ang="0">
                  <a:pos x="1" y="472"/>
                </a:cxn>
                <a:cxn ang="0">
                  <a:pos x="0" y="487"/>
                </a:cxn>
                <a:cxn ang="0">
                  <a:pos x="2" y="494"/>
                </a:cxn>
                <a:cxn ang="0">
                  <a:pos x="9" y="495"/>
                </a:cxn>
                <a:cxn ang="0">
                  <a:pos x="16" y="494"/>
                </a:cxn>
                <a:cxn ang="0">
                  <a:pos x="23" y="490"/>
                </a:cxn>
                <a:cxn ang="0">
                  <a:pos x="26" y="483"/>
                </a:cxn>
                <a:cxn ang="0">
                  <a:pos x="35" y="468"/>
                </a:cxn>
                <a:cxn ang="0">
                  <a:pos x="45" y="451"/>
                </a:cxn>
                <a:cxn ang="0">
                  <a:pos x="54" y="431"/>
                </a:cxn>
                <a:cxn ang="0">
                  <a:pos x="62" y="411"/>
                </a:cxn>
                <a:cxn ang="0">
                  <a:pos x="71" y="390"/>
                </a:cxn>
                <a:cxn ang="0">
                  <a:pos x="79" y="370"/>
                </a:cxn>
                <a:cxn ang="0">
                  <a:pos x="87" y="352"/>
                </a:cxn>
                <a:cxn ang="0">
                  <a:pos x="96" y="337"/>
                </a:cxn>
                <a:cxn ang="0">
                  <a:pos x="110" y="315"/>
                </a:cxn>
                <a:cxn ang="0">
                  <a:pos x="125" y="292"/>
                </a:cxn>
                <a:cxn ang="0">
                  <a:pos x="140" y="269"/>
                </a:cxn>
                <a:cxn ang="0">
                  <a:pos x="155" y="246"/>
                </a:cxn>
                <a:cxn ang="0">
                  <a:pos x="169" y="223"/>
                </a:cxn>
                <a:cxn ang="0">
                  <a:pos x="184" y="200"/>
                </a:cxn>
                <a:cxn ang="0">
                  <a:pos x="197" y="177"/>
                </a:cxn>
                <a:cxn ang="0">
                  <a:pos x="209" y="155"/>
                </a:cxn>
                <a:cxn ang="0">
                  <a:pos x="215" y="134"/>
                </a:cxn>
                <a:cxn ang="0">
                  <a:pos x="215" y="111"/>
                </a:cxn>
                <a:cxn ang="0">
                  <a:pos x="209" y="86"/>
                </a:cxn>
                <a:cxn ang="0">
                  <a:pos x="202" y="60"/>
                </a:cxn>
                <a:cxn ang="0">
                  <a:pos x="193" y="37"/>
                </a:cxn>
                <a:cxn ang="0">
                  <a:pos x="185" y="18"/>
                </a:cxn>
                <a:cxn ang="0">
                  <a:pos x="178" y="5"/>
                </a:cxn>
                <a:cxn ang="0">
                  <a:pos x="176" y="0"/>
                </a:cxn>
                <a:cxn ang="0">
                  <a:pos x="177" y="18"/>
                </a:cxn>
                <a:cxn ang="0">
                  <a:pos x="179" y="58"/>
                </a:cxn>
                <a:cxn ang="0">
                  <a:pos x="177" y="106"/>
                </a:cxn>
                <a:cxn ang="0">
                  <a:pos x="168" y="143"/>
                </a:cxn>
              </a:cxnLst>
              <a:rect l="0" t="0" r="r" b="b"/>
              <a:pathLst>
                <a:path w="215" h="495">
                  <a:moveTo>
                    <a:pt x="168" y="143"/>
                  </a:moveTo>
                  <a:lnTo>
                    <a:pt x="152" y="172"/>
                  </a:lnTo>
                  <a:lnTo>
                    <a:pt x="134" y="199"/>
                  </a:lnTo>
                  <a:lnTo>
                    <a:pt x="116" y="225"/>
                  </a:lnTo>
                  <a:lnTo>
                    <a:pt x="96" y="252"/>
                  </a:lnTo>
                  <a:lnTo>
                    <a:pt x="78" y="277"/>
                  </a:lnTo>
                  <a:lnTo>
                    <a:pt x="60" y="304"/>
                  </a:lnTo>
                  <a:lnTo>
                    <a:pt x="43" y="331"/>
                  </a:lnTo>
                  <a:lnTo>
                    <a:pt x="27" y="360"/>
                  </a:lnTo>
                  <a:lnTo>
                    <a:pt x="24" y="368"/>
                  </a:lnTo>
                  <a:lnTo>
                    <a:pt x="19" y="384"/>
                  </a:lnTo>
                  <a:lnTo>
                    <a:pt x="13" y="405"/>
                  </a:lnTo>
                  <a:lnTo>
                    <a:pt x="9" y="428"/>
                  </a:lnTo>
                  <a:lnTo>
                    <a:pt x="4" y="452"/>
                  </a:lnTo>
                  <a:lnTo>
                    <a:pt x="1" y="472"/>
                  </a:lnTo>
                  <a:lnTo>
                    <a:pt x="0" y="487"/>
                  </a:lnTo>
                  <a:lnTo>
                    <a:pt x="2" y="494"/>
                  </a:lnTo>
                  <a:lnTo>
                    <a:pt x="9" y="495"/>
                  </a:lnTo>
                  <a:lnTo>
                    <a:pt x="16" y="494"/>
                  </a:lnTo>
                  <a:lnTo>
                    <a:pt x="23" y="490"/>
                  </a:lnTo>
                  <a:lnTo>
                    <a:pt x="26" y="483"/>
                  </a:lnTo>
                  <a:lnTo>
                    <a:pt x="35" y="468"/>
                  </a:lnTo>
                  <a:lnTo>
                    <a:pt x="45" y="451"/>
                  </a:lnTo>
                  <a:lnTo>
                    <a:pt x="54" y="431"/>
                  </a:lnTo>
                  <a:lnTo>
                    <a:pt x="62" y="411"/>
                  </a:lnTo>
                  <a:lnTo>
                    <a:pt x="71" y="390"/>
                  </a:lnTo>
                  <a:lnTo>
                    <a:pt x="79" y="370"/>
                  </a:lnTo>
                  <a:lnTo>
                    <a:pt x="87" y="352"/>
                  </a:lnTo>
                  <a:lnTo>
                    <a:pt x="96" y="337"/>
                  </a:lnTo>
                  <a:lnTo>
                    <a:pt x="110" y="315"/>
                  </a:lnTo>
                  <a:lnTo>
                    <a:pt x="125" y="292"/>
                  </a:lnTo>
                  <a:lnTo>
                    <a:pt x="140" y="269"/>
                  </a:lnTo>
                  <a:lnTo>
                    <a:pt x="155" y="246"/>
                  </a:lnTo>
                  <a:lnTo>
                    <a:pt x="169" y="223"/>
                  </a:lnTo>
                  <a:lnTo>
                    <a:pt x="184" y="200"/>
                  </a:lnTo>
                  <a:lnTo>
                    <a:pt x="197" y="177"/>
                  </a:lnTo>
                  <a:lnTo>
                    <a:pt x="209" y="155"/>
                  </a:lnTo>
                  <a:lnTo>
                    <a:pt x="215" y="134"/>
                  </a:lnTo>
                  <a:lnTo>
                    <a:pt x="215" y="111"/>
                  </a:lnTo>
                  <a:lnTo>
                    <a:pt x="209" y="86"/>
                  </a:lnTo>
                  <a:lnTo>
                    <a:pt x="202" y="60"/>
                  </a:lnTo>
                  <a:lnTo>
                    <a:pt x="193" y="37"/>
                  </a:lnTo>
                  <a:lnTo>
                    <a:pt x="185" y="18"/>
                  </a:lnTo>
                  <a:lnTo>
                    <a:pt x="178" y="5"/>
                  </a:lnTo>
                  <a:lnTo>
                    <a:pt x="176" y="0"/>
                  </a:lnTo>
                  <a:lnTo>
                    <a:pt x="177" y="18"/>
                  </a:lnTo>
                  <a:lnTo>
                    <a:pt x="179" y="58"/>
                  </a:lnTo>
                  <a:lnTo>
                    <a:pt x="177" y="106"/>
                  </a:lnTo>
                  <a:lnTo>
                    <a:pt x="168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78" name="Freeform 54"/>
            <p:cNvSpPr>
              <a:spLocks/>
            </p:cNvSpPr>
            <p:nvPr/>
          </p:nvSpPr>
          <p:spPr bwMode="auto">
            <a:xfrm>
              <a:off x="3729" y="3168"/>
              <a:ext cx="128" cy="236"/>
            </a:xfrm>
            <a:custGeom>
              <a:avLst/>
              <a:gdLst/>
              <a:ahLst/>
              <a:cxnLst>
                <a:cxn ang="0">
                  <a:pos x="192" y="197"/>
                </a:cxn>
                <a:cxn ang="0">
                  <a:pos x="185" y="185"/>
                </a:cxn>
                <a:cxn ang="0">
                  <a:pos x="188" y="170"/>
                </a:cxn>
                <a:cxn ang="0">
                  <a:pos x="199" y="151"/>
                </a:cxn>
                <a:cxn ang="0">
                  <a:pos x="211" y="123"/>
                </a:cxn>
                <a:cxn ang="0">
                  <a:pos x="216" y="87"/>
                </a:cxn>
                <a:cxn ang="0">
                  <a:pos x="208" y="50"/>
                </a:cxn>
                <a:cxn ang="0">
                  <a:pos x="189" y="16"/>
                </a:cxn>
                <a:cxn ang="0">
                  <a:pos x="174" y="1"/>
                </a:cxn>
                <a:cxn ang="0">
                  <a:pos x="169" y="0"/>
                </a:cxn>
                <a:cxn ang="0">
                  <a:pos x="165" y="4"/>
                </a:cxn>
                <a:cxn ang="0">
                  <a:pos x="164" y="8"/>
                </a:cxn>
                <a:cxn ang="0">
                  <a:pos x="169" y="8"/>
                </a:cxn>
                <a:cxn ang="0">
                  <a:pos x="177" y="61"/>
                </a:cxn>
                <a:cxn ang="0">
                  <a:pos x="170" y="115"/>
                </a:cxn>
                <a:cxn ang="0">
                  <a:pos x="135" y="171"/>
                </a:cxn>
                <a:cxn ang="0">
                  <a:pos x="98" y="224"/>
                </a:cxn>
                <a:cxn ang="0">
                  <a:pos x="62" y="276"/>
                </a:cxn>
                <a:cxn ang="0">
                  <a:pos x="28" y="332"/>
                </a:cxn>
                <a:cxn ang="0">
                  <a:pos x="21" y="356"/>
                </a:cxn>
                <a:cxn ang="0">
                  <a:pos x="10" y="400"/>
                </a:cxn>
                <a:cxn ang="0">
                  <a:pos x="2" y="444"/>
                </a:cxn>
                <a:cxn ang="0">
                  <a:pos x="3" y="466"/>
                </a:cxn>
                <a:cxn ang="0">
                  <a:pos x="18" y="466"/>
                </a:cxn>
                <a:cxn ang="0">
                  <a:pos x="28" y="455"/>
                </a:cxn>
                <a:cxn ang="0">
                  <a:pos x="47" y="423"/>
                </a:cxn>
                <a:cxn ang="0">
                  <a:pos x="63" y="383"/>
                </a:cxn>
                <a:cxn ang="0">
                  <a:pos x="80" y="342"/>
                </a:cxn>
                <a:cxn ang="0">
                  <a:pos x="97" y="309"/>
                </a:cxn>
                <a:cxn ang="0">
                  <a:pos x="113" y="282"/>
                </a:cxn>
                <a:cxn ang="0">
                  <a:pos x="131" y="257"/>
                </a:cxn>
                <a:cxn ang="0">
                  <a:pos x="148" y="233"/>
                </a:cxn>
                <a:cxn ang="0">
                  <a:pos x="164" y="208"/>
                </a:cxn>
                <a:cxn ang="0">
                  <a:pos x="166" y="213"/>
                </a:cxn>
                <a:cxn ang="0">
                  <a:pos x="168" y="219"/>
                </a:cxn>
                <a:cxn ang="0">
                  <a:pos x="178" y="241"/>
                </a:cxn>
                <a:cxn ang="0">
                  <a:pos x="191" y="263"/>
                </a:cxn>
                <a:cxn ang="0">
                  <a:pos x="202" y="284"/>
                </a:cxn>
                <a:cxn ang="0">
                  <a:pos x="209" y="307"/>
                </a:cxn>
                <a:cxn ang="0">
                  <a:pos x="207" y="338"/>
                </a:cxn>
                <a:cxn ang="0">
                  <a:pos x="196" y="377"/>
                </a:cxn>
                <a:cxn ang="0">
                  <a:pos x="184" y="416"/>
                </a:cxn>
                <a:cxn ang="0">
                  <a:pos x="174" y="447"/>
                </a:cxn>
                <a:cxn ang="0">
                  <a:pos x="172" y="461"/>
                </a:cxn>
                <a:cxn ang="0">
                  <a:pos x="180" y="473"/>
                </a:cxn>
                <a:cxn ang="0">
                  <a:pos x="196" y="454"/>
                </a:cxn>
                <a:cxn ang="0">
                  <a:pos x="222" y="406"/>
                </a:cxn>
                <a:cxn ang="0">
                  <a:pos x="245" y="349"/>
                </a:cxn>
                <a:cxn ang="0">
                  <a:pos x="255" y="305"/>
                </a:cxn>
                <a:cxn ang="0">
                  <a:pos x="249" y="277"/>
                </a:cxn>
                <a:cxn ang="0">
                  <a:pos x="234" y="251"/>
                </a:cxn>
                <a:cxn ang="0">
                  <a:pos x="215" y="227"/>
                </a:cxn>
                <a:cxn ang="0">
                  <a:pos x="195" y="203"/>
                </a:cxn>
              </a:cxnLst>
              <a:rect l="0" t="0" r="r" b="b"/>
              <a:pathLst>
                <a:path w="255" h="473">
                  <a:moveTo>
                    <a:pt x="195" y="203"/>
                  </a:moveTo>
                  <a:lnTo>
                    <a:pt x="192" y="197"/>
                  </a:lnTo>
                  <a:lnTo>
                    <a:pt x="188" y="190"/>
                  </a:lnTo>
                  <a:lnTo>
                    <a:pt x="185" y="185"/>
                  </a:lnTo>
                  <a:lnTo>
                    <a:pt x="183" y="179"/>
                  </a:lnTo>
                  <a:lnTo>
                    <a:pt x="188" y="170"/>
                  </a:lnTo>
                  <a:lnTo>
                    <a:pt x="193" y="160"/>
                  </a:lnTo>
                  <a:lnTo>
                    <a:pt x="199" y="151"/>
                  </a:lnTo>
                  <a:lnTo>
                    <a:pt x="203" y="142"/>
                  </a:lnTo>
                  <a:lnTo>
                    <a:pt x="211" y="123"/>
                  </a:lnTo>
                  <a:lnTo>
                    <a:pt x="215" y="105"/>
                  </a:lnTo>
                  <a:lnTo>
                    <a:pt x="216" y="87"/>
                  </a:lnTo>
                  <a:lnTo>
                    <a:pt x="214" y="68"/>
                  </a:lnTo>
                  <a:lnTo>
                    <a:pt x="208" y="50"/>
                  </a:lnTo>
                  <a:lnTo>
                    <a:pt x="200" y="32"/>
                  </a:lnTo>
                  <a:lnTo>
                    <a:pt x="189" y="16"/>
                  </a:lnTo>
                  <a:lnTo>
                    <a:pt x="177" y="2"/>
                  </a:lnTo>
                  <a:lnTo>
                    <a:pt x="174" y="1"/>
                  </a:lnTo>
                  <a:lnTo>
                    <a:pt x="172" y="0"/>
                  </a:lnTo>
                  <a:lnTo>
                    <a:pt x="169" y="0"/>
                  </a:lnTo>
                  <a:lnTo>
                    <a:pt x="166" y="1"/>
                  </a:lnTo>
                  <a:lnTo>
                    <a:pt x="165" y="4"/>
                  </a:lnTo>
                  <a:lnTo>
                    <a:pt x="164" y="6"/>
                  </a:lnTo>
                  <a:lnTo>
                    <a:pt x="164" y="8"/>
                  </a:lnTo>
                  <a:lnTo>
                    <a:pt x="165" y="11"/>
                  </a:lnTo>
                  <a:lnTo>
                    <a:pt x="169" y="8"/>
                  </a:lnTo>
                  <a:lnTo>
                    <a:pt x="172" y="35"/>
                  </a:lnTo>
                  <a:lnTo>
                    <a:pt x="177" y="61"/>
                  </a:lnTo>
                  <a:lnTo>
                    <a:pt x="178" y="89"/>
                  </a:lnTo>
                  <a:lnTo>
                    <a:pt x="170" y="115"/>
                  </a:lnTo>
                  <a:lnTo>
                    <a:pt x="154" y="144"/>
                  </a:lnTo>
                  <a:lnTo>
                    <a:pt x="135" y="171"/>
                  </a:lnTo>
                  <a:lnTo>
                    <a:pt x="117" y="197"/>
                  </a:lnTo>
                  <a:lnTo>
                    <a:pt x="98" y="224"/>
                  </a:lnTo>
                  <a:lnTo>
                    <a:pt x="80" y="249"/>
                  </a:lnTo>
                  <a:lnTo>
                    <a:pt x="62" y="276"/>
                  </a:lnTo>
                  <a:lnTo>
                    <a:pt x="44" y="303"/>
                  </a:lnTo>
                  <a:lnTo>
                    <a:pt x="28" y="332"/>
                  </a:lnTo>
                  <a:lnTo>
                    <a:pt x="26" y="340"/>
                  </a:lnTo>
                  <a:lnTo>
                    <a:pt x="21" y="356"/>
                  </a:lnTo>
                  <a:lnTo>
                    <a:pt x="15" y="377"/>
                  </a:lnTo>
                  <a:lnTo>
                    <a:pt x="10" y="400"/>
                  </a:lnTo>
                  <a:lnTo>
                    <a:pt x="5" y="424"/>
                  </a:lnTo>
                  <a:lnTo>
                    <a:pt x="2" y="444"/>
                  </a:lnTo>
                  <a:lnTo>
                    <a:pt x="0" y="459"/>
                  </a:lnTo>
                  <a:lnTo>
                    <a:pt x="3" y="466"/>
                  </a:lnTo>
                  <a:lnTo>
                    <a:pt x="10" y="467"/>
                  </a:lnTo>
                  <a:lnTo>
                    <a:pt x="18" y="466"/>
                  </a:lnTo>
                  <a:lnTo>
                    <a:pt x="24" y="462"/>
                  </a:lnTo>
                  <a:lnTo>
                    <a:pt x="28" y="455"/>
                  </a:lnTo>
                  <a:lnTo>
                    <a:pt x="37" y="440"/>
                  </a:lnTo>
                  <a:lnTo>
                    <a:pt x="47" y="423"/>
                  </a:lnTo>
                  <a:lnTo>
                    <a:pt x="55" y="403"/>
                  </a:lnTo>
                  <a:lnTo>
                    <a:pt x="63" y="383"/>
                  </a:lnTo>
                  <a:lnTo>
                    <a:pt x="72" y="362"/>
                  </a:lnTo>
                  <a:lnTo>
                    <a:pt x="80" y="342"/>
                  </a:lnTo>
                  <a:lnTo>
                    <a:pt x="88" y="324"/>
                  </a:lnTo>
                  <a:lnTo>
                    <a:pt x="97" y="309"/>
                  </a:lnTo>
                  <a:lnTo>
                    <a:pt x="105" y="296"/>
                  </a:lnTo>
                  <a:lnTo>
                    <a:pt x="113" y="282"/>
                  </a:lnTo>
                  <a:lnTo>
                    <a:pt x="123" y="270"/>
                  </a:lnTo>
                  <a:lnTo>
                    <a:pt x="131" y="257"/>
                  </a:lnTo>
                  <a:lnTo>
                    <a:pt x="139" y="244"/>
                  </a:lnTo>
                  <a:lnTo>
                    <a:pt x="148" y="233"/>
                  </a:lnTo>
                  <a:lnTo>
                    <a:pt x="156" y="220"/>
                  </a:lnTo>
                  <a:lnTo>
                    <a:pt x="164" y="208"/>
                  </a:lnTo>
                  <a:lnTo>
                    <a:pt x="165" y="211"/>
                  </a:lnTo>
                  <a:lnTo>
                    <a:pt x="166" y="213"/>
                  </a:lnTo>
                  <a:lnTo>
                    <a:pt x="166" y="217"/>
                  </a:lnTo>
                  <a:lnTo>
                    <a:pt x="168" y="219"/>
                  </a:lnTo>
                  <a:lnTo>
                    <a:pt x="172" y="231"/>
                  </a:lnTo>
                  <a:lnTo>
                    <a:pt x="178" y="241"/>
                  </a:lnTo>
                  <a:lnTo>
                    <a:pt x="184" y="252"/>
                  </a:lnTo>
                  <a:lnTo>
                    <a:pt x="191" y="263"/>
                  </a:lnTo>
                  <a:lnTo>
                    <a:pt x="196" y="273"/>
                  </a:lnTo>
                  <a:lnTo>
                    <a:pt x="202" y="284"/>
                  </a:lnTo>
                  <a:lnTo>
                    <a:pt x="206" y="295"/>
                  </a:lnTo>
                  <a:lnTo>
                    <a:pt x="209" y="307"/>
                  </a:lnTo>
                  <a:lnTo>
                    <a:pt x="209" y="320"/>
                  </a:lnTo>
                  <a:lnTo>
                    <a:pt x="207" y="338"/>
                  </a:lnTo>
                  <a:lnTo>
                    <a:pt x="202" y="357"/>
                  </a:lnTo>
                  <a:lnTo>
                    <a:pt x="196" y="377"/>
                  </a:lnTo>
                  <a:lnTo>
                    <a:pt x="189" y="398"/>
                  </a:lnTo>
                  <a:lnTo>
                    <a:pt x="184" y="416"/>
                  </a:lnTo>
                  <a:lnTo>
                    <a:pt x="178" y="433"/>
                  </a:lnTo>
                  <a:lnTo>
                    <a:pt x="174" y="447"/>
                  </a:lnTo>
                  <a:lnTo>
                    <a:pt x="172" y="454"/>
                  </a:lnTo>
                  <a:lnTo>
                    <a:pt x="172" y="461"/>
                  </a:lnTo>
                  <a:lnTo>
                    <a:pt x="176" y="468"/>
                  </a:lnTo>
                  <a:lnTo>
                    <a:pt x="180" y="473"/>
                  </a:lnTo>
                  <a:lnTo>
                    <a:pt x="186" y="469"/>
                  </a:lnTo>
                  <a:lnTo>
                    <a:pt x="196" y="454"/>
                  </a:lnTo>
                  <a:lnTo>
                    <a:pt x="208" y="433"/>
                  </a:lnTo>
                  <a:lnTo>
                    <a:pt x="222" y="406"/>
                  </a:lnTo>
                  <a:lnTo>
                    <a:pt x="234" y="378"/>
                  </a:lnTo>
                  <a:lnTo>
                    <a:pt x="245" y="349"/>
                  </a:lnTo>
                  <a:lnTo>
                    <a:pt x="253" y="324"/>
                  </a:lnTo>
                  <a:lnTo>
                    <a:pt x="255" y="305"/>
                  </a:lnTo>
                  <a:lnTo>
                    <a:pt x="254" y="291"/>
                  </a:lnTo>
                  <a:lnTo>
                    <a:pt x="249" y="277"/>
                  </a:lnTo>
                  <a:lnTo>
                    <a:pt x="242" y="264"/>
                  </a:lnTo>
                  <a:lnTo>
                    <a:pt x="234" y="251"/>
                  </a:lnTo>
                  <a:lnTo>
                    <a:pt x="225" y="239"/>
                  </a:lnTo>
                  <a:lnTo>
                    <a:pt x="215" y="227"/>
                  </a:lnTo>
                  <a:lnTo>
                    <a:pt x="204" y="216"/>
                  </a:lnTo>
                  <a:lnTo>
                    <a:pt x="195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79" name="Freeform 55"/>
            <p:cNvSpPr>
              <a:spLocks/>
            </p:cNvSpPr>
            <p:nvPr/>
          </p:nvSpPr>
          <p:spPr bwMode="auto">
            <a:xfrm>
              <a:off x="3869" y="3225"/>
              <a:ext cx="42" cy="180"/>
            </a:xfrm>
            <a:custGeom>
              <a:avLst/>
              <a:gdLst/>
              <a:ahLst/>
              <a:cxnLst>
                <a:cxn ang="0">
                  <a:pos x="35" y="215"/>
                </a:cxn>
                <a:cxn ang="0">
                  <a:pos x="33" y="227"/>
                </a:cxn>
                <a:cxn ang="0">
                  <a:pos x="28" y="247"/>
                </a:cxn>
                <a:cxn ang="0">
                  <a:pos x="22" y="270"/>
                </a:cxn>
                <a:cxn ang="0">
                  <a:pos x="15" y="294"/>
                </a:cxn>
                <a:cxn ang="0">
                  <a:pos x="9" y="318"/>
                </a:cxn>
                <a:cxn ang="0">
                  <a:pos x="3" y="338"/>
                </a:cxn>
                <a:cxn ang="0">
                  <a:pos x="0" y="353"/>
                </a:cxn>
                <a:cxn ang="0">
                  <a:pos x="0" y="359"/>
                </a:cxn>
                <a:cxn ang="0">
                  <a:pos x="6" y="360"/>
                </a:cxn>
                <a:cxn ang="0">
                  <a:pos x="12" y="359"/>
                </a:cxn>
                <a:cxn ang="0">
                  <a:pos x="17" y="356"/>
                </a:cxn>
                <a:cxn ang="0">
                  <a:pos x="20" y="352"/>
                </a:cxn>
                <a:cxn ang="0">
                  <a:pos x="30" y="337"/>
                </a:cxn>
                <a:cxn ang="0">
                  <a:pos x="41" y="319"/>
                </a:cxn>
                <a:cxn ang="0">
                  <a:pos x="51" y="301"/>
                </a:cxn>
                <a:cxn ang="0">
                  <a:pos x="63" y="281"/>
                </a:cxn>
                <a:cxn ang="0">
                  <a:pos x="71" y="261"/>
                </a:cxn>
                <a:cxn ang="0">
                  <a:pos x="79" y="241"/>
                </a:cxn>
                <a:cxn ang="0">
                  <a:pos x="82" y="221"/>
                </a:cxn>
                <a:cxn ang="0">
                  <a:pos x="83" y="204"/>
                </a:cxn>
                <a:cxn ang="0">
                  <a:pos x="80" y="172"/>
                </a:cxn>
                <a:cxn ang="0">
                  <a:pos x="73" y="129"/>
                </a:cxn>
                <a:cxn ang="0">
                  <a:pos x="64" y="87"/>
                </a:cxn>
                <a:cxn ang="0">
                  <a:pos x="56" y="54"/>
                </a:cxn>
                <a:cxn ang="0">
                  <a:pos x="49" y="36"/>
                </a:cxn>
                <a:cxn ang="0">
                  <a:pos x="42" y="21"/>
                </a:cxn>
                <a:cxn ang="0">
                  <a:pos x="36" y="12"/>
                </a:cxn>
                <a:cxn ang="0">
                  <a:pos x="30" y="5"/>
                </a:cxn>
                <a:cxn ang="0">
                  <a:pos x="26" y="1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19" y="0"/>
                </a:cxn>
                <a:cxn ang="0">
                  <a:pos x="21" y="24"/>
                </a:cxn>
                <a:cxn ang="0">
                  <a:pos x="27" y="83"/>
                </a:cxn>
                <a:cxn ang="0">
                  <a:pos x="32" y="153"/>
                </a:cxn>
                <a:cxn ang="0">
                  <a:pos x="35" y="215"/>
                </a:cxn>
              </a:cxnLst>
              <a:rect l="0" t="0" r="r" b="b"/>
              <a:pathLst>
                <a:path w="83" h="360">
                  <a:moveTo>
                    <a:pt x="35" y="215"/>
                  </a:moveTo>
                  <a:lnTo>
                    <a:pt x="33" y="227"/>
                  </a:lnTo>
                  <a:lnTo>
                    <a:pt x="28" y="247"/>
                  </a:lnTo>
                  <a:lnTo>
                    <a:pt x="22" y="270"/>
                  </a:lnTo>
                  <a:lnTo>
                    <a:pt x="15" y="294"/>
                  </a:lnTo>
                  <a:lnTo>
                    <a:pt x="9" y="318"/>
                  </a:lnTo>
                  <a:lnTo>
                    <a:pt x="3" y="338"/>
                  </a:lnTo>
                  <a:lnTo>
                    <a:pt x="0" y="353"/>
                  </a:lnTo>
                  <a:lnTo>
                    <a:pt x="0" y="359"/>
                  </a:lnTo>
                  <a:lnTo>
                    <a:pt x="6" y="360"/>
                  </a:lnTo>
                  <a:lnTo>
                    <a:pt x="12" y="359"/>
                  </a:lnTo>
                  <a:lnTo>
                    <a:pt x="17" y="356"/>
                  </a:lnTo>
                  <a:lnTo>
                    <a:pt x="20" y="352"/>
                  </a:lnTo>
                  <a:lnTo>
                    <a:pt x="30" y="337"/>
                  </a:lnTo>
                  <a:lnTo>
                    <a:pt x="41" y="319"/>
                  </a:lnTo>
                  <a:lnTo>
                    <a:pt x="51" y="301"/>
                  </a:lnTo>
                  <a:lnTo>
                    <a:pt x="63" y="281"/>
                  </a:lnTo>
                  <a:lnTo>
                    <a:pt x="71" y="261"/>
                  </a:lnTo>
                  <a:lnTo>
                    <a:pt x="79" y="241"/>
                  </a:lnTo>
                  <a:lnTo>
                    <a:pt x="82" y="221"/>
                  </a:lnTo>
                  <a:lnTo>
                    <a:pt x="83" y="204"/>
                  </a:lnTo>
                  <a:lnTo>
                    <a:pt x="80" y="172"/>
                  </a:lnTo>
                  <a:lnTo>
                    <a:pt x="73" y="129"/>
                  </a:lnTo>
                  <a:lnTo>
                    <a:pt x="64" y="87"/>
                  </a:lnTo>
                  <a:lnTo>
                    <a:pt x="56" y="54"/>
                  </a:lnTo>
                  <a:lnTo>
                    <a:pt x="49" y="36"/>
                  </a:lnTo>
                  <a:lnTo>
                    <a:pt x="42" y="21"/>
                  </a:lnTo>
                  <a:lnTo>
                    <a:pt x="36" y="12"/>
                  </a:lnTo>
                  <a:lnTo>
                    <a:pt x="30" y="5"/>
                  </a:lnTo>
                  <a:lnTo>
                    <a:pt x="26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21" y="24"/>
                  </a:lnTo>
                  <a:lnTo>
                    <a:pt x="27" y="83"/>
                  </a:lnTo>
                  <a:lnTo>
                    <a:pt x="32" y="153"/>
                  </a:lnTo>
                  <a:lnTo>
                    <a:pt x="35" y="2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80" name="Freeform 56"/>
            <p:cNvSpPr>
              <a:spLocks/>
            </p:cNvSpPr>
            <p:nvPr/>
          </p:nvSpPr>
          <p:spPr bwMode="auto">
            <a:xfrm>
              <a:off x="4337" y="2902"/>
              <a:ext cx="157" cy="129"/>
            </a:xfrm>
            <a:custGeom>
              <a:avLst/>
              <a:gdLst/>
              <a:ahLst/>
              <a:cxnLst>
                <a:cxn ang="0">
                  <a:pos x="146" y="152"/>
                </a:cxn>
                <a:cxn ang="0">
                  <a:pos x="134" y="169"/>
                </a:cxn>
                <a:cxn ang="0">
                  <a:pos x="121" y="227"/>
                </a:cxn>
                <a:cxn ang="0">
                  <a:pos x="122" y="234"/>
                </a:cxn>
                <a:cxn ang="0">
                  <a:pos x="126" y="239"/>
                </a:cxn>
                <a:cxn ang="0">
                  <a:pos x="141" y="252"/>
                </a:cxn>
                <a:cxn ang="0">
                  <a:pos x="157" y="257"/>
                </a:cxn>
                <a:cxn ang="0">
                  <a:pos x="173" y="257"/>
                </a:cxn>
                <a:cxn ang="0">
                  <a:pos x="189" y="253"/>
                </a:cxn>
                <a:cxn ang="0">
                  <a:pos x="205" y="246"/>
                </a:cxn>
                <a:cxn ang="0">
                  <a:pos x="224" y="233"/>
                </a:cxn>
                <a:cxn ang="0">
                  <a:pos x="235" y="215"/>
                </a:cxn>
                <a:cxn ang="0">
                  <a:pos x="240" y="195"/>
                </a:cxn>
                <a:cxn ang="0">
                  <a:pos x="239" y="171"/>
                </a:cxn>
                <a:cxn ang="0">
                  <a:pos x="234" y="145"/>
                </a:cxn>
                <a:cxn ang="0">
                  <a:pos x="229" y="116"/>
                </a:cxn>
                <a:cxn ang="0">
                  <a:pos x="262" y="90"/>
                </a:cxn>
                <a:cxn ang="0">
                  <a:pos x="289" y="68"/>
                </a:cxn>
                <a:cxn ang="0">
                  <a:pos x="309" y="53"/>
                </a:cxn>
                <a:cxn ang="0">
                  <a:pos x="315" y="46"/>
                </a:cxn>
                <a:cxn ang="0">
                  <a:pos x="305" y="46"/>
                </a:cxn>
                <a:cxn ang="0">
                  <a:pos x="285" y="53"/>
                </a:cxn>
                <a:cxn ang="0">
                  <a:pos x="256" y="67"/>
                </a:cxn>
                <a:cxn ang="0">
                  <a:pos x="222" y="85"/>
                </a:cxn>
                <a:cxn ang="0">
                  <a:pos x="210" y="56"/>
                </a:cxn>
                <a:cxn ang="0">
                  <a:pos x="190" y="31"/>
                </a:cxn>
                <a:cxn ang="0">
                  <a:pos x="161" y="11"/>
                </a:cxn>
                <a:cxn ang="0">
                  <a:pos x="120" y="0"/>
                </a:cxn>
                <a:cxn ang="0">
                  <a:pos x="85" y="6"/>
                </a:cxn>
                <a:cxn ang="0">
                  <a:pos x="52" y="27"/>
                </a:cxn>
                <a:cxn ang="0">
                  <a:pos x="24" y="59"/>
                </a:cxn>
                <a:cxn ang="0">
                  <a:pos x="1" y="92"/>
                </a:cxn>
                <a:cxn ang="0">
                  <a:pos x="0" y="94"/>
                </a:cxn>
                <a:cxn ang="0">
                  <a:pos x="1" y="97"/>
                </a:cxn>
                <a:cxn ang="0">
                  <a:pos x="3" y="98"/>
                </a:cxn>
                <a:cxn ang="0">
                  <a:pos x="6" y="97"/>
                </a:cxn>
                <a:cxn ang="0">
                  <a:pos x="37" y="76"/>
                </a:cxn>
                <a:cxn ang="0">
                  <a:pos x="65" y="57"/>
                </a:cxn>
                <a:cxn ang="0">
                  <a:pos x="93" y="49"/>
                </a:cxn>
                <a:cxn ang="0">
                  <a:pos x="130" y="60"/>
                </a:cxn>
                <a:cxn ang="0">
                  <a:pos x="143" y="68"/>
                </a:cxn>
                <a:cxn ang="0">
                  <a:pos x="156" y="80"/>
                </a:cxn>
                <a:cxn ang="0">
                  <a:pos x="169" y="97"/>
                </a:cxn>
                <a:cxn ang="0">
                  <a:pos x="181" y="115"/>
                </a:cxn>
                <a:cxn ang="0">
                  <a:pos x="166" y="128"/>
                </a:cxn>
                <a:cxn ang="0">
                  <a:pos x="153" y="143"/>
                </a:cxn>
                <a:cxn ang="0">
                  <a:pos x="180" y="173"/>
                </a:cxn>
                <a:cxn ang="0">
                  <a:pos x="191" y="158"/>
                </a:cxn>
                <a:cxn ang="0">
                  <a:pos x="200" y="167"/>
                </a:cxn>
                <a:cxn ang="0">
                  <a:pos x="198" y="196"/>
                </a:cxn>
                <a:cxn ang="0">
                  <a:pos x="187" y="213"/>
                </a:cxn>
                <a:cxn ang="0">
                  <a:pos x="169" y="219"/>
                </a:cxn>
                <a:cxn ang="0">
                  <a:pos x="160" y="215"/>
                </a:cxn>
                <a:cxn ang="0">
                  <a:pos x="166" y="198"/>
                </a:cxn>
                <a:cxn ang="0">
                  <a:pos x="175" y="181"/>
                </a:cxn>
              </a:cxnLst>
              <a:rect l="0" t="0" r="r" b="b"/>
              <a:pathLst>
                <a:path w="315" h="258">
                  <a:moveTo>
                    <a:pt x="153" y="143"/>
                  </a:moveTo>
                  <a:lnTo>
                    <a:pt x="146" y="152"/>
                  </a:lnTo>
                  <a:lnTo>
                    <a:pt x="139" y="160"/>
                  </a:lnTo>
                  <a:lnTo>
                    <a:pt x="134" y="169"/>
                  </a:lnTo>
                  <a:lnTo>
                    <a:pt x="128" y="180"/>
                  </a:lnTo>
                  <a:lnTo>
                    <a:pt x="121" y="227"/>
                  </a:lnTo>
                  <a:lnTo>
                    <a:pt x="121" y="230"/>
                  </a:lnTo>
                  <a:lnTo>
                    <a:pt x="122" y="234"/>
                  </a:lnTo>
                  <a:lnTo>
                    <a:pt x="123" y="237"/>
                  </a:lnTo>
                  <a:lnTo>
                    <a:pt x="126" y="239"/>
                  </a:lnTo>
                  <a:lnTo>
                    <a:pt x="141" y="252"/>
                  </a:lnTo>
                  <a:lnTo>
                    <a:pt x="141" y="252"/>
                  </a:lnTo>
                  <a:lnTo>
                    <a:pt x="149" y="254"/>
                  </a:lnTo>
                  <a:lnTo>
                    <a:pt x="157" y="257"/>
                  </a:lnTo>
                  <a:lnTo>
                    <a:pt x="165" y="258"/>
                  </a:lnTo>
                  <a:lnTo>
                    <a:pt x="173" y="257"/>
                  </a:lnTo>
                  <a:lnTo>
                    <a:pt x="181" y="256"/>
                  </a:lnTo>
                  <a:lnTo>
                    <a:pt x="189" y="253"/>
                  </a:lnTo>
                  <a:lnTo>
                    <a:pt x="197" y="250"/>
                  </a:lnTo>
                  <a:lnTo>
                    <a:pt x="205" y="246"/>
                  </a:lnTo>
                  <a:lnTo>
                    <a:pt x="214" y="241"/>
                  </a:lnTo>
                  <a:lnTo>
                    <a:pt x="224" y="233"/>
                  </a:lnTo>
                  <a:lnTo>
                    <a:pt x="229" y="224"/>
                  </a:lnTo>
                  <a:lnTo>
                    <a:pt x="235" y="215"/>
                  </a:lnTo>
                  <a:lnTo>
                    <a:pt x="239" y="205"/>
                  </a:lnTo>
                  <a:lnTo>
                    <a:pt x="240" y="195"/>
                  </a:lnTo>
                  <a:lnTo>
                    <a:pt x="240" y="183"/>
                  </a:lnTo>
                  <a:lnTo>
                    <a:pt x="239" y="171"/>
                  </a:lnTo>
                  <a:lnTo>
                    <a:pt x="236" y="159"/>
                  </a:lnTo>
                  <a:lnTo>
                    <a:pt x="234" y="145"/>
                  </a:lnTo>
                  <a:lnTo>
                    <a:pt x="232" y="131"/>
                  </a:lnTo>
                  <a:lnTo>
                    <a:pt x="229" y="116"/>
                  </a:lnTo>
                  <a:lnTo>
                    <a:pt x="245" y="102"/>
                  </a:lnTo>
                  <a:lnTo>
                    <a:pt x="262" y="90"/>
                  </a:lnTo>
                  <a:lnTo>
                    <a:pt x="277" y="78"/>
                  </a:lnTo>
                  <a:lnTo>
                    <a:pt x="289" y="68"/>
                  </a:lnTo>
                  <a:lnTo>
                    <a:pt x="301" y="60"/>
                  </a:lnTo>
                  <a:lnTo>
                    <a:pt x="309" y="53"/>
                  </a:lnTo>
                  <a:lnTo>
                    <a:pt x="313" y="48"/>
                  </a:lnTo>
                  <a:lnTo>
                    <a:pt x="315" y="46"/>
                  </a:lnTo>
                  <a:lnTo>
                    <a:pt x="311" y="45"/>
                  </a:lnTo>
                  <a:lnTo>
                    <a:pt x="305" y="46"/>
                  </a:lnTo>
                  <a:lnTo>
                    <a:pt x="296" y="48"/>
                  </a:lnTo>
                  <a:lnTo>
                    <a:pt x="285" y="53"/>
                  </a:lnTo>
                  <a:lnTo>
                    <a:pt x="271" y="59"/>
                  </a:lnTo>
                  <a:lnTo>
                    <a:pt x="256" y="67"/>
                  </a:lnTo>
                  <a:lnTo>
                    <a:pt x="240" y="75"/>
                  </a:lnTo>
                  <a:lnTo>
                    <a:pt x="222" y="85"/>
                  </a:lnTo>
                  <a:lnTo>
                    <a:pt x="217" y="70"/>
                  </a:lnTo>
                  <a:lnTo>
                    <a:pt x="210" y="56"/>
                  </a:lnTo>
                  <a:lnTo>
                    <a:pt x="202" y="42"/>
                  </a:lnTo>
                  <a:lnTo>
                    <a:pt x="190" y="31"/>
                  </a:lnTo>
                  <a:lnTo>
                    <a:pt x="177" y="21"/>
                  </a:lnTo>
                  <a:lnTo>
                    <a:pt x="161" y="11"/>
                  </a:lnTo>
                  <a:lnTo>
                    <a:pt x="142" y="4"/>
                  </a:lnTo>
                  <a:lnTo>
                    <a:pt x="120" y="0"/>
                  </a:lnTo>
                  <a:lnTo>
                    <a:pt x="103" y="0"/>
                  </a:lnTo>
                  <a:lnTo>
                    <a:pt x="85" y="6"/>
                  </a:lnTo>
                  <a:lnTo>
                    <a:pt x="68" y="15"/>
                  </a:lnTo>
                  <a:lnTo>
                    <a:pt x="52" y="27"/>
                  </a:lnTo>
                  <a:lnTo>
                    <a:pt x="37" y="42"/>
                  </a:lnTo>
                  <a:lnTo>
                    <a:pt x="24" y="59"/>
                  </a:lnTo>
                  <a:lnTo>
                    <a:pt x="12" y="76"/>
                  </a:lnTo>
                  <a:lnTo>
                    <a:pt x="1" y="92"/>
                  </a:lnTo>
                  <a:lnTo>
                    <a:pt x="0" y="93"/>
                  </a:lnTo>
                  <a:lnTo>
                    <a:pt x="0" y="94"/>
                  </a:lnTo>
                  <a:lnTo>
                    <a:pt x="0" y="95"/>
                  </a:lnTo>
                  <a:lnTo>
                    <a:pt x="1" y="97"/>
                  </a:lnTo>
                  <a:lnTo>
                    <a:pt x="2" y="98"/>
                  </a:lnTo>
                  <a:lnTo>
                    <a:pt x="3" y="98"/>
                  </a:lnTo>
                  <a:lnTo>
                    <a:pt x="5" y="98"/>
                  </a:lnTo>
                  <a:lnTo>
                    <a:pt x="6" y="97"/>
                  </a:lnTo>
                  <a:lnTo>
                    <a:pt x="22" y="86"/>
                  </a:lnTo>
                  <a:lnTo>
                    <a:pt x="37" y="76"/>
                  </a:lnTo>
                  <a:lnTo>
                    <a:pt x="51" y="65"/>
                  </a:lnTo>
                  <a:lnTo>
                    <a:pt x="65" y="57"/>
                  </a:lnTo>
                  <a:lnTo>
                    <a:pt x="78" y="52"/>
                  </a:lnTo>
                  <a:lnTo>
                    <a:pt x="93" y="49"/>
                  </a:lnTo>
                  <a:lnTo>
                    <a:pt x="111" y="52"/>
                  </a:lnTo>
                  <a:lnTo>
                    <a:pt x="130" y="60"/>
                  </a:lnTo>
                  <a:lnTo>
                    <a:pt x="136" y="63"/>
                  </a:lnTo>
                  <a:lnTo>
                    <a:pt x="143" y="68"/>
                  </a:lnTo>
                  <a:lnTo>
                    <a:pt x="150" y="74"/>
                  </a:lnTo>
                  <a:lnTo>
                    <a:pt x="156" y="80"/>
                  </a:lnTo>
                  <a:lnTo>
                    <a:pt x="162" y="89"/>
                  </a:lnTo>
                  <a:lnTo>
                    <a:pt x="169" y="97"/>
                  </a:lnTo>
                  <a:lnTo>
                    <a:pt x="175" y="106"/>
                  </a:lnTo>
                  <a:lnTo>
                    <a:pt x="181" y="115"/>
                  </a:lnTo>
                  <a:lnTo>
                    <a:pt x="173" y="121"/>
                  </a:lnTo>
                  <a:lnTo>
                    <a:pt x="166" y="128"/>
                  </a:lnTo>
                  <a:lnTo>
                    <a:pt x="159" y="135"/>
                  </a:lnTo>
                  <a:lnTo>
                    <a:pt x="153" y="143"/>
                  </a:lnTo>
                  <a:lnTo>
                    <a:pt x="175" y="181"/>
                  </a:lnTo>
                  <a:lnTo>
                    <a:pt x="180" y="173"/>
                  </a:lnTo>
                  <a:lnTo>
                    <a:pt x="186" y="166"/>
                  </a:lnTo>
                  <a:lnTo>
                    <a:pt x="191" y="158"/>
                  </a:lnTo>
                  <a:lnTo>
                    <a:pt x="197" y="151"/>
                  </a:lnTo>
                  <a:lnTo>
                    <a:pt x="200" y="167"/>
                  </a:lnTo>
                  <a:lnTo>
                    <a:pt x="200" y="182"/>
                  </a:lnTo>
                  <a:lnTo>
                    <a:pt x="198" y="196"/>
                  </a:lnTo>
                  <a:lnTo>
                    <a:pt x="192" y="208"/>
                  </a:lnTo>
                  <a:lnTo>
                    <a:pt x="187" y="213"/>
                  </a:lnTo>
                  <a:lnTo>
                    <a:pt x="179" y="216"/>
                  </a:lnTo>
                  <a:lnTo>
                    <a:pt x="169" y="219"/>
                  </a:lnTo>
                  <a:lnTo>
                    <a:pt x="160" y="218"/>
                  </a:lnTo>
                  <a:lnTo>
                    <a:pt x="160" y="215"/>
                  </a:lnTo>
                  <a:lnTo>
                    <a:pt x="162" y="206"/>
                  </a:lnTo>
                  <a:lnTo>
                    <a:pt x="166" y="198"/>
                  </a:lnTo>
                  <a:lnTo>
                    <a:pt x="171" y="189"/>
                  </a:lnTo>
                  <a:lnTo>
                    <a:pt x="175" y="181"/>
                  </a:lnTo>
                  <a:lnTo>
                    <a:pt x="153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81" name="Freeform 57"/>
            <p:cNvSpPr>
              <a:spLocks/>
            </p:cNvSpPr>
            <p:nvPr/>
          </p:nvSpPr>
          <p:spPr bwMode="auto">
            <a:xfrm>
              <a:off x="3593" y="2741"/>
              <a:ext cx="779" cy="426"/>
            </a:xfrm>
            <a:custGeom>
              <a:avLst/>
              <a:gdLst/>
              <a:ahLst/>
              <a:cxnLst>
                <a:cxn ang="0">
                  <a:pos x="6" y="265"/>
                </a:cxn>
                <a:cxn ang="0">
                  <a:pos x="44" y="222"/>
                </a:cxn>
                <a:cxn ang="0">
                  <a:pos x="125" y="157"/>
                </a:cxn>
                <a:cxn ang="0">
                  <a:pos x="258" y="89"/>
                </a:cxn>
                <a:cxn ang="0">
                  <a:pos x="451" y="33"/>
                </a:cxn>
                <a:cxn ang="0">
                  <a:pos x="666" y="6"/>
                </a:cxn>
                <a:cxn ang="0">
                  <a:pos x="803" y="0"/>
                </a:cxn>
                <a:cxn ang="0">
                  <a:pos x="929" y="3"/>
                </a:cxn>
                <a:cxn ang="0">
                  <a:pos x="1043" y="14"/>
                </a:cxn>
                <a:cxn ang="0">
                  <a:pos x="1146" y="34"/>
                </a:cxn>
                <a:cxn ang="0">
                  <a:pos x="1238" y="63"/>
                </a:cxn>
                <a:cxn ang="0">
                  <a:pos x="1319" y="102"/>
                </a:cxn>
                <a:cxn ang="0">
                  <a:pos x="1388" y="151"/>
                </a:cxn>
                <a:cxn ang="0">
                  <a:pos x="1447" y="210"/>
                </a:cxn>
                <a:cxn ang="0">
                  <a:pos x="1494" y="280"/>
                </a:cxn>
                <a:cxn ang="0">
                  <a:pos x="1531" y="362"/>
                </a:cxn>
                <a:cxn ang="0">
                  <a:pos x="1548" y="436"/>
                </a:cxn>
                <a:cxn ang="0">
                  <a:pos x="1557" y="567"/>
                </a:cxn>
                <a:cxn ang="0">
                  <a:pos x="1533" y="712"/>
                </a:cxn>
                <a:cxn ang="0">
                  <a:pos x="1462" y="811"/>
                </a:cxn>
                <a:cxn ang="0">
                  <a:pos x="1399" y="848"/>
                </a:cxn>
                <a:cxn ang="0">
                  <a:pos x="1386" y="851"/>
                </a:cxn>
                <a:cxn ang="0">
                  <a:pos x="1409" y="817"/>
                </a:cxn>
                <a:cxn ang="0">
                  <a:pos x="1452" y="735"/>
                </a:cxn>
                <a:cxn ang="0">
                  <a:pos x="1492" y="610"/>
                </a:cxn>
                <a:cxn ang="0">
                  <a:pos x="1490" y="476"/>
                </a:cxn>
                <a:cxn ang="0">
                  <a:pos x="1477" y="402"/>
                </a:cxn>
                <a:cxn ang="0">
                  <a:pos x="1439" y="329"/>
                </a:cxn>
                <a:cxn ang="0">
                  <a:pos x="1396" y="268"/>
                </a:cxn>
                <a:cxn ang="0">
                  <a:pos x="1348" y="218"/>
                </a:cxn>
                <a:cxn ang="0">
                  <a:pos x="1291" y="179"/>
                </a:cxn>
                <a:cxn ang="0">
                  <a:pos x="1229" y="149"/>
                </a:cxn>
                <a:cxn ang="0">
                  <a:pos x="1157" y="126"/>
                </a:cxn>
                <a:cxn ang="0">
                  <a:pos x="1077" y="111"/>
                </a:cxn>
                <a:cxn ang="0">
                  <a:pos x="987" y="102"/>
                </a:cxn>
                <a:cxn ang="0">
                  <a:pos x="886" y="97"/>
                </a:cxn>
                <a:cxn ang="0">
                  <a:pos x="774" y="97"/>
                </a:cxn>
                <a:cxn ang="0">
                  <a:pos x="610" y="102"/>
                </a:cxn>
                <a:cxn ang="0">
                  <a:pos x="394" y="129"/>
                </a:cxn>
                <a:cxn ang="0">
                  <a:pos x="223" y="174"/>
                </a:cxn>
                <a:cxn ang="0">
                  <a:pos x="100" y="222"/>
                </a:cxn>
                <a:cxn ang="0">
                  <a:pos x="25" y="260"/>
                </a:cxn>
                <a:cxn ang="0">
                  <a:pos x="0" y="276"/>
                </a:cxn>
              </a:cxnLst>
              <a:rect l="0" t="0" r="r" b="b"/>
              <a:pathLst>
                <a:path w="1557" h="853">
                  <a:moveTo>
                    <a:pt x="0" y="276"/>
                  </a:moveTo>
                  <a:lnTo>
                    <a:pt x="1" y="273"/>
                  </a:lnTo>
                  <a:lnTo>
                    <a:pt x="6" y="265"/>
                  </a:lnTo>
                  <a:lnTo>
                    <a:pt x="15" y="255"/>
                  </a:lnTo>
                  <a:lnTo>
                    <a:pt x="27" y="240"/>
                  </a:lnTo>
                  <a:lnTo>
                    <a:pt x="44" y="222"/>
                  </a:lnTo>
                  <a:lnTo>
                    <a:pt x="66" y="202"/>
                  </a:lnTo>
                  <a:lnTo>
                    <a:pt x="93" y="180"/>
                  </a:lnTo>
                  <a:lnTo>
                    <a:pt x="125" y="157"/>
                  </a:lnTo>
                  <a:lnTo>
                    <a:pt x="163" y="134"/>
                  </a:lnTo>
                  <a:lnTo>
                    <a:pt x="208" y="111"/>
                  </a:lnTo>
                  <a:lnTo>
                    <a:pt x="258" y="89"/>
                  </a:lnTo>
                  <a:lnTo>
                    <a:pt x="315" y="67"/>
                  </a:lnTo>
                  <a:lnTo>
                    <a:pt x="379" y="49"/>
                  </a:lnTo>
                  <a:lnTo>
                    <a:pt x="451" y="33"/>
                  </a:lnTo>
                  <a:lnTo>
                    <a:pt x="530" y="19"/>
                  </a:lnTo>
                  <a:lnTo>
                    <a:pt x="617" y="10"/>
                  </a:lnTo>
                  <a:lnTo>
                    <a:pt x="666" y="6"/>
                  </a:lnTo>
                  <a:lnTo>
                    <a:pt x="713" y="4"/>
                  </a:lnTo>
                  <a:lnTo>
                    <a:pt x="759" y="1"/>
                  </a:lnTo>
                  <a:lnTo>
                    <a:pt x="803" y="0"/>
                  </a:lnTo>
                  <a:lnTo>
                    <a:pt x="846" y="0"/>
                  </a:lnTo>
                  <a:lnTo>
                    <a:pt x="888" y="1"/>
                  </a:lnTo>
                  <a:lnTo>
                    <a:pt x="929" y="3"/>
                  </a:lnTo>
                  <a:lnTo>
                    <a:pt x="969" y="6"/>
                  </a:lnTo>
                  <a:lnTo>
                    <a:pt x="1007" y="10"/>
                  </a:lnTo>
                  <a:lnTo>
                    <a:pt x="1043" y="14"/>
                  </a:lnTo>
                  <a:lnTo>
                    <a:pt x="1079" y="20"/>
                  </a:lnTo>
                  <a:lnTo>
                    <a:pt x="1114" y="26"/>
                  </a:lnTo>
                  <a:lnTo>
                    <a:pt x="1146" y="34"/>
                  </a:lnTo>
                  <a:lnTo>
                    <a:pt x="1178" y="43"/>
                  </a:lnTo>
                  <a:lnTo>
                    <a:pt x="1208" y="52"/>
                  </a:lnTo>
                  <a:lnTo>
                    <a:pt x="1238" y="63"/>
                  </a:lnTo>
                  <a:lnTo>
                    <a:pt x="1266" y="75"/>
                  </a:lnTo>
                  <a:lnTo>
                    <a:pt x="1293" y="88"/>
                  </a:lnTo>
                  <a:lnTo>
                    <a:pt x="1319" y="102"/>
                  </a:lnTo>
                  <a:lnTo>
                    <a:pt x="1343" y="117"/>
                  </a:lnTo>
                  <a:lnTo>
                    <a:pt x="1366" y="133"/>
                  </a:lnTo>
                  <a:lnTo>
                    <a:pt x="1388" y="151"/>
                  </a:lnTo>
                  <a:lnTo>
                    <a:pt x="1409" y="170"/>
                  </a:lnTo>
                  <a:lnTo>
                    <a:pt x="1428" y="189"/>
                  </a:lnTo>
                  <a:lnTo>
                    <a:pt x="1447" y="210"/>
                  </a:lnTo>
                  <a:lnTo>
                    <a:pt x="1463" y="232"/>
                  </a:lnTo>
                  <a:lnTo>
                    <a:pt x="1479" y="256"/>
                  </a:lnTo>
                  <a:lnTo>
                    <a:pt x="1494" y="280"/>
                  </a:lnTo>
                  <a:lnTo>
                    <a:pt x="1507" y="307"/>
                  </a:lnTo>
                  <a:lnTo>
                    <a:pt x="1519" y="333"/>
                  </a:lnTo>
                  <a:lnTo>
                    <a:pt x="1531" y="362"/>
                  </a:lnTo>
                  <a:lnTo>
                    <a:pt x="1540" y="392"/>
                  </a:lnTo>
                  <a:lnTo>
                    <a:pt x="1543" y="407"/>
                  </a:lnTo>
                  <a:lnTo>
                    <a:pt x="1548" y="436"/>
                  </a:lnTo>
                  <a:lnTo>
                    <a:pt x="1554" y="474"/>
                  </a:lnTo>
                  <a:lnTo>
                    <a:pt x="1557" y="519"/>
                  </a:lnTo>
                  <a:lnTo>
                    <a:pt x="1557" y="567"/>
                  </a:lnTo>
                  <a:lnTo>
                    <a:pt x="1555" y="618"/>
                  </a:lnTo>
                  <a:lnTo>
                    <a:pt x="1547" y="667"/>
                  </a:lnTo>
                  <a:lnTo>
                    <a:pt x="1533" y="712"/>
                  </a:lnTo>
                  <a:lnTo>
                    <a:pt x="1511" y="754"/>
                  </a:lnTo>
                  <a:lnTo>
                    <a:pt x="1487" y="787"/>
                  </a:lnTo>
                  <a:lnTo>
                    <a:pt x="1462" y="811"/>
                  </a:lnTo>
                  <a:lnTo>
                    <a:pt x="1439" y="829"/>
                  </a:lnTo>
                  <a:lnTo>
                    <a:pt x="1417" y="841"/>
                  </a:lnTo>
                  <a:lnTo>
                    <a:pt x="1399" y="848"/>
                  </a:lnTo>
                  <a:lnTo>
                    <a:pt x="1389" y="852"/>
                  </a:lnTo>
                  <a:lnTo>
                    <a:pt x="1384" y="853"/>
                  </a:lnTo>
                  <a:lnTo>
                    <a:pt x="1386" y="851"/>
                  </a:lnTo>
                  <a:lnTo>
                    <a:pt x="1391" y="845"/>
                  </a:lnTo>
                  <a:lnTo>
                    <a:pt x="1398" y="833"/>
                  </a:lnTo>
                  <a:lnTo>
                    <a:pt x="1409" y="817"/>
                  </a:lnTo>
                  <a:lnTo>
                    <a:pt x="1421" y="797"/>
                  </a:lnTo>
                  <a:lnTo>
                    <a:pt x="1436" y="769"/>
                  </a:lnTo>
                  <a:lnTo>
                    <a:pt x="1452" y="735"/>
                  </a:lnTo>
                  <a:lnTo>
                    <a:pt x="1471" y="696"/>
                  </a:lnTo>
                  <a:lnTo>
                    <a:pt x="1484" y="655"/>
                  </a:lnTo>
                  <a:lnTo>
                    <a:pt x="1492" y="610"/>
                  </a:lnTo>
                  <a:lnTo>
                    <a:pt x="1494" y="563"/>
                  </a:lnTo>
                  <a:lnTo>
                    <a:pt x="1494" y="518"/>
                  </a:lnTo>
                  <a:lnTo>
                    <a:pt x="1490" y="476"/>
                  </a:lnTo>
                  <a:lnTo>
                    <a:pt x="1486" y="442"/>
                  </a:lnTo>
                  <a:lnTo>
                    <a:pt x="1481" y="416"/>
                  </a:lnTo>
                  <a:lnTo>
                    <a:pt x="1477" y="402"/>
                  </a:lnTo>
                  <a:lnTo>
                    <a:pt x="1465" y="376"/>
                  </a:lnTo>
                  <a:lnTo>
                    <a:pt x="1452" y="352"/>
                  </a:lnTo>
                  <a:lnTo>
                    <a:pt x="1439" y="329"/>
                  </a:lnTo>
                  <a:lnTo>
                    <a:pt x="1425" y="307"/>
                  </a:lnTo>
                  <a:lnTo>
                    <a:pt x="1411" y="287"/>
                  </a:lnTo>
                  <a:lnTo>
                    <a:pt x="1396" y="268"/>
                  </a:lnTo>
                  <a:lnTo>
                    <a:pt x="1381" y="250"/>
                  </a:lnTo>
                  <a:lnTo>
                    <a:pt x="1364" y="233"/>
                  </a:lnTo>
                  <a:lnTo>
                    <a:pt x="1348" y="218"/>
                  </a:lnTo>
                  <a:lnTo>
                    <a:pt x="1329" y="204"/>
                  </a:lnTo>
                  <a:lnTo>
                    <a:pt x="1311" y="190"/>
                  </a:lnTo>
                  <a:lnTo>
                    <a:pt x="1291" y="179"/>
                  </a:lnTo>
                  <a:lnTo>
                    <a:pt x="1272" y="167"/>
                  </a:lnTo>
                  <a:lnTo>
                    <a:pt x="1251" y="157"/>
                  </a:lnTo>
                  <a:lnTo>
                    <a:pt x="1229" y="149"/>
                  </a:lnTo>
                  <a:lnTo>
                    <a:pt x="1206" y="140"/>
                  </a:lnTo>
                  <a:lnTo>
                    <a:pt x="1182" y="133"/>
                  </a:lnTo>
                  <a:lnTo>
                    <a:pt x="1157" y="126"/>
                  </a:lnTo>
                  <a:lnTo>
                    <a:pt x="1131" y="120"/>
                  </a:lnTo>
                  <a:lnTo>
                    <a:pt x="1104" y="116"/>
                  </a:lnTo>
                  <a:lnTo>
                    <a:pt x="1077" y="111"/>
                  </a:lnTo>
                  <a:lnTo>
                    <a:pt x="1048" y="107"/>
                  </a:lnTo>
                  <a:lnTo>
                    <a:pt x="1018" y="104"/>
                  </a:lnTo>
                  <a:lnTo>
                    <a:pt x="987" y="102"/>
                  </a:lnTo>
                  <a:lnTo>
                    <a:pt x="954" y="99"/>
                  </a:lnTo>
                  <a:lnTo>
                    <a:pt x="920" y="98"/>
                  </a:lnTo>
                  <a:lnTo>
                    <a:pt x="886" y="97"/>
                  </a:lnTo>
                  <a:lnTo>
                    <a:pt x="850" y="97"/>
                  </a:lnTo>
                  <a:lnTo>
                    <a:pt x="812" y="97"/>
                  </a:lnTo>
                  <a:lnTo>
                    <a:pt x="774" y="97"/>
                  </a:lnTo>
                  <a:lnTo>
                    <a:pt x="733" y="97"/>
                  </a:lnTo>
                  <a:lnTo>
                    <a:pt x="692" y="98"/>
                  </a:lnTo>
                  <a:lnTo>
                    <a:pt x="610" y="102"/>
                  </a:lnTo>
                  <a:lnTo>
                    <a:pt x="533" y="109"/>
                  </a:lnTo>
                  <a:lnTo>
                    <a:pt x="460" y="118"/>
                  </a:lnTo>
                  <a:lnTo>
                    <a:pt x="394" y="129"/>
                  </a:lnTo>
                  <a:lnTo>
                    <a:pt x="331" y="143"/>
                  </a:lnTo>
                  <a:lnTo>
                    <a:pt x="275" y="158"/>
                  </a:lnTo>
                  <a:lnTo>
                    <a:pt x="223" y="174"/>
                  </a:lnTo>
                  <a:lnTo>
                    <a:pt x="177" y="190"/>
                  </a:lnTo>
                  <a:lnTo>
                    <a:pt x="136" y="207"/>
                  </a:lnTo>
                  <a:lnTo>
                    <a:pt x="100" y="222"/>
                  </a:lnTo>
                  <a:lnTo>
                    <a:pt x="70" y="237"/>
                  </a:lnTo>
                  <a:lnTo>
                    <a:pt x="44" y="249"/>
                  </a:lnTo>
                  <a:lnTo>
                    <a:pt x="25" y="260"/>
                  </a:lnTo>
                  <a:lnTo>
                    <a:pt x="11" y="269"/>
                  </a:lnTo>
                  <a:lnTo>
                    <a:pt x="2" y="273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82" name="Freeform 58"/>
            <p:cNvSpPr>
              <a:spLocks/>
            </p:cNvSpPr>
            <p:nvPr/>
          </p:nvSpPr>
          <p:spPr bwMode="auto">
            <a:xfrm>
              <a:off x="3857" y="3210"/>
              <a:ext cx="312" cy="37"/>
            </a:xfrm>
            <a:custGeom>
              <a:avLst/>
              <a:gdLst/>
              <a:ahLst/>
              <a:cxnLst>
                <a:cxn ang="0">
                  <a:pos x="622" y="0"/>
                </a:cxn>
                <a:cxn ang="0">
                  <a:pos x="608" y="3"/>
                </a:cxn>
                <a:cxn ang="0">
                  <a:pos x="582" y="5"/>
                </a:cxn>
                <a:cxn ang="0">
                  <a:pos x="543" y="9"/>
                </a:cxn>
                <a:cxn ang="0">
                  <a:pos x="494" y="13"/>
                </a:cxn>
                <a:cxn ang="0">
                  <a:pos x="438" y="18"/>
                </a:cxn>
                <a:cxn ang="0">
                  <a:pos x="373" y="20"/>
                </a:cxn>
                <a:cxn ang="0">
                  <a:pos x="304" y="22"/>
                </a:cxn>
                <a:cxn ang="0">
                  <a:pos x="232" y="22"/>
                </a:cxn>
                <a:cxn ang="0">
                  <a:pos x="169" y="22"/>
                </a:cxn>
                <a:cxn ang="0">
                  <a:pos x="118" y="23"/>
                </a:cxn>
                <a:cxn ang="0">
                  <a:pos x="76" y="23"/>
                </a:cxn>
                <a:cxn ang="0">
                  <a:pos x="45" y="24"/>
                </a:cxn>
                <a:cxn ang="0">
                  <a:pos x="22" y="24"/>
                </a:cxn>
                <a:cxn ang="0">
                  <a:pos x="8" y="26"/>
                </a:cxn>
                <a:cxn ang="0">
                  <a:pos x="1" y="26"/>
                </a:cxn>
                <a:cxn ang="0">
                  <a:pos x="1" y="26"/>
                </a:cxn>
                <a:cxn ang="0">
                  <a:pos x="9" y="30"/>
                </a:cxn>
                <a:cxn ang="0">
                  <a:pos x="24" y="37"/>
                </a:cxn>
                <a:cxn ang="0">
                  <a:pos x="48" y="45"/>
                </a:cxn>
                <a:cxn ang="0">
                  <a:pos x="83" y="54"/>
                </a:cxn>
                <a:cxn ang="0">
                  <a:pos x="126" y="62"/>
                </a:cxn>
                <a:cxn ang="0">
                  <a:pos x="179" y="69"/>
                </a:cxn>
                <a:cxn ang="0">
                  <a:pos x="242" y="74"/>
                </a:cxn>
                <a:cxn ang="0">
                  <a:pos x="315" y="73"/>
                </a:cxn>
                <a:cxn ang="0">
                  <a:pos x="384" y="67"/>
                </a:cxn>
                <a:cxn ang="0">
                  <a:pos x="446" y="57"/>
                </a:cxn>
                <a:cxn ang="0">
                  <a:pos x="501" y="44"/>
                </a:cxn>
                <a:cxn ang="0">
                  <a:pos x="547" y="30"/>
                </a:cxn>
                <a:cxn ang="0">
                  <a:pos x="584" y="18"/>
                </a:cxn>
                <a:cxn ang="0">
                  <a:pos x="610" y="7"/>
                </a:cxn>
                <a:cxn ang="0">
                  <a:pos x="623" y="1"/>
                </a:cxn>
              </a:cxnLst>
              <a:rect l="0" t="0" r="r" b="b"/>
              <a:pathLst>
                <a:path w="625" h="74">
                  <a:moveTo>
                    <a:pt x="625" y="0"/>
                  </a:moveTo>
                  <a:lnTo>
                    <a:pt x="622" y="0"/>
                  </a:lnTo>
                  <a:lnTo>
                    <a:pt x="618" y="1"/>
                  </a:lnTo>
                  <a:lnTo>
                    <a:pt x="608" y="3"/>
                  </a:lnTo>
                  <a:lnTo>
                    <a:pt x="597" y="4"/>
                  </a:lnTo>
                  <a:lnTo>
                    <a:pt x="582" y="5"/>
                  </a:lnTo>
                  <a:lnTo>
                    <a:pt x="564" y="7"/>
                  </a:lnTo>
                  <a:lnTo>
                    <a:pt x="543" y="9"/>
                  </a:lnTo>
                  <a:lnTo>
                    <a:pt x="520" y="11"/>
                  </a:lnTo>
                  <a:lnTo>
                    <a:pt x="494" y="13"/>
                  </a:lnTo>
                  <a:lnTo>
                    <a:pt x="467" y="15"/>
                  </a:lnTo>
                  <a:lnTo>
                    <a:pt x="438" y="18"/>
                  </a:lnTo>
                  <a:lnTo>
                    <a:pt x="407" y="19"/>
                  </a:lnTo>
                  <a:lnTo>
                    <a:pt x="373" y="20"/>
                  </a:lnTo>
                  <a:lnTo>
                    <a:pt x="339" y="21"/>
                  </a:lnTo>
                  <a:lnTo>
                    <a:pt x="304" y="22"/>
                  </a:lnTo>
                  <a:lnTo>
                    <a:pt x="267" y="22"/>
                  </a:lnTo>
                  <a:lnTo>
                    <a:pt x="232" y="22"/>
                  </a:lnTo>
                  <a:lnTo>
                    <a:pt x="199" y="22"/>
                  </a:lnTo>
                  <a:lnTo>
                    <a:pt x="169" y="22"/>
                  </a:lnTo>
                  <a:lnTo>
                    <a:pt x="142" y="22"/>
                  </a:lnTo>
                  <a:lnTo>
                    <a:pt x="118" y="23"/>
                  </a:lnTo>
                  <a:lnTo>
                    <a:pt x="96" y="23"/>
                  </a:lnTo>
                  <a:lnTo>
                    <a:pt x="76" y="23"/>
                  </a:lnTo>
                  <a:lnTo>
                    <a:pt x="60" y="23"/>
                  </a:lnTo>
                  <a:lnTo>
                    <a:pt x="45" y="24"/>
                  </a:lnTo>
                  <a:lnTo>
                    <a:pt x="32" y="24"/>
                  </a:lnTo>
                  <a:lnTo>
                    <a:pt x="22" y="24"/>
                  </a:lnTo>
                  <a:lnTo>
                    <a:pt x="14" y="26"/>
                  </a:lnTo>
                  <a:lnTo>
                    <a:pt x="8" y="26"/>
                  </a:lnTo>
                  <a:lnTo>
                    <a:pt x="4" y="26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4" y="28"/>
                  </a:lnTo>
                  <a:lnTo>
                    <a:pt x="9" y="30"/>
                  </a:lnTo>
                  <a:lnTo>
                    <a:pt x="15" y="34"/>
                  </a:lnTo>
                  <a:lnTo>
                    <a:pt x="24" y="37"/>
                  </a:lnTo>
                  <a:lnTo>
                    <a:pt x="36" y="41"/>
                  </a:lnTo>
                  <a:lnTo>
                    <a:pt x="48" y="45"/>
                  </a:lnTo>
                  <a:lnTo>
                    <a:pt x="65" y="50"/>
                  </a:lnTo>
                  <a:lnTo>
                    <a:pt x="83" y="54"/>
                  </a:lnTo>
                  <a:lnTo>
                    <a:pt x="103" y="59"/>
                  </a:lnTo>
                  <a:lnTo>
                    <a:pt x="126" y="62"/>
                  </a:lnTo>
                  <a:lnTo>
                    <a:pt x="151" y="66"/>
                  </a:lnTo>
                  <a:lnTo>
                    <a:pt x="179" y="69"/>
                  </a:lnTo>
                  <a:lnTo>
                    <a:pt x="209" y="72"/>
                  </a:lnTo>
                  <a:lnTo>
                    <a:pt x="242" y="74"/>
                  </a:lnTo>
                  <a:lnTo>
                    <a:pt x="278" y="74"/>
                  </a:lnTo>
                  <a:lnTo>
                    <a:pt x="315" y="73"/>
                  </a:lnTo>
                  <a:lnTo>
                    <a:pt x="349" y="71"/>
                  </a:lnTo>
                  <a:lnTo>
                    <a:pt x="384" y="67"/>
                  </a:lnTo>
                  <a:lnTo>
                    <a:pt x="416" y="62"/>
                  </a:lnTo>
                  <a:lnTo>
                    <a:pt x="446" y="57"/>
                  </a:lnTo>
                  <a:lnTo>
                    <a:pt x="475" y="51"/>
                  </a:lnTo>
                  <a:lnTo>
                    <a:pt x="501" y="44"/>
                  </a:lnTo>
                  <a:lnTo>
                    <a:pt x="525" y="37"/>
                  </a:lnTo>
                  <a:lnTo>
                    <a:pt x="547" y="30"/>
                  </a:lnTo>
                  <a:lnTo>
                    <a:pt x="567" y="23"/>
                  </a:lnTo>
                  <a:lnTo>
                    <a:pt x="584" y="18"/>
                  </a:lnTo>
                  <a:lnTo>
                    <a:pt x="598" y="12"/>
                  </a:lnTo>
                  <a:lnTo>
                    <a:pt x="610" y="7"/>
                  </a:lnTo>
                  <a:lnTo>
                    <a:pt x="618" y="4"/>
                  </a:lnTo>
                  <a:lnTo>
                    <a:pt x="623" y="1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83" name="Freeform 59"/>
            <p:cNvSpPr>
              <a:spLocks/>
            </p:cNvSpPr>
            <p:nvPr/>
          </p:nvSpPr>
          <p:spPr bwMode="auto">
            <a:xfrm>
              <a:off x="3343" y="3090"/>
              <a:ext cx="330" cy="144"/>
            </a:xfrm>
            <a:custGeom>
              <a:avLst/>
              <a:gdLst/>
              <a:ahLst/>
              <a:cxnLst>
                <a:cxn ang="0">
                  <a:pos x="16" y="155"/>
                </a:cxn>
                <a:cxn ang="0">
                  <a:pos x="29" y="182"/>
                </a:cxn>
                <a:cxn ang="0">
                  <a:pos x="44" y="206"/>
                </a:cxn>
                <a:cxn ang="0">
                  <a:pos x="63" y="224"/>
                </a:cxn>
                <a:cxn ang="0">
                  <a:pos x="84" y="240"/>
                </a:cxn>
                <a:cxn ang="0">
                  <a:pos x="114" y="253"/>
                </a:cxn>
                <a:cxn ang="0">
                  <a:pos x="151" y="265"/>
                </a:cxn>
                <a:cxn ang="0">
                  <a:pos x="197" y="276"/>
                </a:cxn>
                <a:cxn ang="0">
                  <a:pos x="255" y="286"/>
                </a:cxn>
                <a:cxn ang="0">
                  <a:pos x="322" y="290"/>
                </a:cxn>
                <a:cxn ang="0">
                  <a:pos x="394" y="287"/>
                </a:cxn>
                <a:cxn ang="0">
                  <a:pos x="466" y="280"/>
                </a:cxn>
                <a:cxn ang="0">
                  <a:pos x="534" y="271"/>
                </a:cxn>
                <a:cxn ang="0">
                  <a:pos x="591" y="262"/>
                </a:cxn>
                <a:cxn ang="0">
                  <a:pos x="634" y="254"/>
                </a:cxn>
                <a:cxn ang="0">
                  <a:pos x="658" y="249"/>
                </a:cxn>
                <a:cxn ang="0">
                  <a:pos x="658" y="248"/>
                </a:cxn>
                <a:cxn ang="0">
                  <a:pos x="634" y="246"/>
                </a:cxn>
                <a:cxn ang="0">
                  <a:pos x="590" y="241"/>
                </a:cxn>
                <a:cxn ang="0">
                  <a:pos x="532" y="235"/>
                </a:cxn>
                <a:cxn ang="0">
                  <a:pos x="466" y="229"/>
                </a:cxn>
                <a:cxn ang="0">
                  <a:pos x="397" y="222"/>
                </a:cxn>
                <a:cxn ang="0">
                  <a:pos x="331" y="212"/>
                </a:cxn>
                <a:cxn ang="0">
                  <a:pos x="273" y="204"/>
                </a:cxn>
                <a:cxn ang="0">
                  <a:pos x="228" y="196"/>
                </a:cxn>
                <a:cxn ang="0">
                  <a:pos x="190" y="189"/>
                </a:cxn>
                <a:cxn ang="0">
                  <a:pos x="158" y="184"/>
                </a:cxn>
                <a:cxn ang="0">
                  <a:pos x="132" y="178"/>
                </a:cxn>
                <a:cxn ang="0">
                  <a:pos x="110" y="171"/>
                </a:cxn>
                <a:cxn ang="0">
                  <a:pos x="93" y="162"/>
                </a:cxn>
                <a:cxn ang="0">
                  <a:pos x="78" y="148"/>
                </a:cxn>
                <a:cxn ang="0">
                  <a:pos x="66" y="128"/>
                </a:cxn>
                <a:cxn ang="0">
                  <a:pos x="46" y="70"/>
                </a:cxn>
                <a:cxn ang="0">
                  <a:pos x="40" y="8"/>
                </a:cxn>
                <a:cxn ang="0">
                  <a:pos x="38" y="3"/>
                </a:cxn>
                <a:cxn ang="0">
                  <a:pos x="22" y="21"/>
                </a:cxn>
                <a:cxn ang="0">
                  <a:pos x="4" y="57"/>
                </a:cxn>
                <a:cxn ang="0">
                  <a:pos x="2" y="108"/>
                </a:cxn>
              </a:cxnLst>
              <a:rect l="0" t="0" r="r" b="b"/>
              <a:pathLst>
                <a:path w="662" h="290">
                  <a:moveTo>
                    <a:pt x="10" y="139"/>
                  </a:moveTo>
                  <a:lnTo>
                    <a:pt x="16" y="155"/>
                  </a:lnTo>
                  <a:lnTo>
                    <a:pt x="22" y="170"/>
                  </a:lnTo>
                  <a:lnTo>
                    <a:pt x="29" y="182"/>
                  </a:lnTo>
                  <a:lnTo>
                    <a:pt x="36" y="195"/>
                  </a:lnTo>
                  <a:lnTo>
                    <a:pt x="44" y="206"/>
                  </a:lnTo>
                  <a:lnTo>
                    <a:pt x="52" y="216"/>
                  </a:lnTo>
                  <a:lnTo>
                    <a:pt x="63" y="224"/>
                  </a:lnTo>
                  <a:lnTo>
                    <a:pt x="73" y="232"/>
                  </a:lnTo>
                  <a:lnTo>
                    <a:pt x="84" y="240"/>
                  </a:lnTo>
                  <a:lnTo>
                    <a:pt x="98" y="247"/>
                  </a:lnTo>
                  <a:lnTo>
                    <a:pt x="114" y="253"/>
                  </a:lnTo>
                  <a:lnTo>
                    <a:pt x="132" y="260"/>
                  </a:lnTo>
                  <a:lnTo>
                    <a:pt x="151" y="265"/>
                  </a:lnTo>
                  <a:lnTo>
                    <a:pt x="173" y="270"/>
                  </a:lnTo>
                  <a:lnTo>
                    <a:pt x="197" y="276"/>
                  </a:lnTo>
                  <a:lnTo>
                    <a:pt x="225" y="282"/>
                  </a:lnTo>
                  <a:lnTo>
                    <a:pt x="255" y="286"/>
                  </a:lnTo>
                  <a:lnTo>
                    <a:pt x="287" y="288"/>
                  </a:lnTo>
                  <a:lnTo>
                    <a:pt x="322" y="290"/>
                  </a:lnTo>
                  <a:lnTo>
                    <a:pt x="358" y="288"/>
                  </a:lnTo>
                  <a:lnTo>
                    <a:pt x="394" y="287"/>
                  </a:lnTo>
                  <a:lnTo>
                    <a:pt x="430" y="284"/>
                  </a:lnTo>
                  <a:lnTo>
                    <a:pt x="466" y="280"/>
                  </a:lnTo>
                  <a:lnTo>
                    <a:pt x="500" y="276"/>
                  </a:lnTo>
                  <a:lnTo>
                    <a:pt x="534" y="271"/>
                  </a:lnTo>
                  <a:lnTo>
                    <a:pt x="564" y="267"/>
                  </a:lnTo>
                  <a:lnTo>
                    <a:pt x="591" y="262"/>
                  </a:lnTo>
                  <a:lnTo>
                    <a:pt x="614" y="257"/>
                  </a:lnTo>
                  <a:lnTo>
                    <a:pt x="634" y="254"/>
                  </a:lnTo>
                  <a:lnTo>
                    <a:pt x="649" y="250"/>
                  </a:lnTo>
                  <a:lnTo>
                    <a:pt x="658" y="249"/>
                  </a:lnTo>
                  <a:lnTo>
                    <a:pt x="662" y="248"/>
                  </a:lnTo>
                  <a:lnTo>
                    <a:pt x="658" y="248"/>
                  </a:lnTo>
                  <a:lnTo>
                    <a:pt x="649" y="247"/>
                  </a:lnTo>
                  <a:lnTo>
                    <a:pt x="634" y="246"/>
                  </a:lnTo>
                  <a:lnTo>
                    <a:pt x="613" y="244"/>
                  </a:lnTo>
                  <a:lnTo>
                    <a:pt x="590" y="241"/>
                  </a:lnTo>
                  <a:lnTo>
                    <a:pt x="563" y="239"/>
                  </a:lnTo>
                  <a:lnTo>
                    <a:pt x="532" y="235"/>
                  </a:lnTo>
                  <a:lnTo>
                    <a:pt x="499" y="232"/>
                  </a:lnTo>
                  <a:lnTo>
                    <a:pt x="466" y="229"/>
                  </a:lnTo>
                  <a:lnTo>
                    <a:pt x="431" y="225"/>
                  </a:lnTo>
                  <a:lnTo>
                    <a:pt x="397" y="222"/>
                  </a:lnTo>
                  <a:lnTo>
                    <a:pt x="363" y="217"/>
                  </a:lnTo>
                  <a:lnTo>
                    <a:pt x="331" y="212"/>
                  </a:lnTo>
                  <a:lnTo>
                    <a:pt x="301" y="209"/>
                  </a:lnTo>
                  <a:lnTo>
                    <a:pt x="273" y="204"/>
                  </a:lnTo>
                  <a:lnTo>
                    <a:pt x="249" y="200"/>
                  </a:lnTo>
                  <a:lnTo>
                    <a:pt x="228" y="196"/>
                  </a:lnTo>
                  <a:lnTo>
                    <a:pt x="209" y="193"/>
                  </a:lnTo>
                  <a:lnTo>
                    <a:pt x="190" y="189"/>
                  </a:lnTo>
                  <a:lnTo>
                    <a:pt x="174" y="187"/>
                  </a:lnTo>
                  <a:lnTo>
                    <a:pt x="158" y="184"/>
                  </a:lnTo>
                  <a:lnTo>
                    <a:pt x="144" y="181"/>
                  </a:lnTo>
                  <a:lnTo>
                    <a:pt x="132" y="178"/>
                  </a:lnTo>
                  <a:lnTo>
                    <a:pt x="120" y="176"/>
                  </a:lnTo>
                  <a:lnTo>
                    <a:pt x="110" y="171"/>
                  </a:lnTo>
                  <a:lnTo>
                    <a:pt x="101" y="166"/>
                  </a:lnTo>
                  <a:lnTo>
                    <a:pt x="93" y="162"/>
                  </a:lnTo>
                  <a:lnTo>
                    <a:pt x="84" y="155"/>
                  </a:lnTo>
                  <a:lnTo>
                    <a:pt x="78" y="148"/>
                  </a:lnTo>
                  <a:lnTo>
                    <a:pt x="71" y="139"/>
                  </a:lnTo>
                  <a:lnTo>
                    <a:pt x="66" y="128"/>
                  </a:lnTo>
                  <a:lnTo>
                    <a:pt x="60" y="117"/>
                  </a:lnTo>
                  <a:lnTo>
                    <a:pt x="46" y="70"/>
                  </a:lnTo>
                  <a:lnTo>
                    <a:pt x="41" y="33"/>
                  </a:lnTo>
                  <a:lnTo>
                    <a:pt x="40" y="8"/>
                  </a:lnTo>
                  <a:lnTo>
                    <a:pt x="41" y="0"/>
                  </a:lnTo>
                  <a:lnTo>
                    <a:pt x="38" y="3"/>
                  </a:lnTo>
                  <a:lnTo>
                    <a:pt x="31" y="10"/>
                  </a:lnTo>
                  <a:lnTo>
                    <a:pt x="22" y="21"/>
                  </a:lnTo>
                  <a:lnTo>
                    <a:pt x="12" y="36"/>
                  </a:lnTo>
                  <a:lnTo>
                    <a:pt x="4" y="57"/>
                  </a:lnTo>
                  <a:lnTo>
                    <a:pt x="0" y="80"/>
                  </a:lnTo>
                  <a:lnTo>
                    <a:pt x="2" y="108"/>
                  </a:lnTo>
                  <a:lnTo>
                    <a:pt x="10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84" name="Freeform 60"/>
            <p:cNvSpPr>
              <a:spLocks/>
            </p:cNvSpPr>
            <p:nvPr/>
          </p:nvSpPr>
          <p:spPr bwMode="auto">
            <a:xfrm>
              <a:off x="3429" y="2864"/>
              <a:ext cx="169" cy="106"/>
            </a:xfrm>
            <a:custGeom>
              <a:avLst/>
              <a:gdLst/>
              <a:ahLst/>
              <a:cxnLst>
                <a:cxn ang="0">
                  <a:pos x="339" y="136"/>
                </a:cxn>
                <a:cxn ang="0">
                  <a:pos x="326" y="110"/>
                </a:cxn>
                <a:cxn ang="0">
                  <a:pos x="303" y="75"/>
                </a:cxn>
                <a:cxn ang="0">
                  <a:pos x="268" y="39"/>
                </a:cxn>
                <a:cxn ang="0">
                  <a:pos x="220" y="16"/>
                </a:cxn>
                <a:cxn ang="0">
                  <a:pos x="169" y="3"/>
                </a:cxn>
                <a:cxn ang="0">
                  <a:pos x="124" y="0"/>
                </a:cxn>
                <a:cxn ang="0">
                  <a:pos x="85" y="3"/>
                </a:cxn>
                <a:cxn ang="0">
                  <a:pos x="53" y="11"/>
                </a:cxn>
                <a:cxn ang="0">
                  <a:pos x="28" y="20"/>
                </a:cxn>
                <a:cxn ang="0">
                  <a:pos x="10" y="29"/>
                </a:cxn>
                <a:cxn ang="0">
                  <a:pos x="1" y="34"/>
                </a:cxn>
                <a:cxn ang="0">
                  <a:pos x="2" y="39"/>
                </a:cxn>
                <a:cxn ang="0">
                  <a:pos x="18" y="60"/>
                </a:cxn>
                <a:cxn ang="0">
                  <a:pos x="48" y="95"/>
                </a:cxn>
                <a:cxn ang="0">
                  <a:pos x="92" y="139"/>
                </a:cxn>
                <a:cxn ang="0">
                  <a:pos x="145" y="181"/>
                </a:cxn>
                <a:cxn ang="0">
                  <a:pos x="199" y="205"/>
                </a:cxn>
                <a:cxn ang="0">
                  <a:pos x="240" y="212"/>
                </a:cxn>
                <a:cxn ang="0">
                  <a:pos x="254" y="208"/>
                </a:cxn>
                <a:cxn ang="0">
                  <a:pos x="230" y="197"/>
                </a:cxn>
                <a:cxn ang="0">
                  <a:pos x="198" y="175"/>
                </a:cxn>
                <a:cxn ang="0">
                  <a:pos x="167" y="150"/>
                </a:cxn>
                <a:cxn ang="0">
                  <a:pos x="143" y="125"/>
                </a:cxn>
                <a:cxn ang="0">
                  <a:pos x="128" y="110"/>
                </a:cxn>
                <a:cxn ang="0">
                  <a:pos x="109" y="94"/>
                </a:cxn>
                <a:cxn ang="0">
                  <a:pos x="92" y="79"/>
                </a:cxn>
                <a:cxn ang="0">
                  <a:pos x="80" y="69"/>
                </a:cxn>
                <a:cxn ang="0">
                  <a:pos x="81" y="67"/>
                </a:cxn>
                <a:cxn ang="0">
                  <a:pos x="103" y="57"/>
                </a:cxn>
                <a:cxn ang="0">
                  <a:pos x="142" y="52"/>
                </a:cxn>
                <a:cxn ang="0">
                  <a:pos x="195" y="58"/>
                </a:cxn>
                <a:cxn ang="0">
                  <a:pos x="250" y="83"/>
                </a:cxn>
                <a:cxn ang="0">
                  <a:pos x="292" y="107"/>
                </a:cxn>
                <a:cxn ang="0">
                  <a:pos x="321" y="126"/>
                </a:cxn>
                <a:cxn ang="0">
                  <a:pos x="338" y="138"/>
                </a:cxn>
              </a:cxnLst>
              <a:rect l="0" t="0" r="r" b="b"/>
              <a:pathLst>
                <a:path w="340" h="212">
                  <a:moveTo>
                    <a:pt x="340" y="139"/>
                  </a:moveTo>
                  <a:lnTo>
                    <a:pt x="339" y="136"/>
                  </a:lnTo>
                  <a:lnTo>
                    <a:pt x="334" y="125"/>
                  </a:lnTo>
                  <a:lnTo>
                    <a:pt x="326" y="110"/>
                  </a:lnTo>
                  <a:lnTo>
                    <a:pt x="317" y="93"/>
                  </a:lnTo>
                  <a:lnTo>
                    <a:pt x="303" y="75"/>
                  </a:lnTo>
                  <a:lnTo>
                    <a:pt x="287" y="55"/>
                  </a:lnTo>
                  <a:lnTo>
                    <a:pt x="268" y="39"/>
                  </a:lnTo>
                  <a:lnTo>
                    <a:pt x="248" y="26"/>
                  </a:lnTo>
                  <a:lnTo>
                    <a:pt x="220" y="16"/>
                  </a:lnTo>
                  <a:lnTo>
                    <a:pt x="195" y="8"/>
                  </a:lnTo>
                  <a:lnTo>
                    <a:pt x="169" y="3"/>
                  </a:lnTo>
                  <a:lnTo>
                    <a:pt x="146" y="1"/>
                  </a:lnTo>
                  <a:lnTo>
                    <a:pt x="124" y="0"/>
                  </a:lnTo>
                  <a:lnTo>
                    <a:pt x="104" y="1"/>
                  </a:lnTo>
                  <a:lnTo>
                    <a:pt x="85" y="3"/>
                  </a:lnTo>
                  <a:lnTo>
                    <a:pt x="68" y="7"/>
                  </a:lnTo>
                  <a:lnTo>
                    <a:pt x="53" y="11"/>
                  </a:lnTo>
                  <a:lnTo>
                    <a:pt x="39" y="16"/>
                  </a:lnTo>
                  <a:lnTo>
                    <a:pt x="28" y="20"/>
                  </a:lnTo>
                  <a:lnTo>
                    <a:pt x="17" y="25"/>
                  </a:lnTo>
                  <a:lnTo>
                    <a:pt x="10" y="29"/>
                  </a:lnTo>
                  <a:lnTo>
                    <a:pt x="5" y="32"/>
                  </a:lnTo>
                  <a:lnTo>
                    <a:pt x="1" y="34"/>
                  </a:lnTo>
                  <a:lnTo>
                    <a:pt x="0" y="35"/>
                  </a:lnTo>
                  <a:lnTo>
                    <a:pt x="2" y="39"/>
                  </a:lnTo>
                  <a:lnTo>
                    <a:pt x="8" y="47"/>
                  </a:lnTo>
                  <a:lnTo>
                    <a:pt x="18" y="60"/>
                  </a:lnTo>
                  <a:lnTo>
                    <a:pt x="32" y="76"/>
                  </a:lnTo>
                  <a:lnTo>
                    <a:pt x="48" y="95"/>
                  </a:lnTo>
                  <a:lnTo>
                    <a:pt x="69" y="116"/>
                  </a:lnTo>
                  <a:lnTo>
                    <a:pt x="92" y="139"/>
                  </a:lnTo>
                  <a:lnTo>
                    <a:pt x="118" y="161"/>
                  </a:lnTo>
                  <a:lnTo>
                    <a:pt x="145" y="181"/>
                  </a:lnTo>
                  <a:lnTo>
                    <a:pt x="173" y="194"/>
                  </a:lnTo>
                  <a:lnTo>
                    <a:pt x="199" y="205"/>
                  </a:lnTo>
                  <a:lnTo>
                    <a:pt x="222" y="209"/>
                  </a:lnTo>
                  <a:lnTo>
                    <a:pt x="240" y="212"/>
                  </a:lnTo>
                  <a:lnTo>
                    <a:pt x="251" y="212"/>
                  </a:lnTo>
                  <a:lnTo>
                    <a:pt x="254" y="208"/>
                  </a:lnTo>
                  <a:lnTo>
                    <a:pt x="245" y="204"/>
                  </a:lnTo>
                  <a:lnTo>
                    <a:pt x="230" y="197"/>
                  </a:lnTo>
                  <a:lnTo>
                    <a:pt x="214" y="186"/>
                  </a:lnTo>
                  <a:lnTo>
                    <a:pt x="198" y="175"/>
                  </a:lnTo>
                  <a:lnTo>
                    <a:pt x="182" y="162"/>
                  </a:lnTo>
                  <a:lnTo>
                    <a:pt x="167" y="150"/>
                  </a:lnTo>
                  <a:lnTo>
                    <a:pt x="154" y="137"/>
                  </a:lnTo>
                  <a:lnTo>
                    <a:pt x="143" y="125"/>
                  </a:lnTo>
                  <a:lnTo>
                    <a:pt x="135" y="117"/>
                  </a:lnTo>
                  <a:lnTo>
                    <a:pt x="128" y="110"/>
                  </a:lnTo>
                  <a:lnTo>
                    <a:pt x="119" y="102"/>
                  </a:lnTo>
                  <a:lnTo>
                    <a:pt x="109" y="94"/>
                  </a:lnTo>
                  <a:lnTo>
                    <a:pt x="100" y="86"/>
                  </a:lnTo>
                  <a:lnTo>
                    <a:pt x="92" y="79"/>
                  </a:lnTo>
                  <a:lnTo>
                    <a:pt x="85" y="73"/>
                  </a:lnTo>
                  <a:lnTo>
                    <a:pt x="80" y="69"/>
                  </a:lnTo>
                  <a:lnTo>
                    <a:pt x="78" y="68"/>
                  </a:lnTo>
                  <a:lnTo>
                    <a:pt x="81" y="67"/>
                  </a:lnTo>
                  <a:lnTo>
                    <a:pt x="90" y="62"/>
                  </a:lnTo>
                  <a:lnTo>
                    <a:pt x="103" y="57"/>
                  </a:lnTo>
                  <a:lnTo>
                    <a:pt x="120" y="53"/>
                  </a:lnTo>
                  <a:lnTo>
                    <a:pt x="142" y="52"/>
                  </a:lnTo>
                  <a:lnTo>
                    <a:pt x="167" y="52"/>
                  </a:lnTo>
                  <a:lnTo>
                    <a:pt x="195" y="58"/>
                  </a:lnTo>
                  <a:lnTo>
                    <a:pt x="226" y="70"/>
                  </a:lnTo>
                  <a:lnTo>
                    <a:pt x="250" y="83"/>
                  </a:lnTo>
                  <a:lnTo>
                    <a:pt x="272" y="95"/>
                  </a:lnTo>
                  <a:lnTo>
                    <a:pt x="292" y="107"/>
                  </a:lnTo>
                  <a:lnTo>
                    <a:pt x="309" y="117"/>
                  </a:lnTo>
                  <a:lnTo>
                    <a:pt x="321" y="126"/>
                  </a:lnTo>
                  <a:lnTo>
                    <a:pt x="332" y="133"/>
                  </a:lnTo>
                  <a:lnTo>
                    <a:pt x="338" y="138"/>
                  </a:lnTo>
                  <a:lnTo>
                    <a:pt x="340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85" name="Freeform 61"/>
            <p:cNvSpPr>
              <a:spLocks/>
            </p:cNvSpPr>
            <p:nvPr/>
          </p:nvSpPr>
          <p:spPr bwMode="auto">
            <a:xfrm>
              <a:off x="3414" y="2935"/>
              <a:ext cx="87" cy="8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121" y="0"/>
                </a:cxn>
                <a:cxn ang="0">
                  <a:pos x="111" y="1"/>
                </a:cxn>
                <a:cxn ang="0">
                  <a:pos x="95" y="1"/>
                </a:cxn>
                <a:cxn ang="0">
                  <a:pos x="75" y="3"/>
                </a:cxn>
                <a:cxn ang="0">
                  <a:pos x="56" y="5"/>
                </a:cxn>
                <a:cxn ang="0">
                  <a:pos x="36" y="9"/>
                </a:cxn>
                <a:cxn ang="0">
                  <a:pos x="19" y="13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5" y="38"/>
                </a:cxn>
                <a:cxn ang="0">
                  <a:pos x="14" y="45"/>
                </a:cxn>
                <a:cxn ang="0">
                  <a:pos x="26" y="50"/>
                </a:cxn>
                <a:cxn ang="0">
                  <a:pos x="39" y="58"/>
                </a:cxn>
                <a:cxn ang="0">
                  <a:pos x="53" y="65"/>
                </a:cxn>
                <a:cxn ang="0">
                  <a:pos x="67" y="73"/>
                </a:cxn>
                <a:cxn ang="0">
                  <a:pos x="76" y="80"/>
                </a:cxn>
                <a:cxn ang="0">
                  <a:pos x="88" y="91"/>
                </a:cxn>
                <a:cxn ang="0">
                  <a:pos x="100" y="104"/>
                </a:cxn>
                <a:cxn ang="0">
                  <a:pos x="113" y="119"/>
                </a:cxn>
                <a:cxn ang="0">
                  <a:pos x="126" y="134"/>
                </a:cxn>
                <a:cxn ang="0">
                  <a:pos x="136" y="147"/>
                </a:cxn>
                <a:cxn ang="0">
                  <a:pos x="143" y="155"/>
                </a:cxn>
                <a:cxn ang="0">
                  <a:pos x="145" y="159"/>
                </a:cxn>
                <a:cxn ang="0">
                  <a:pos x="147" y="156"/>
                </a:cxn>
                <a:cxn ang="0">
                  <a:pos x="149" y="149"/>
                </a:cxn>
                <a:cxn ang="0">
                  <a:pos x="151" y="140"/>
                </a:cxn>
                <a:cxn ang="0">
                  <a:pos x="153" y="128"/>
                </a:cxn>
                <a:cxn ang="0">
                  <a:pos x="155" y="114"/>
                </a:cxn>
                <a:cxn ang="0">
                  <a:pos x="152" y="99"/>
                </a:cxn>
                <a:cxn ang="0">
                  <a:pos x="147" y="84"/>
                </a:cxn>
                <a:cxn ang="0">
                  <a:pos x="136" y="70"/>
                </a:cxn>
                <a:cxn ang="0">
                  <a:pos x="124" y="58"/>
                </a:cxn>
                <a:cxn ang="0">
                  <a:pos x="113" y="48"/>
                </a:cxn>
                <a:cxn ang="0">
                  <a:pos x="103" y="39"/>
                </a:cxn>
                <a:cxn ang="0">
                  <a:pos x="94" y="32"/>
                </a:cxn>
                <a:cxn ang="0">
                  <a:pos x="87" y="27"/>
                </a:cxn>
                <a:cxn ang="0">
                  <a:pos x="81" y="23"/>
                </a:cxn>
                <a:cxn ang="0">
                  <a:pos x="77" y="22"/>
                </a:cxn>
                <a:cxn ang="0">
                  <a:pos x="76" y="20"/>
                </a:cxn>
                <a:cxn ang="0">
                  <a:pos x="174" y="19"/>
                </a:cxn>
                <a:cxn ang="0">
                  <a:pos x="126" y="0"/>
                </a:cxn>
              </a:cxnLst>
              <a:rect l="0" t="0" r="r" b="b"/>
              <a:pathLst>
                <a:path w="174" h="159">
                  <a:moveTo>
                    <a:pt x="126" y="0"/>
                  </a:moveTo>
                  <a:lnTo>
                    <a:pt x="121" y="0"/>
                  </a:lnTo>
                  <a:lnTo>
                    <a:pt x="111" y="1"/>
                  </a:lnTo>
                  <a:lnTo>
                    <a:pt x="95" y="1"/>
                  </a:lnTo>
                  <a:lnTo>
                    <a:pt x="75" y="3"/>
                  </a:lnTo>
                  <a:lnTo>
                    <a:pt x="56" y="5"/>
                  </a:lnTo>
                  <a:lnTo>
                    <a:pt x="36" y="9"/>
                  </a:lnTo>
                  <a:lnTo>
                    <a:pt x="19" y="13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5" y="38"/>
                  </a:lnTo>
                  <a:lnTo>
                    <a:pt x="14" y="45"/>
                  </a:lnTo>
                  <a:lnTo>
                    <a:pt x="26" y="50"/>
                  </a:lnTo>
                  <a:lnTo>
                    <a:pt x="39" y="58"/>
                  </a:lnTo>
                  <a:lnTo>
                    <a:pt x="53" y="65"/>
                  </a:lnTo>
                  <a:lnTo>
                    <a:pt x="67" y="73"/>
                  </a:lnTo>
                  <a:lnTo>
                    <a:pt x="76" y="80"/>
                  </a:lnTo>
                  <a:lnTo>
                    <a:pt x="88" y="91"/>
                  </a:lnTo>
                  <a:lnTo>
                    <a:pt x="100" y="104"/>
                  </a:lnTo>
                  <a:lnTo>
                    <a:pt x="113" y="119"/>
                  </a:lnTo>
                  <a:lnTo>
                    <a:pt x="126" y="134"/>
                  </a:lnTo>
                  <a:lnTo>
                    <a:pt x="136" y="147"/>
                  </a:lnTo>
                  <a:lnTo>
                    <a:pt x="143" y="155"/>
                  </a:lnTo>
                  <a:lnTo>
                    <a:pt x="145" y="159"/>
                  </a:lnTo>
                  <a:lnTo>
                    <a:pt x="147" y="156"/>
                  </a:lnTo>
                  <a:lnTo>
                    <a:pt x="149" y="149"/>
                  </a:lnTo>
                  <a:lnTo>
                    <a:pt x="151" y="140"/>
                  </a:lnTo>
                  <a:lnTo>
                    <a:pt x="153" y="128"/>
                  </a:lnTo>
                  <a:lnTo>
                    <a:pt x="155" y="114"/>
                  </a:lnTo>
                  <a:lnTo>
                    <a:pt x="152" y="99"/>
                  </a:lnTo>
                  <a:lnTo>
                    <a:pt x="147" y="84"/>
                  </a:lnTo>
                  <a:lnTo>
                    <a:pt x="136" y="70"/>
                  </a:lnTo>
                  <a:lnTo>
                    <a:pt x="124" y="58"/>
                  </a:lnTo>
                  <a:lnTo>
                    <a:pt x="113" y="48"/>
                  </a:lnTo>
                  <a:lnTo>
                    <a:pt x="103" y="39"/>
                  </a:lnTo>
                  <a:lnTo>
                    <a:pt x="94" y="32"/>
                  </a:lnTo>
                  <a:lnTo>
                    <a:pt x="87" y="27"/>
                  </a:lnTo>
                  <a:lnTo>
                    <a:pt x="81" y="23"/>
                  </a:lnTo>
                  <a:lnTo>
                    <a:pt x="77" y="22"/>
                  </a:lnTo>
                  <a:lnTo>
                    <a:pt x="76" y="20"/>
                  </a:lnTo>
                  <a:lnTo>
                    <a:pt x="174" y="19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86" name="Freeform 62"/>
            <p:cNvSpPr>
              <a:spLocks/>
            </p:cNvSpPr>
            <p:nvPr/>
          </p:nvSpPr>
          <p:spPr bwMode="auto">
            <a:xfrm>
              <a:off x="3371" y="2964"/>
              <a:ext cx="137" cy="111"/>
            </a:xfrm>
            <a:custGeom>
              <a:avLst/>
              <a:gdLst/>
              <a:ahLst/>
              <a:cxnLst>
                <a:cxn ang="0">
                  <a:pos x="274" y="0"/>
                </a:cxn>
                <a:cxn ang="0">
                  <a:pos x="273" y="6"/>
                </a:cxn>
                <a:cxn ang="0">
                  <a:pos x="268" y="22"/>
                </a:cxn>
                <a:cxn ang="0">
                  <a:pos x="261" y="45"/>
                </a:cxn>
                <a:cxn ang="0">
                  <a:pos x="251" y="73"/>
                </a:cxn>
                <a:cxn ang="0">
                  <a:pos x="237" y="103"/>
                </a:cxn>
                <a:cxn ang="0">
                  <a:pos x="221" y="131"/>
                </a:cxn>
                <a:cxn ang="0">
                  <a:pos x="200" y="156"/>
                </a:cxn>
                <a:cxn ang="0">
                  <a:pos x="177" y="174"/>
                </a:cxn>
                <a:cxn ang="0">
                  <a:pos x="151" y="187"/>
                </a:cxn>
                <a:cxn ang="0">
                  <a:pos x="122" y="197"/>
                </a:cxn>
                <a:cxn ang="0">
                  <a:pos x="92" y="206"/>
                </a:cxn>
                <a:cxn ang="0">
                  <a:pos x="64" y="212"/>
                </a:cxn>
                <a:cxn ang="0">
                  <a:pos x="39" y="217"/>
                </a:cxn>
                <a:cxn ang="0">
                  <a:pos x="18" y="220"/>
                </a:cxn>
                <a:cxn ang="0">
                  <a:pos x="4" y="222"/>
                </a:cxn>
                <a:cxn ang="0">
                  <a:pos x="0" y="222"/>
                </a:cxn>
                <a:cxn ang="0">
                  <a:pos x="4" y="220"/>
                </a:cxn>
                <a:cxn ang="0">
                  <a:pos x="19" y="213"/>
                </a:cxn>
                <a:cxn ang="0">
                  <a:pos x="39" y="204"/>
                </a:cxn>
                <a:cxn ang="0">
                  <a:pos x="64" y="191"/>
                </a:cxn>
                <a:cxn ang="0">
                  <a:pos x="91" y="178"/>
                </a:cxn>
                <a:cxn ang="0">
                  <a:pos x="117" y="161"/>
                </a:cxn>
                <a:cxn ang="0">
                  <a:pos x="140" y="145"/>
                </a:cxn>
                <a:cxn ang="0">
                  <a:pos x="159" y="130"/>
                </a:cxn>
                <a:cxn ang="0">
                  <a:pos x="171" y="116"/>
                </a:cxn>
                <a:cxn ang="0">
                  <a:pos x="189" y="98"/>
                </a:cxn>
                <a:cxn ang="0">
                  <a:pos x="207" y="77"/>
                </a:cxn>
                <a:cxn ang="0">
                  <a:pos x="227" y="54"/>
                </a:cxn>
                <a:cxn ang="0">
                  <a:pos x="245" y="33"/>
                </a:cxn>
                <a:cxn ang="0">
                  <a:pos x="260" y="16"/>
                </a:cxn>
                <a:cxn ang="0">
                  <a:pos x="271" y="5"/>
                </a:cxn>
                <a:cxn ang="0">
                  <a:pos x="274" y="0"/>
                </a:cxn>
              </a:cxnLst>
              <a:rect l="0" t="0" r="r" b="b"/>
              <a:pathLst>
                <a:path w="274" h="222">
                  <a:moveTo>
                    <a:pt x="274" y="0"/>
                  </a:moveTo>
                  <a:lnTo>
                    <a:pt x="273" y="6"/>
                  </a:lnTo>
                  <a:lnTo>
                    <a:pt x="268" y="22"/>
                  </a:lnTo>
                  <a:lnTo>
                    <a:pt x="261" y="45"/>
                  </a:lnTo>
                  <a:lnTo>
                    <a:pt x="251" y="73"/>
                  </a:lnTo>
                  <a:lnTo>
                    <a:pt x="237" y="103"/>
                  </a:lnTo>
                  <a:lnTo>
                    <a:pt x="221" y="131"/>
                  </a:lnTo>
                  <a:lnTo>
                    <a:pt x="200" y="156"/>
                  </a:lnTo>
                  <a:lnTo>
                    <a:pt x="177" y="174"/>
                  </a:lnTo>
                  <a:lnTo>
                    <a:pt x="151" y="187"/>
                  </a:lnTo>
                  <a:lnTo>
                    <a:pt x="122" y="197"/>
                  </a:lnTo>
                  <a:lnTo>
                    <a:pt x="92" y="206"/>
                  </a:lnTo>
                  <a:lnTo>
                    <a:pt x="64" y="212"/>
                  </a:lnTo>
                  <a:lnTo>
                    <a:pt x="39" y="217"/>
                  </a:lnTo>
                  <a:lnTo>
                    <a:pt x="18" y="220"/>
                  </a:lnTo>
                  <a:lnTo>
                    <a:pt x="4" y="222"/>
                  </a:lnTo>
                  <a:lnTo>
                    <a:pt x="0" y="222"/>
                  </a:lnTo>
                  <a:lnTo>
                    <a:pt x="4" y="220"/>
                  </a:lnTo>
                  <a:lnTo>
                    <a:pt x="19" y="213"/>
                  </a:lnTo>
                  <a:lnTo>
                    <a:pt x="39" y="204"/>
                  </a:lnTo>
                  <a:lnTo>
                    <a:pt x="64" y="191"/>
                  </a:lnTo>
                  <a:lnTo>
                    <a:pt x="91" y="178"/>
                  </a:lnTo>
                  <a:lnTo>
                    <a:pt x="117" y="161"/>
                  </a:lnTo>
                  <a:lnTo>
                    <a:pt x="140" y="145"/>
                  </a:lnTo>
                  <a:lnTo>
                    <a:pt x="159" y="130"/>
                  </a:lnTo>
                  <a:lnTo>
                    <a:pt x="171" y="116"/>
                  </a:lnTo>
                  <a:lnTo>
                    <a:pt x="189" y="98"/>
                  </a:lnTo>
                  <a:lnTo>
                    <a:pt x="207" y="77"/>
                  </a:lnTo>
                  <a:lnTo>
                    <a:pt x="227" y="54"/>
                  </a:lnTo>
                  <a:lnTo>
                    <a:pt x="245" y="33"/>
                  </a:lnTo>
                  <a:lnTo>
                    <a:pt x="260" y="16"/>
                  </a:lnTo>
                  <a:lnTo>
                    <a:pt x="271" y="5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87" name="Freeform 63"/>
            <p:cNvSpPr>
              <a:spLocks/>
            </p:cNvSpPr>
            <p:nvPr/>
          </p:nvSpPr>
          <p:spPr bwMode="auto">
            <a:xfrm>
              <a:off x="3514" y="3025"/>
              <a:ext cx="48" cy="47"/>
            </a:xfrm>
            <a:custGeom>
              <a:avLst/>
              <a:gdLst/>
              <a:ahLst/>
              <a:cxnLst>
                <a:cxn ang="0">
                  <a:pos x="47" y="95"/>
                </a:cxn>
                <a:cxn ang="0">
                  <a:pos x="56" y="94"/>
                </a:cxn>
                <a:cxn ang="0">
                  <a:pos x="65" y="91"/>
                </a:cxn>
                <a:cxn ang="0">
                  <a:pos x="73" y="87"/>
                </a:cxn>
                <a:cxn ang="0">
                  <a:pos x="80" y="81"/>
                </a:cxn>
                <a:cxn ang="0">
                  <a:pos x="86" y="74"/>
                </a:cxn>
                <a:cxn ang="0">
                  <a:pos x="91" y="66"/>
                </a:cxn>
                <a:cxn ang="0">
                  <a:pos x="93" y="57"/>
                </a:cxn>
                <a:cxn ang="0">
                  <a:pos x="94" y="48"/>
                </a:cxn>
                <a:cxn ang="0">
                  <a:pos x="93" y="38"/>
                </a:cxn>
                <a:cxn ang="0">
                  <a:pos x="91" y="29"/>
                </a:cxn>
                <a:cxn ang="0">
                  <a:pos x="86" y="21"/>
                </a:cxn>
                <a:cxn ang="0">
                  <a:pos x="80" y="14"/>
                </a:cxn>
                <a:cxn ang="0">
                  <a:pos x="73" y="8"/>
                </a:cxn>
                <a:cxn ang="0">
                  <a:pos x="65" y="4"/>
                </a:cxn>
                <a:cxn ang="0">
                  <a:pos x="56" y="2"/>
                </a:cxn>
                <a:cxn ang="0">
                  <a:pos x="47" y="0"/>
                </a:cxn>
                <a:cxn ang="0">
                  <a:pos x="38" y="2"/>
                </a:cxn>
                <a:cxn ang="0">
                  <a:pos x="29" y="4"/>
                </a:cxn>
                <a:cxn ang="0">
                  <a:pos x="20" y="8"/>
                </a:cxn>
                <a:cxn ang="0">
                  <a:pos x="14" y="14"/>
                </a:cxn>
                <a:cxn ang="0">
                  <a:pos x="8" y="21"/>
                </a:cxn>
                <a:cxn ang="0">
                  <a:pos x="3" y="29"/>
                </a:cxn>
                <a:cxn ang="0">
                  <a:pos x="1" y="38"/>
                </a:cxn>
                <a:cxn ang="0">
                  <a:pos x="0" y="48"/>
                </a:cxn>
                <a:cxn ang="0">
                  <a:pos x="1" y="57"/>
                </a:cxn>
                <a:cxn ang="0">
                  <a:pos x="3" y="66"/>
                </a:cxn>
                <a:cxn ang="0">
                  <a:pos x="8" y="74"/>
                </a:cxn>
                <a:cxn ang="0">
                  <a:pos x="14" y="81"/>
                </a:cxn>
                <a:cxn ang="0">
                  <a:pos x="20" y="87"/>
                </a:cxn>
                <a:cxn ang="0">
                  <a:pos x="29" y="91"/>
                </a:cxn>
                <a:cxn ang="0">
                  <a:pos x="38" y="94"/>
                </a:cxn>
                <a:cxn ang="0">
                  <a:pos x="47" y="95"/>
                </a:cxn>
              </a:cxnLst>
              <a:rect l="0" t="0" r="r" b="b"/>
              <a:pathLst>
                <a:path w="94" h="95">
                  <a:moveTo>
                    <a:pt x="47" y="95"/>
                  </a:moveTo>
                  <a:lnTo>
                    <a:pt x="56" y="94"/>
                  </a:lnTo>
                  <a:lnTo>
                    <a:pt x="65" y="91"/>
                  </a:lnTo>
                  <a:lnTo>
                    <a:pt x="73" y="87"/>
                  </a:lnTo>
                  <a:lnTo>
                    <a:pt x="80" y="81"/>
                  </a:lnTo>
                  <a:lnTo>
                    <a:pt x="86" y="74"/>
                  </a:lnTo>
                  <a:lnTo>
                    <a:pt x="91" y="66"/>
                  </a:lnTo>
                  <a:lnTo>
                    <a:pt x="93" y="57"/>
                  </a:lnTo>
                  <a:lnTo>
                    <a:pt x="94" y="48"/>
                  </a:lnTo>
                  <a:lnTo>
                    <a:pt x="93" y="38"/>
                  </a:lnTo>
                  <a:lnTo>
                    <a:pt x="91" y="29"/>
                  </a:lnTo>
                  <a:lnTo>
                    <a:pt x="86" y="21"/>
                  </a:lnTo>
                  <a:lnTo>
                    <a:pt x="80" y="14"/>
                  </a:lnTo>
                  <a:lnTo>
                    <a:pt x="73" y="8"/>
                  </a:lnTo>
                  <a:lnTo>
                    <a:pt x="65" y="4"/>
                  </a:lnTo>
                  <a:lnTo>
                    <a:pt x="56" y="2"/>
                  </a:lnTo>
                  <a:lnTo>
                    <a:pt x="47" y="0"/>
                  </a:lnTo>
                  <a:lnTo>
                    <a:pt x="38" y="2"/>
                  </a:lnTo>
                  <a:lnTo>
                    <a:pt x="29" y="4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1"/>
                  </a:lnTo>
                  <a:lnTo>
                    <a:pt x="3" y="29"/>
                  </a:lnTo>
                  <a:lnTo>
                    <a:pt x="1" y="38"/>
                  </a:lnTo>
                  <a:lnTo>
                    <a:pt x="0" y="48"/>
                  </a:lnTo>
                  <a:lnTo>
                    <a:pt x="1" y="57"/>
                  </a:lnTo>
                  <a:lnTo>
                    <a:pt x="3" y="66"/>
                  </a:lnTo>
                  <a:lnTo>
                    <a:pt x="8" y="74"/>
                  </a:lnTo>
                  <a:lnTo>
                    <a:pt x="14" y="81"/>
                  </a:lnTo>
                  <a:lnTo>
                    <a:pt x="20" y="87"/>
                  </a:lnTo>
                  <a:lnTo>
                    <a:pt x="29" y="91"/>
                  </a:lnTo>
                  <a:lnTo>
                    <a:pt x="38" y="94"/>
                  </a:lnTo>
                  <a:lnTo>
                    <a:pt x="47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88" name="Freeform 64"/>
            <p:cNvSpPr>
              <a:spLocks/>
            </p:cNvSpPr>
            <p:nvPr/>
          </p:nvSpPr>
          <p:spPr bwMode="auto">
            <a:xfrm>
              <a:off x="3388" y="3086"/>
              <a:ext cx="40" cy="9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3" y="5"/>
                </a:cxn>
                <a:cxn ang="0">
                  <a:pos x="30" y="20"/>
                </a:cxn>
                <a:cxn ang="0">
                  <a:pos x="40" y="42"/>
                </a:cxn>
                <a:cxn ang="0">
                  <a:pos x="46" y="70"/>
                </a:cxn>
                <a:cxn ang="0">
                  <a:pos x="49" y="99"/>
                </a:cxn>
                <a:cxn ang="0">
                  <a:pos x="44" y="129"/>
                </a:cxn>
                <a:cxn ang="0">
                  <a:pos x="29" y="155"/>
                </a:cxn>
                <a:cxn ang="0">
                  <a:pos x="0" y="178"/>
                </a:cxn>
                <a:cxn ang="0">
                  <a:pos x="7" y="175"/>
                </a:cxn>
                <a:cxn ang="0">
                  <a:pos x="25" y="167"/>
                </a:cxn>
                <a:cxn ang="0">
                  <a:pos x="45" y="152"/>
                </a:cxn>
                <a:cxn ang="0">
                  <a:pos x="66" y="132"/>
                </a:cxn>
                <a:cxn ang="0">
                  <a:pos x="79" y="107"/>
                </a:cxn>
                <a:cxn ang="0">
                  <a:pos x="80" y="76"/>
                </a:cxn>
                <a:cxn ang="0">
                  <a:pos x="61" y="40"/>
                </a:cxn>
                <a:cxn ang="0">
                  <a:pos x="20" y="0"/>
                </a:cxn>
              </a:cxnLst>
              <a:rect l="0" t="0" r="r" b="b"/>
              <a:pathLst>
                <a:path w="80" h="178">
                  <a:moveTo>
                    <a:pt x="20" y="0"/>
                  </a:moveTo>
                  <a:lnTo>
                    <a:pt x="23" y="5"/>
                  </a:lnTo>
                  <a:lnTo>
                    <a:pt x="30" y="20"/>
                  </a:lnTo>
                  <a:lnTo>
                    <a:pt x="40" y="42"/>
                  </a:lnTo>
                  <a:lnTo>
                    <a:pt x="46" y="70"/>
                  </a:lnTo>
                  <a:lnTo>
                    <a:pt x="49" y="99"/>
                  </a:lnTo>
                  <a:lnTo>
                    <a:pt x="44" y="129"/>
                  </a:lnTo>
                  <a:lnTo>
                    <a:pt x="29" y="155"/>
                  </a:lnTo>
                  <a:lnTo>
                    <a:pt x="0" y="178"/>
                  </a:lnTo>
                  <a:lnTo>
                    <a:pt x="7" y="175"/>
                  </a:lnTo>
                  <a:lnTo>
                    <a:pt x="25" y="167"/>
                  </a:lnTo>
                  <a:lnTo>
                    <a:pt x="45" y="152"/>
                  </a:lnTo>
                  <a:lnTo>
                    <a:pt x="66" y="132"/>
                  </a:lnTo>
                  <a:lnTo>
                    <a:pt x="79" y="107"/>
                  </a:lnTo>
                  <a:lnTo>
                    <a:pt x="80" y="76"/>
                  </a:lnTo>
                  <a:lnTo>
                    <a:pt x="61" y="4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3873500" y="2506663"/>
            <a:ext cx="2171700" cy="679450"/>
            <a:chOff x="2503" y="1489"/>
            <a:chExt cx="1368" cy="428"/>
          </a:xfrm>
        </p:grpSpPr>
        <p:sp>
          <p:nvSpPr>
            <p:cNvPr id="410694" name="Line 70"/>
            <p:cNvSpPr>
              <a:spLocks noChangeShapeType="1"/>
            </p:cNvSpPr>
            <p:nvPr/>
          </p:nvSpPr>
          <p:spPr bwMode="auto">
            <a:xfrm flipV="1">
              <a:off x="2503" y="1489"/>
              <a:ext cx="0" cy="4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695" name="Line 71"/>
            <p:cNvSpPr>
              <a:spLocks noChangeShapeType="1"/>
            </p:cNvSpPr>
            <p:nvPr/>
          </p:nvSpPr>
          <p:spPr bwMode="auto">
            <a:xfrm>
              <a:off x="2519" y="1820"/>
              <a:ext cx="135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696" name="Line 72"/>
            <p:cNvSpPr>
              <a:spLocks noChangeShapeType="1"/>
            </p:cNvSpPr>
            <p:nvPr/>
          </p:nvSpPr>
          <p:spPr bwMode="auto">
            <a:xfrm flipV="1">
              <a:off x="3868" y="1606"/>
              <a:ext cx="0" cy="3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699" name="Text Box 75"/>
            <p:cNvSpPr txBox="1">
              <a:spLocks noChangeArrowheads="1"/>
            </p:cNvSpPr>
            <p:nvPr/>
          </p:nvSpPr>
          <p:spPr bwMode="auto">
            <a:xfrm>
              <a:off x="3120" y="1537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f</a:t>
              </a:r>
            </a:p>
          </p:txBody>
        </p:sp>
      </p:grpSp>
      <p:sp>
        <p:nvSpPr>
          <p:cNvPr id="410702" name="Line 78"/>
          <p:cNvSpPr>
            <a:spLocks noChangeShapeType="1"/>
          </p:cNvSpPr>
          <p:nvPr/>
        </p:nvSpPr>
        <p:spPr bwMode="auto">
          <a:xfrm>
            <a:off x="474663" y="1169988"/>
            <a:ext cx="895350" cy="109537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07" name="Line 83"/>
          <p:cNvSpPr>
            <a:spLocks noChangeShapeType="1"/>
          </p:cNvSpPr>
          <p:nvPr/>
        </p:nvSpPr>
        <p:spPr bwMode="auto">
          <a:xfrm>
            <a:off x="3937000" y="1589088"/>
            <a:ext cx="4251325" cy="519112"/>
          </a:xfrm>
          <a:prstGeom prst="line">
            <a:avLst/>
          </a:prstGeom>
          <a:noFill/>
          <a:ln w="222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08" name="Rectangle 84"/>
          <p:cNvSpPr>
            <a:spLocks noChangeArrowheads="1"/>
          </p:cNvSpPr>
          <p:nvPr/>
        </p:nvSpPr>
        <p:spPr bwMode="auto">
          <a:xfrm>
            <a:off x="6670675" y="323850"/>
            <a:ext cx="1943100" cy="13731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</a:rPr>
              <a:t>S</a:t>
            </a:r>
            <a:r>
              <a:rPr lang="en-US"/>
              <a:t>MALLER;</a:t>
            </a:r>
          </a:p>
          <a:p>
            <a:pPr algn="l"/>
            <a:r>
              <a:rPr lang="en-US">
                <a:solidFill>
                  <a:srgbClr val="009900"/>
                </a:solidFill>
              </a:rPr>
              <a:t>U</a:t>
            </a:r>
            <a:r>
              <a:rPr lang="en-US"/>
              <a:t>PRIGHT;</a:t>
            </a:r>
          </a:p>
          <a:p>
            <a:pPr algn="l"/>
            <a:r>
              <a:rPr lang="en-US">
                <a:solidFill>
                  <a:srgbClr val="009900"/>
                </a:solidFill>
              </a:rPr>
              <a:t>V</a:t>
            </a:r>
            <a:r>
              <a:rPr lang="en-US"/>
              <a:t>IRTUAL</a:t>
            </a:r>
          </a:p>
        </p:txBody>
      </p:sp>
      <p:pic>
        <p:nvPicPr>
          <p:cNvPr id="410709" name="Picture 85" descr="j031188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8738" y="2435225"/>
            <a:ext cx="1825625" cy="1030288"/>
          </a:xfrm>
          <a:prstGeom prst="rect">
            <a:avLst/>
          </a:prstGeom>
          <a:noFill/>
        </p:spPr>
      </p:pic>
      <p:sp>
        <p:nvSpPr>
          <p:cNvPr id="410714" name="Freeform 90"/>
          <p:cNvSpPr>
            <a:spLocks/>
          </p:cNvSpPr>
          <p:nvPr/>
        </p:nvSpPr>
        <p:spPr bwMode="auto">
          <a:xfrm rot="15688720">
            <a:off x="3440113" y="4830763"/>
            <a:ext cx="1587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1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2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1" y="0"/>
                </a:lnTo>
                <a:lnTo>
                  <a:pt x="1" y="0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134"/>
          <p:cNvGrpSpPr>
            <a:grpSpLocks/>
          </p:cNvGrpSpPr>
          <p:nvPr/>
        </p:nvGrpSpPr>
        <p:grpSpPr bwMode="auto">
          <a:xfrm>
            <a:off x="808038" y="3960813"/>
            <a:ext cx="7473950" cy="1797050"/>
            <a:chOff x="509" y="2495"/>
            <a:chExt cx="4708" cy="1132"/>
          </a:xfrm>
        </p:grpSpPr>
        <p:sp>
          <p:nvSpPr>
            <p:cNvPr id="410640" name="Line 16"/>
            <p:cNvSpPr>
              <a:spLocks noChangeShapeType="1"/>
            </p:cNvSpPr>
            <p:nvPr/>
          </p:nvSpPr>
          <p:spPr bwMode="auto">
            <a:xfrm flipH="1">
              <a:off x="509" y="3063"/>
              <a:ext cx="460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641" name="Arc 17"/>
            <p:cNvSpPr>
              <a:spLocks/>
            </p:cNvSpPr>
            <p:nvPr/>
          </p:nvSpPr>
          <p:spPr bwMode="auto">
            <a:xfrm rot="13481714" flipH="1" flipV="1">
              <a:off x="4085" y="2495"/>
              <a:ext cx="1132" cy="11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8" name="Group 108"/>
            <p:cNvGrpSpPr>
              <a:grpSpLocks/>
            </p:cNvGrpSpPr>
            <p:nvPr/>
          </p:nvGrpSpPr>
          <p:grpSpPr bwMode="auto">
            <a:xfrm rot="-261494">
              <a:off x="3035" y="2663"/>
              <a:ext cx="276" cy="392"/>
              <a:chOff x="521" y="2371"/>
              <a:chExt cx="610" cy="868"/>
            </a:xfrm>
          </p:grpSpPr>
          <p:sp>
            <p:nvSpPr>
              <p:cNvPr id="410718" name="Freeform 94"/>
              <p:cNvSpPr>
                <a:spLocks/>
              </p:cNvSpPr>
              <p:nvPr/>
            </p:nvSpPr>
            <p:spPr bwMode="auto">
              <a:xfrm rot="15688720">
                <a:off x="483" y="2943"/>
                <a:ext cx="327" cy="104"/>
              </a:xfrm>
              <a:custGeom>
                <a:avLst/>
                <a:gdLst/>
                <a:ahLst/>
                <a:cxnLst>
                  <a:cxn ang="0">
                    <a:pos x="9" y="168"/>
                  </a:cxn>
                  <a:cxn ang="0">
                    <a:pos x="315" y="106"/>
                  </a:cxn>
                  <a:cxn ang="0">
                    <a:pos x="689" y="69"/>
                  </a:cxn>
                  <a:cxn ang="0">
                    <a:pos x="980" y="0"/>
                  </a:cxn>
                  <a:cxn ang="0">
                    <a:pos x="976" y="1"/>
                  </a:cxn>
                  <a:cxn ang="0">
                    <a:pos x="966" y="5"/>
                  </a:cxn>
                  <a:cxn ang="0">
                    <a:pos x="949" y="13"/>
                  </a:cxn>
                  <a:cxn ang="0">
                    <a:pos x="928" y="21"/>
                  </a:cxn>
                  <a:cxn ang="0">
                    <a:pos x="903" y="31"/>
                  </a:cxn>
                  <a:cxn ang="0">
                    <a:pos x="874" y="42"/>
                  </a:cxn>
                  <a:cxn ang="0">
                    <a:pos x="843" y="54"/>
                  </a:cxn>
                  <a:cxn ang="0">
                    <a:pos x="811" y="67"/>
                  </a:cxn>
                  <a:cxn ang="0">
                    <a:pos x="779" y="79"/>
                  </a:cxn>
                  <a:cxn ang="0">
                    <a:pos x="745" y="92"/>
                  </a:cxn>
                  <a:cxn ang="0">
                    <a:pos x="715" y="105"/>
                  </a:cxn>
                  <a:cxn ang="0">
                    <a:pos x="685" y="115"/>
                  </a:cxn>
                  <a:cxn ang="0">
                    <a:pos x="660" y="125"/>
                  </a:cxn>
                  <a:cxn ang="0">
                    <a:pos x="638" y="134"/>
                  </a:cxn>
                  <a:cxn ang="0">
                    <a:pos x="621" y="139"/>
                  </a:cxn>
                  <a:cxn ang="0">
                    <a:pos x="610" y="143"/>
                  </a:cxn>
                  <a:cxn ang="0">
                    <a:pos x="600" y="146"/>
                  </a:cxn>
                  <a:cxn ang="0">
                    <a:pos x="586" y="149"/>
                  </a:cxn>
                  <a:cxn ang="0">
                    <a:pos x="569" y="152"/>
                  </a:cxn>
                  <a:cxn ang="0">
                    <a:pos x="550" y="155"/>
                  </a:cxn>
                  <a:cxn ang="0">
                    <a:pos x="527" y="159"/>
                  </a:cxn>
                  <a:cxn ang="0">
                    <a:pos x="503" y="162"/>
                  </a:cxn>
                  <a:cxn ang="0">
                    <a:pos x="478" y="165"/>
                  </a:cxn>
                  <a:cxn ang="0">
                    <a:pos x="452" y="169"/>
                  </a:cxn>
                  <a:cxn ang="0">
                    <a:pos x="424" y="173"/>
                  </a:cxn>
                  <a:cxn ang="0">
                    <a:pos x="397" y="176"/>
                  </a:cxn>
                  <a:cxn ang="0">
                    <a:pos x="369" y="180"/>
                  </a:cxn>
                  <a:cxn ang="0">
                    <a:pos x="344" y="183"/>
                  </a:cxn>
                  <a:cxn ang="0">
                    <a:pos x="319" y="188"/>
                  </a:cxn>
                  <a:cxn ang="0">
                    <a:pos x="295" y="192"/>
                  </a:cxn>
                  <a:cxn ang="0">
                    <a:pos x="274" y="195"/>
                  </a:cxn>
                  <a:cxn ang="0">
                    <a:pos x="256" y="199"/>
                  </a:cxn>
                  <a:cxn ang="0">
                    <a:pos x="238" y="203"/>
                  </a:cxn>
                  <a:cxn ang="0">
                    <a:pos x="220" y="208"/>
                  </a:cxn>
                  <a:cxn ang="0">
                    <a:pos x="199" y="212"/>
                  </a:cxn>
                  <a:cxn ang="0">
                    <a:pos x="178" y="217"/>
                  </a:cxn>
                  <a:cxn ang="0">
                    <a:pos x="157" y="223"/>
                  </a:cxn>
                  <a:cxn ang="0">
                    <a:pos x="136" y="229"/>
                  </a:cxn>
                  <a:cxn ang="0">
                    <a:pos x="115" y="235"/>
                  </a:cxn>
                  <a:cxn ang="0">
                    <a:pos x="95" y="239"/>
                  </a:cxn>
                  <a:cxn ang="0">
                    <a:pos x="76" y="245"/>
                  </a:cxn>
                  <a:cxn ang="0">
                    <a:pos x="58" y="250"/>
                  </a:cxn>
                  <a:cxn ang="0">
                    <a:pos x="42" y="254"/>
                  </a:cxn>
                  <a:cxn ang="0">
                    <a:pos x="28" y="257"/>
                  </a:cxn>
                  <a:cxn ang="0">
                    <a:pos x="16" y="262"/>
                  </a:cxn>
                  <a:cxn ang="0">
                    <a:pos x="7" y="264"/>
                  </a:cxn>
                  <a:cxn ang="0">
                    <a:pos x="2" y="266"/>
                  </a:cxn>
                  <a:cxn ang="0">
                    <a:pos x="0" y="266"/>
                  </a:cxn>
                  <a:cxn ang="0">
                    <a:pos x="9" y="168"/>
                  </a:cxn>
                </a:cxnLst>
                <a:rect l="0" t="0" r="r" b="b"/>
                <a:pathLst>
                  <a:path w="980" h="266">
                    <a:moveTo>
                      <a:pt x="9" y="168"/>
                    </a:moveTo>
                    <a:lnTo>
                      <a:pt x="315" y="106"/>
                    </a:lnTo>
                    <a:lnTo>
                      <a:pt x="689" y="69"/>
                    </a:lnTo>
                    <a:lnTo>
                      <a:pt x="980" y="0"/>
                    </a:lnTo>
                    <a:lnTo>
                      <a:pt x="976" y="1"/>
                    </a:lnTo>
                    <a:lnTo>
                      <a:pt x="966" y="5"/>
                    </a:lnTo>
                    <a:lnTo>
                      <a:pt x="949" y="13"/>
                    </a:lnTo>
                    <a:lnTo>
                      <a:pt x="928" y="21"/>
                    </a:lnTo>
                    <a:lnTo>
                      <a:pt x="903" y="31"/>
                    </a:lnTo>
                    <a:lnTo>
                      <a:pt x="874" y="42"/>
                    </a:lnTo>
                    <a:lnTo>
                      <a:pt x="843" y="54"/>
                    </a:lnTo>
                    <a:lnTo>
                      <a:pt x="811" y="67"/>
                    </a:lnTo>
                    <a:lnTo>
                      <a:pt x="779" y="79"/>
                    </a:lnTo>
                    <a:lnTo>
                      <a:pt x="745" y="92"/>
                    </a:lnTo>
                    <a:lnTo>
                      <a:pt x="715" y="105"/>
                    </a:lnTo>
                    <a:lnTo>
                      <a:pt x="685" y="115"/>
                    </a:lnTo>
                    <a:lnTo>
                      <a:pt x="660" y="125"/>
                    </a:lnTo>
                    <a:lnTo>
                      <a:pt x="638" y="134"/>
                    </a:lnTo>
                    <a:lnTo>
                      <a:pt x="621" y="139"/>
                    </a:lnTo>
                    <a:lnTo>
                      <a:pt x="610" y="143"/>
                    </a:lnTo>
                    <a:lnTo>
                      <a:pt x="600" y="146"/>
                    </a:lnTo>
                    <a:lnTo>
                      <a:pt x="586" y="149"/>
                    </a:lnTo>
                    <a:lnTo>
                      <a:pt x="569" y="152"/>
                    </a:lnTo>
                    <a:lnTo>
                      <a:pt x="550" y="155"/>
                    </a:lnTo>
                    <a:lnTo>
                      <a:pt x="527" y="159"/>
                    </a:lnTo>
                    <a:lnTo>
                      <a:pt x="503" y="162"/>
                    </a:lnTo>
                    <a:lnTo>
                      <a:pt x="478" y="165"/>
                    </a:lnTo>
                    <a:lnTo>
                      <a:pt x="452" y="169"/>
                    </a:lnTo>
                    <a:lnTo>
                      <a:pt x="424" y="173"/>
                    </a:lnTo>
                    <a:lnTo>
                      <a:pt x="397" y="176"/>
                    </a:lnTo>
                    <a:lnTo>
                      <a:pt x="369" y="180"/>
                    </a:lnTo>
                    <a:lnTo>
                      <a:pt x="344" y="183"/>
                    </a:lnTo>
                    <a:lnTo>
                      <a:pt x="319" y="188"/>
                    </a:lnTo>
                    <a:lnTo>
                      <a:pt x="295" y="192"/>
                    </a:lnTo>
                    <a:lnTo>
                      <a:pt x="274" y="195"/>
                    </a:lnTo>
                    <a:lnTo>
                      <a:pt x="256" y="199"/>
                    </a:lnTo>
                    <a:lnTo>
                      <a:pt x="238" y="203"/>
                    </a:lnTo>
                    <a:lnTo>
                      <a:pt x="220" y="208"/>
                    </a:lnTo>
                    <a:lnTo>
                      <a:pt x="199" y="212"/>
                    </a:lnTo>
                    <a:lnTo>
                      <a:pt x="178" y="217"/>
                    </a:lnTo>
                    <a:lnTo>
                      <a:pt x="157" y="223"/>
                    </a:lnTo>
                    <a:lnTo>
                      <a:pt x="136" y="229"/>
                    </a:lnTo>
                    <a:lnTo>
                      <a:pt x="115" y="235"/>
                    </a:lnTo>
                    <a:lnTo>
                      <a:pt x="95" y="239"/>
                    </a:lnTo>
                    <a:lnTo>
                      <a:pt x="76" y="245"/>
                    </a:lnTo>
                    <a:lnTo>
                      <a:pt x="58" y="250"/>
                    </a:lnTo>
                    <a:lnTo>
                      <a:pt x="42" y="254"/>
                    </a:lnTo>
                    <a:lnTo>
                      <a:pt x="28" y="257"/>
                    </a:lnTo>
                    <a:lnTo>
                      <a:pt x="16" y="262"/>
                    </a:lnTo>
                    <a:lnTo>
                      <a:pt x="7" y="264"/>
                    </a:lnTo>
                    <a:lnTo>
                      <a:pt x="2" y="266"/>
                    </a:lnTo>
                    <a:lnTo>
                      <a:pt x="0" y="266"/>
                    </a:lnTo>
                    <a:lnTo>
                      <a:pt x="9" y="1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20" name="Freeform 96"/>
              <p:cNvSpPr>
                <a:spLocks/>
              </p:cNvSpPr>
              <p:nvPr/>
            </p:nvSpPr>
            <p:spPr bwMode="auto">
              <a:xfrm rot="15688720">
                <a:off x="392" y="2500"/>
                <a:ext cx="868" cy="610"/>
              </a:xfrm>
              <a:custGeom>
                <a:avLst/>
                <a:gdLst/>
                <a:ahLst/>
                <a:cxnLst>
                  <a:cxn ang="0">
                    <a:pos x="2463" y="392"/>
                  </a:cxn>
                  <a:cxn ang="0">
                    <a:pos x="2256" y="255"/>
                  </a:cxn>
                  <a:cxn ang="0">
                    <a:pos x="2172" y="236"/>
                  </a:cxn>
                  <a:cxn ang="0">
                    <a:pos x="2126" y="228"/>
                  </a:cxn>
                  <a:cxn ang="0">
                    <a:pos x="2072" y="224"/>
                  </a:cxn>
                  <a:cxn ang="0">
                    <a:pos x="2027" y="222"/>
                  </a:cxn>
                  <a:cxn ang="0">
                    <a:pos x="1971" y="204"/>
                  </a:cxn>
                  <a:cxn ang="0">
                    <a:pos x="1887" y="191"/>
                  </a:cxn>
                  <a:cxn ang="0">
                    <a:pos x="1776" y="184"/>
                  </a:cxn>
                  <a:cxn ang="0">
                    <a:pos x="1703" y="191"/>
                  </a:cxn>
                  <a:cxn ang="0">
                    <a:pos x="1613" y="178"/>
                  </a:cxn>
                  <a:cxn ang="0">
                    <a:pos x="1523" y="155"/>
                  </a:cxn>
                  <a:cxn ang="0">
                    <a:pos x="1437" y="131"/>
                  </a:cxn>
                  <a:cxn ang="0">
                    <a:pos x="1332" y="106"/>
                  </a:cxn>
                  <a:cxn ang="0">
                    <a:pos x="1270" y="98"/>
                  </a:cxn>
                  <a:cxn ang="0">
                    <a:pos x="1120" y="78"/>
                  </a:cxn>
                  <a:cxn ang="0">
                    <a:pos x="927" y="51"/>
                  </a:cxn>
                  <a:cxn ang="0">
                    <a:pos x="803" y="34"/>
                  </a:cxn>
                  <a:cxn ang="0">
                    <a:pos x="681" y="26"/>
                  </a:cxn>
                  <a:cxn ang="0">
                    <a:pos x="536" y="16"/>
                  </a:cxn>
                  <a:cxn ang="0">
                    <a:pos x="372" y="0"/>
                  </a:cxn>
                  <a:cxn ang="0">
                    <a:pos x="312" y="46"/>
                  </a:cxn>
                  <a:cxn ang="0">
                    <a:pos x="175" y="137"/>
                  </a:cxn>
                  <a:cxn ang="0">
                    <a:pos x="118" y="199"/>
                  </a:cxn>
                  <a:cxn ang="0">
                    <a:pos x="114" y="251"/>
                  </a:cxn>
                  <a:cxn ang="0">
                    <a:pos x="49" y="410"/>
                  </a:cxn>
                  <a:cxn ang="0">
                    <a:pos x="93" y="880"/>
                  </a:cxn>
                  <a:cxn ang="0">
                    <a:pos x="207" y="995"/>
                  </a:cxn>
                  <a:cxn ang="0">
                    <a:pos x="315" y="1063"/>
                  </a:cxn>
                  <a:cxn ang="0">
                    <a:pos x="346" y="1077"/>
                  </a:cxn>
                  <a:cxn ang="0">
                    <a:pos x="372" y="1083"/>
                  </a:cxn>
                  <a:cxn ang="0">
                    <a:pos x="504" y="1109"/>
                  </a:cxn>
                  <a:cxn ang="0">
                    <a:pos x="824" y="1170"/>
                  </a:cxn>
                  <a:cxn ang="0">
                    <a:pos x="948" y="1198"/>
                  </a:cxn>
                  <a:cxn ang="0">
                    <a:pos x="1044" y="1228"/>
                  </a:cxn>
                  <a:cxn ang="0">
                    <a:pos x="1103" y="1252"/>
                  </a:cxn>
                  <a:cxn ang="0">
                    <a:pos x="1162" y="1288"/>
                  </a:cxn>
                  <a:cxn ang="0">
                    <a:pos x="1250" y="1349"/>
                  </a:cxn>
                  <a:cxn ang="0">
                    <a:pos x="1314" y="1393"/>
                  </a:cxn>
                  <a:cxn ang="0">
                    <a:pos x="1377" y="1439"/>
                  </a:cxn>
                  <a:cxn ang="0">
                    <a:pos x="1465" y="1520"/>
                  </a:cxn>
                  <a:cxn ang="0">
                    <a:pos x="1467" y="1523"/>
                  </a:cxn>
                  <a:cxn ang="0">
                    <a:pos x="1507" y="1546"/>
                  </a:cxn>
                  <a:cxn ang="0">
                    <a:pos x="1570" y="1548"/>
                  </a:cxn>
                  <a:cxn ang="0">
                    <a:pos x="1618" y="1520"/>
                  </a:cxn>
                  <a:cxn ang="0">
                    <a:pos x="1654" y="1419"/>
                  </a:cxn>
                  <a:cxn ang="0">
                    <a:pos x="1622" y="1365"/>
                  </a:cxn>
                  <a:cxn ang="0">
                    <a:pos x="1606" y="1341"/>
                  </a:cxn>
                  <a:cxn ang="0">
                    <a:pos x="1655" y="1345"/>
                  </a:cxn>
                  <a:cxn ang="0">
                    <a:pos x="1752" y="1363"/>
                  </a:cxn>
                  <a:cxn ang="0">
                    <a:pos x="1836" y="1379"/>
                  </a:cxn>
                  <a:cxn ang="0">
                    <a:pos x="1893" y="1385"/>
                  </a:cxn>
                  <a:cxn ang="0">
                    <a:pos x="2036" y="1386"/>
                  </a:cxn>
                  <a:cxn ang="0">
                    <a:pos x="2198" y="1355"/>
                  </a:cxn>
                  <a:cxn ang="0">
                    <a:pos x="2289" y="1324"/>
                  </a:cxn>
                  <a:cxn ang="0">
                    <a:pos x="2325" y="1307"/>
                  </a:cxn>
                  <a:cxn ang="0">
                    <a:pos x="2488" y="1153"/>
                  </a:cxn>
                  <a:cxn ang="0">
                    <a:pos x="2554" y="1030"/>
                  </a:cxn>
                  <a:cxn ang="0">
                    <a:pos x="2600" y="827"/>
                  </a:cxn>
                  <a:cxn ang="0">
                    <a:pos x="2579" y="605"/>
                  </a:cxn>
                </a:cxnLst>
                <a:rect l="0" t="0" r="r" b="b"/>
                <a:pathLst>
                  <a:path w="2603" h="1551">
                    <a:moveTo>
                      <a:pt x="2568" y="552"/>
                    </a:moveTo>
                    <a:lnTo>
                      <a:pt x="2541" y="510"/>
                    </a:lnTo>
                    <a:lnTo>
                      <a:pt x="2525" y="466"/>
                    </a:lnTo>
                    <a:lnTo>
                      <a:pt x="2500" y="424"/>
                    </a:lnTo>
                    <a:lnTo>
                      <a:pt x="2463" y="392"/>
                    </a:lnTo>
                    <a:lnTo>
                      <a:pt x="2438" y="360"/>
                    </a:lnTo>
                    <a:lnTo>
                      <a:pt x="2405" y="335"/>
                    </a:lnTo>
                    <a:lnTo>
                      <a:pt x="2368" y="303"/>
                    </a:lnTo>
                    <a:lnTo>
                      <a:pt x="2295" y="271"/>
                    </a:lnTo>
                    <a:lnTo>
                      <a:pt x="2256" y="255"/>
                    </a:lnTo>
                    <a:lnTo>
                      <a:pt x="2220" y="245"/>
                    </a:lnTo>
                    <a:lnTo>
                      <a:pt x="2206" y="245"/>
                    </a:lnTo>
                    <a:lnTo>
                      <a:pt x="2195" y="242"/>
                    </a:lnTo>
                    <a:lnTo>
                      <a:pt x="2184" y="239"/>
                    </a:lnTo>
                    <a:lnTo>
                      <a:pt x="2172" y="236"/>
                    </a:lnTo>
                    <a:lnTo>
                      <a:pt x="2163" y="234"/>
                    </a:lnTo>
                    <a:lnTo>
                      <a:pt x="2152" y="232"/>
                    </a:lnTo>
                    <a:lnTo>
                      <a:pt x="2143" y="229"/>
                    </a:lnTo>
                    <a:lnTo>
                      <a:pt x="2135" y="229"/>
                    </a:lnTo>
                    <a:lnTo>
                      <a:pt x="2126" y="228"/>
                    </a:lnTo>
                    <a:lnTo>
                      <a:pt x="2115" y="226"/>
                    </a:lnTo>
                    <a:lnTo>
                      <a:pt x="2105" y="226"/>
                    </a:lnTo>
                    <a:lnTo>
                      <a:pt x="2094" y="225"/>
                    </a:lnTo>
                    <a:lnTo>
                      <a:pt x="2083" y="225"/>
                    </a:lnTo>
                    <a:lnTo>
                      <a:pt x="2072" y="224"/>
                    </a:lnTo>
                    <a:lnTo>
                      <a:pt x="2061" y="225"/>
                    </a:lnTo>
                    <a:lnTo>
                      <a:pt x="2049" y="225"/>
                    </a:lnTo>
                    <a:lnTo>
                      <a:pt x="2038" y="226"/>
                    </a:lnTo>
                    <a:lnTo>
                      <a:pt x="2034" y="225"/>
                    </a:lnTo>
                    <a:lnTo>
                      <a:pt x="2027" y="222"/>
                    </a:lnTo>
                    <a:lnTo>
                      <a:pt x="2019" y="219"/>
                    </a:lnTo>
                    <a:lnTo>
                      <a:pt x="2010" y="217"/>
                    </a:lnTo>
                    <a:lnTo>
                      <a:pt x="1998" y="212"/>
                    </a:lnTo>
                    <a:lnTo>
                      <a:pt x="1985" y="208"/>
                    </a:lnTo>
                    <a:lnTo>
                      <a:pt x="1971" y="204"/>
                    </a:lnTo>
                    <a:lnTo>
                      <a:pt x="1956" y="199"/>
                    </a:lnTo>
                    <a:lnTo>
                      <a:pt x="1940" y="195"/>
                    </a:lnTo>
                    <a:lnTo>
                      <a:pt x="1924" y="192"/>
                    </a:lnTo>
                    <a:lnTo>
                      <a:pt x="1906" y="191"/>
                    </a:lnTo>
                    <a:lnTo>
                      <a:pt x="1887" y="191"/>
                    </a:lnTo>
                    <a:lnTo>
                      <a:pt x="1861" y="191"/>
                    </a:lnTo>
                    <a:lnTo>
                      <a:pt x="1837" y="189"/>
                    </a:lnTo>
                    <a:lnTo>
                      <a:pt x="1816" y="188"/>
                    </a:lnTo>
                    <a:lnTo>
                      <a:pt x="1795" y="187"/>
                    </a:lnTo>
                    <a:lnTo>
                      <a:pt x="1776" y="184"/>
                    </a:lnTo>
                    <a:lnTo>
                      <a:pt x="1757" y="184"/>
                    </a:lnTo>
                    <a:lnTo>
                      <a:pt x="1741" y="184"/>
                    </a:lnTo>
                    <a:lnTo>
                      <a:pt x="1724" y="187"/>
                    </a:lnTo>
                    <a:lnTo>
                      <a:pt x="1714" y="189"/>
                    </a:lnTo>
                    <a:lnTo>
                      <a:pt x="1703" y="191"/>
                    </a:lnTo>
                    <a:lnTo>
                      <a:pt x="1692" y="191"/>
                    </a:lnTo>
                    <a:lnTo>
                      <a:pt x="1679" y="191"/>
                    </a:lnTo>
                    <a:lnTo>
                      <a:pt x="1662" y="188"/>
                    </a:lnTo>
                    <a:lnTo>
                      <a:pt x="1641" y="185"/>
                    </a:lnTo>
                    <a:lnTo>
                      <a:pt x="1613" y="178"/>
                    </a:lnTo>
                    <a:lnTo>
                      <a:pt x="1578" y="170"/>
                    </a:lnTo>
                    <a:lnTo>
                      <a:pt x="1564" y="167"/>
                    </a:lnTo>
                    <a:lnTo>
                      <a:pt x="1550" y="162"/>
                    </a:lnTo>
                    <a:lnTo>
                      <a:pt x="1537" y="160"/>
                    </a:lnTo>
                    <a:lnTo>
                      <a:pt x="1523" y="155"/>
                    </a:lnTo>
                    <a:lnTo>
                      <a:pt x="1509" y="151"/>
                    </a:lnTo>
                    <a:lnTo>
                      <a:pt x="1495" y="147"/>
                    </a:lnTo>
                    <a:lnTo>
                      <a:pt x="1481" y="143"/>
                    </a:lnTo>
                    <a:lnTo>
                      <a:pt x="1467" y="138"/>
                    </a:lnTo>
                    <a:lnTo>
                      <a:pt x="1437" y="131"/>
                    </a:lnTo>
                    <a:lnTo>
                      <a:pt x="1411" y="124"/>
                    </a:lnTo>
                    <a:lnTo>
                      <a:pt x="1387" y="117"/>
                    </a:lnTo>
                    <a:lnTo>
                      <a:pt x="1366" y="113"/>
                    </a:lnTo>
                    <a:lnTo>
                      <a:pt x="1348" y="108"/>
                    </a:lnTo>
                    <a:lnTo>
                      <a:pt x="1332" y="106"/>
                    </a:lnTo>
                    <a:lnTo>
                      <a:pt x="1320" y="103"/>
                    </a:lnTo>
                    <a:lnTo>
                      <a:pt x="1309" y="103"/>
                    </a:lnTo>
                    <a:lnTo>
                      <a:pt x="1300" y="103"/>
                    </a:lnTo>
                    <a:lnTo>
                      <a:pt x="1288" y="101"/>
                    </a:lnTo>
                    <a:lnTo>
                      <a:pt x="1270" y="98"/>
                    </a:lnTo>
                    <a:lnTo>
                      <a:pt x="1246" y="96"/>
                    </a:lnTo>
                    <a:lnTo>
                      <a:pt x="1219" y="93"/>
                    </a:lnTo>
                    <a:lnTo>
                      <a:pt x="1188" y="88"/>
                    </a:lnTo>
                    <a:lnTo>
                      <a:pt x="1155" y="84"/>
                    </a:lnTo>
                    <a:lnTo>
                      <a:pt x="1120" y="78"/>
                    </a:lnTo>
                    <a:lnTo>
                      <a:pt x="1082" y="74"/>
                    </a:lnTo>
                    <a:lnTo>
                      <a:pt x="1044" y="69"/>
                    </a:lnTo>
                    <a:lnTo>
                      <a:pt x="1005" y="63"/>
                    </a:lnTo>
                    <a:lnTo>
                      <a:pt x="965" y="57"/>
                    </a:lnTo>
                    <a:lnTo>
                      <a:pt x="927" y="51"/>
                    </a:lnTo>
                    <a:lnTo>
                      <a:pt x="889" y="46"/>
                    </a:lnTo>
                    <a:lnTo>
                      <a:pt x="853" y="40"/>
                    </a:lnTo>
                    <a:lnTo>
                      <a:pt x="818" y="36"/>
                    </a:lnTo>
                    <a:lnTo>
                      <a:pt x="814" y="36"/>
                    </a:lnTo>
                    <a:lnTo>
                      <a:pt x="803" y="34"/>
                    </a:lnTo>
                    <a:lnTo>
                      <a:pt x="786" y="33"/>
                    </a:lnTo>
                    <a:lnTo>
                      <a:pt x="765" y="32"/>
                    </a:lnTo>
                    <a:lnTo>
                      <a:pt x="740" y="30"/>
                    </a:lnTo>
                    <a:lnTo>
                      <a:pt x="712" y="29"/>
                    </a:lnTo>
                    <a:lnTo>
                      <a:pt x="681" y="26"/>
                    </a:lnTo>
                    <a:lnTo>
                      <a:pt x="650" y="23"/>
                    </a:lnTo>
                    <a:lnTo>
                      <a:pt x="620" y="22"/>
                    </a:lnTo>
                    <a:lnTo>
                      <a:pt x="589" y="19"/>
                    </a:lnTo>
                    <a:lnTo>
                      <a:pt x="561" y="17"/>
                    </a:lnTo>
                    <a:lnTo>
                      <a:pt x="536" y="16"/>
                    </a:lnTo>
                    <a:lnTo>
                      <a:pt x="515" y="14"/>
                    </a:lnTo>
                    <a:lnTo>
                      <a:pt x="498" y="13"/>
                    </a:lnTo>
                    <a:lnTo>
                      <a:pt x="488" y="12"/>
                    </a:lnTo>
                    <a:lnTo>
                      <a:pt x="484" y="12"/>
                    </a:lnTo>
                    <a:lnTo>
                      <a:pt x="372" y="0"/>
                    </a:lnTo>
                    <a:lnTo>
                      <a:pt x="360" y="10"/>
                    </a:lnTo>
                    <a:lnTo>
                      <a:pt x="357" y="13"/>
                    </a:lnTo>
                    <a:lnTo>
                      <a:pt x="347" y="20"/>
                    </a:lnTo>
                    <a:lnTo>
                      <a:pt x="332" y="32"/>
                    </a:lnTo>
                    <a:lnTo>
                      <a:pt x="312" y="46"/>
                    </a:lnTo>
                    <a:lnTo>
                      <a:pt x="288" y="63"/>
                    </a:lnTo>
                    <a:lnTo>
                      <a:pt x="259" y="83"/>
                    </a:lnTo>
                    <a:lnTo>
                      <a:pt x="228" y="104"/>
                    </a:lnTo>
                    <a:lnTo>
                      <a:pt x="193" y="125"/>
                    </a:lnTo>
                    <a:lnTo>
                      <a:pt x="175" y="137"/>
                    </a:lnTo>
                    <a:lnTo>
                      <a:pt x="158" y="150"/>
                    </a:lnTo>
                    <a:lnTo>
                      <a:pt x="146" y="161"/>
                    </a:lnTo>
                    <a:lnTo>
                      <a:pt x="133" y="174"/>
                    </a:lnTo>
                    <a:lnTo>
                      <a:pt x="125" y="187"/>
                    </a:lnTo>
                    <a:lnTo>
                      <a:pt x="118" y="199"/>
                    </a:lnTo>
                    <a:lnTo>
                      <a:pt x="114" y="212"/>
                    </a:lnTo>
                    <a:lnTo>
                      <a:pt x="111" y="226"/>
                    </a:lnTo>
                    <a:lnTo>
                      <a:pt x="111" y="235"/>
                    </a:lnTo>
                    <a:lnTo>
                      <a:pt x="111" y="244"/>
                    </a:lnTo>
                    <a:lnTo>
                      <a:pt x="114" y="251"/>
                    </a:lnTo>
                    <a:lnTo>
                      <a:pt x="115" y="258"/>
                    </a:lnTo>
                    <a:lnTo>
                      <a:pt x="56" y="396"/>
                    </a:lnTo>
                    <a:lnTo>
                      <a:pt x="77" y="410"/>
                    </a:lnTo>
                    <a:lnTo>
                      <a:pt x="74" y="410"/>
                    </a:lnTo>
                    <a:lnTo>
                      <a:pt x="49" y="410"/>
                    </a:lnTo>
                    <a:lnTo>
                      <a:pt x="0" y="544"/>
                    </a:lnTo>
                    <a:lnTo>
                      <a:pt x="53" y="790"/>
                    </a:lnTo>
                    <a:lnTo>
                      <a:pt x="62" y="821"/>
                    </a:lnTo>
                    <a:lnTo>
                      <a:pt x="76" y="851"/>
                    </a:lnTo>
                    <a:lnTo>
                      <a:pt x="93" y="880"/>
                    </a:lnTo>
                    <a:lnTo>
                      <a:pt x="112" y="907"/>
                    </a:lnTo>
                    <a:lnTo>
                      <a:pt x="133" y="931"/>
                    </a:lnTo>
                    <a:lnTo>
                      <a:pt x="157" y="955"/>
                    </a:lnTo>
                    <a:lnTo>
                      <a:pt x="182" y="976"/>
                    </a:lnTo>
                    <a:lnTo>
                      <a:pt x="207" y="995"/>
                    </a:lnTo>
                    <a:lnTo>
                      <a:pt x="231" y="1013"/>
                    </a:lnTo>
                    <a:lnTo>
                      <a:pt x="255" y="1029"/>
                    </a:lnTo>
                    <a:lnTo>
                      <a:pt x="277" y="1042"/>
                    </a:lnTo>
                    <a:lnTo>
                      <a:pt x="297" y="1053"/>
                    </a:lnTo>
                    <a:lnTo>
                      <a:pt x="315" y="1063"/>
                    </a:lnTo>
                    <a:lnTo>
                      <a:pt x="327" y="1069"/>
                    </a:lnTo>
                    <a:lnTo>
                      <a:pt x="337" y="1075"/>
                    </a:lnTo>
                    <a:lnTo>
                      <a:pt x="341" y="1076"/>
                    </a:lnTo>
                    <a:lnTo>
                      <a:pt x="346" y="1077"/>
                    </a:lnTo>
                    <a:lnTo>
                      <a:pt x="346" y="1077"/>
                    </a:lnTo>
                    <a:lnTo>
                      <a:pt x="347" y="1077"/>
                    </a:lnTo>
                    <a:lnTo>
                      <a:pt x="350" y="1079"/>
                    </a:lnTo>
                    <a:lnTo>
                      <a:pt x="354" y="1079"/>
                    </a:lnTo>
                    <a:lnTo>
                      <a:pt x="361" y="1080"/>
                    </a:lnTo>
                    <a:lnTo>
                      <a:pt x="372" y="1083"/>
                    </a:lnTo>
                    <a:lnTo>
                      <a:pt x="388" y="1086"/>
                    </a:lnTo>
                    <a:lnTo>
                      <a:pt x="409" y="1089"/>
                    </a:lnTo>
                    <a:lnTo>
                      <a:pt x="434" y="1095"/>
                    </a:lnTo>
                    <a:lnTo>
                      <a:pt x="466" y="1100"/>
                    </a:lnTo>
                    <a:lnTo>
                      <a:pt x="504" y="1109"/>
                    </a:lnTo>
                    <a:lnTo>
                      <a:pt x="550" y="1117"/>
                    </a:lnTo>
                    <a:lnTo>
                      <a:pt x="604" y="1127"/>
                    </a:lnTo>
                    <a:lnTo>
                      <a:pt x="668" y="1140"/>
                    </a:lnTo>
                    <a:lnTo>
                      <a:pt x="741" y="1154"/>
                    </a:lnTo>
                    <a:lnTo>
                      <a:pt x="824" y="1170"/>
                    </a:lnTo>
                    <a:lnTo>
                      <a:pt x="850" y="1176"/>
                    </a:lnTo>
                    <a:lnTo>
                      <a:pt x="877" y="1180"/>
                    </a:lnTo>
                    <a:lnTo>
                      <a:pt x="902" y="1186"/>
                    </a:lnTo>
                    <a:lnTo>
                      <a:pt x="926" y="1193"/>
                    </a:lnTo>
                    <a:lnTo>
                      <a:pt x="948" y="1198"/>
                    </a:lnTo>
                    <a:lnTo>
                      <a:pt x="970" y="1204"/>
                    </a:lnTo>
                    <a:lnTo>
                      <a:pt x="990" y="1211"/>
                    </a:lnTo>
                    <a:lnTo>
                      <a:pt x="1010" y="1217"/>
                    </a:lnTo>
                    <a:lnTo>
                      <a:pt x="1028" y="1223"/>
                    </a:lnTo>
                    <a:lnTo>
                      <a:pt x="1044" y="1228"/>
                    </a:lnTo>
                    <a:lnTo>
                      <a:pt x="1060" y="1234"/>
                    </a:lnTo>
                    <a:lnTo>
                      <a:pt x="1072" y="1240"/>
                    </a:lnTo>
                    <a:lnTo>
                      <a:pt x="1085" y="1244"/>
                    </a:lnTo>
                    <a:lnTo>
                      <a:pt x="1095" y="1248"/>
                    </a:lnTo>
                    <a:lnTo>
                      <a:pt x="1103" y="1252"/>
                    </a:lnTo>
                    <a:lnTo>
                      <a:pt x="1110" y="1255"/>
                    </a:lnTo>
                    <a:lnTo>
                      <a:pt x="1119" y="1260"/>
                    </a:lnTo>
                    <a:lnTo>
                      <a:pt x="1131" y="1267"/>
                    </a:lnTo>
                    <a:lnTo>
                      <a:pt x="1147" y="1277"/>
                    </a:lnTo>
                    <a:lnTo>
                      <a:pt x="1162" y="1288"/>
                    </a:lnTo>
                    <a:lnTo>
                      <a:pt x="1180" y="1299"/>
                    </a:lnTo>
                    <a:lnTo>
                      <a:pt x="1198" y="1312"/>
                    </a:lnTo>
                    <a:lnTo>
                      <a:pt x="1216" y="1325"/>
                    </a:lnTo>
                    <a:lnTo>
                      <a:pt x="1235" y="1338"/>
                    </a:lnTo>
                    <a:lnTo>
                      <a:pt x="1250" y="1349"/>
                    </a:lnTo>
                    <a:lnTo>
                      <a:pt x="1264" y="1359"/>
                    </a:lnTo>
                    <a:lnTo>
                      <a:pt x="1278" y="1369"/>
                    </a:lnTo>
                    <a:lnTo>
                      <a:pt x="1291" y="1378"/>
                    </a:lnTo>
                    <a:lnTo>
                      <a:pt x="1303" y="1386"/>
                    </a:lnTo>
                    <a:lnTo>
                      <a:pt x="1314" y="1393"/>
                    </a:lnTo>
                    <a:lnTo>
                      <a:pt x="1324" y="1400"/>
                    </a:lnTo>
                    <a:lnTo>
                      <a:pt x="1332" y="1405"/>
                    </a:lnTo>
                    <a:lnTo>
                      <a:pt x="1345" y="1413"/>
                    </a:lnTo>
                    <a:lnTo>
                      <a:pt x="1360" y="1425"/>
                    </a:lnTo>
                    <a:lnTo>
                      <a:pt x="1377" y="1439"/>
                    </a:lnTo>
                    <a:lnTo>
                      <a:pt x="1395" y="1455"/>
                    </a:lnTo>
                    <a:lnTo>
                      <a:pt x="1415" y="1472"/>
                    </a:lnTo>
                    <a:lnTo>
                      <a:pt x="1433" y="1489"/>
                    </a:lnTo>
                    <a:lnTo>
                      <a:pt x="1450" y="1506"/>
                    </a:lnTo>
                    <a:lnTo>
                      <a:pt x="1465" y="1520"/>
                    </a:lnTo>
                    <a:lnTo>
                      <a:pt x="1465" y="1521"/>
                    </a:lnTo>
                    <a:lnTo>
                      <a:pt x="1465" y="1521"/>
                    </a:lnTo>
                    <a:lnTo>
                      <a:pt x="1467" y="1521"/>
                    </a:lnTo>
                    <a:lnTo>
                      <a:pt x="1467" y="1523"/>
                    </a:lnTo>
                    <a:lnTo>
                      <a:pt x="1467" y="1523"/>
                    </a:lnTo>
                    <a:lnTo>
                      <a:pt x="1469" y="1526"/>
                    </a:lnTo>
                    <a:lnTo>
                      <a:pt x="1475" y="1530"/>
                    </a:lnTo>
                    <a:lnTo>
                      <a:pt x="1485" y="1534"/>
                    </a:lnTo>
                    <a:lnTo>
                      <a:pt x="1495" y="1540"/>
                    </a:lnTo>
                    <a:lnTo>
                      <a:pt x="1507" y="1546"/>
                    </a:lnTo>
                    <a:lnTo>
                      <a:pt x="1523" y="1550"/>
                    </a:lnTo>
                    <a:lnTo>
                      <a:pt x="1538" y="1551"/>
                    </a:lnTo>
                    <a:lnTo>
                      <a:pt x="1555" y="1551"/>
                    </a:lnTo>
                    <a:lnTo>
                      <a:pt x="1563" y="1550"/>
                    </a:lnTo>
                    <a:lnTo>
                      <a:pt x="1570" y="1548"/>
                    </a:lnTo>
                    <a:lnTo>
                      <a:pt x="1580" y="1546"/>
                    </a:lnTo>
                    <a:lnTo>
                      <a:pt x="1588" y="1541"/>
                    </a:lnTo>
                    <a:lnTo>
                      <a:pt x="1598" y="1536"/>
                    </a:lnTo>
                    <a:lnTo>
                      <a:pt x="1608" y="1529"/>
                    </a:lnTo>
                    <a:lnTo>
                      <a:pt x="1618" y="1520"/>
                    </a:lnTo>
                    <a:lnTo>
                      <a:pt x="1626" y="1509"/>
                    </a:lnTo>
                    <a:lnTo>
                      <a:pt x="1640" y="1486"/>
                    </a:lnTo>
                    <a:lnTo>
                      <a:pt x="1650" y="1463"/>
                    </a:lnTo>
                    <a:lnTo>
                      <a:pt x="1654" y="1440"/>
                    </a:lnTo>
                    <a:lnTo>
                      <a:pt x="1654" y="1419"/>
                    </a:lnTo>
                    <a:lnTo>
                      <a:pt x="1648" y="1398"/>
                    </a:lnTo>
                    <a:lnTo>
                      <a:pt x="1640" y="1382"/>
                    </a:lnTo>
                    <a:lnTo>
                      <a:pt x="1630" y="1372"/>
                    </a:lnTo>
                    <a:lnTo>
                      <a:pt x="1625" y="1368"/>
                    </a:lnTo>
                    <a:lnTo>
                      <a:pt x="1622" y="1365"/>
                    </a:lnTo>
                    <a:lnTo>
                      <a:pt x="1615" y="1359"/>
                    </a:lnTo>
                    <a:lnTo>
                      <a:pt x="1602" y="1351"/>
                    </a:lnTo>
                    <a:lnTo>
                      <a:pt x="1588" y="1339"/>
                    </a:lnTo>
                    <a:lnTo>
                      <a:pt x="1598" y="1341"/>
                    </a:lnTo>
                    <a:lnTo>
                      <a:pt x="1606" y="1341"/>
                    </a:lnTo>
                    <a:lnTo>
                      <a:pt x="1613" y="1341"/>
                    </a:lnTo>
                    <a:lnTo>
                      <a:pt x="1619" y="1341"/>
                    </a:lnTo>
                    <a:lnTo>
                      <a:pt x="1627" y="1341"/>
                    </a:lnTo>
                    <a:lnTo>
                      <a:pt x="1640" y="1344"/>
                    </a:lnTo>
                    <a:lnTo>
                      <a:pt x="1655" y="1345"/>
                    </a:lnTo>
                    <a:lnTo>
                      <a:pt x="1673" y="1348"/>
                    </a:lnTo>
                    <a:lnTo>
                      <a:pt x="1692" y="1352"/>
                    </a:lnTo>
                    <a:lnTo>
                      <a:pt x="1713" y="1356"/>
                    </a:lnTo>
                    <a:lnTo>
                      <a:pt x="1732" y="1359"/>
                    </a:lnTo>
                    <a:lnTo>
                      <a:pt x="1752" y="1363"/>
                    </a:lnTo>
                    <a:lnTo>
                      <a:pt x="1771" y="1368"/>
                    </a:lnTo>
                    <a:lnTo>
                      <a:pt x="1790" y="1371"/>
                    </a:lnTo>
                    <a:lnTo>
                      <a:pt x="1806" y="1373"/>
                    </a:lnTo>
                    <a:lnTo>
                      <a:pt x="1822" y="1376"/>
                    </a:lnTo>
                    <a:lnTo>
                      <a:pt x="1836" y="1379"/>
                    </a:lnTo>
                    <a:lnTo>
                      <a:pt x="1848" y="1381"/>
                    </a:lnTo>
                    <a:lnTo>
                      <a:pt x="1859" y="1382"/>
                    </a:lnTo>
                    <a:lnTo>
                      <a:pt x="1868" y="1383"/>
                    </a:lnTo>
                    <a:lnTo>
                      <a:pt x="1875" y="1383"/>
                    </a:lnTo>
                    <a:lnTo>
                      <a:pt x="1893" y="1385"/>
                    </a:lnTo>
                    <a:lnTo>
                      <a:pt x="1918" y="1386"/>
                    </a:lnTo>
                    <a:lnTo>
                      <a:pt x="1949" y="1388"/>
                    </a:lnTo>
                    <a:lnTo>
                      <a:pt x="1981" y="1388"/>
                    </a:lnTo>
                    <a:lnTo>
                      <a:pt x="2010" y="1388"/>
                    </a:lnTo>
                    <a:lnTo>
                      <a:pt x="2036" y="1386"/>
                    </a:lnTo>
                    <a:lnTo>
                      <a:pt x="2054" y="1382"/>
                    </a:lnTo>
                    <a:lnTo>
                      <a:pt x="2108" y="1361"/>
                    </a:lnTo>
                    <a:lnTo>
                      <a:pt x="2145" y="1365"/>
                    </a:lnTo>
                    <a:lnTo>
                      <a:pt x="2196" y="1355"/>
                    </a:lnTo>
                    <a:lnTo>
                      <a:pt x="2198" y="1355"/>
                    </a:lnTo>
                    <a:lnTo>
                      <a:pt x="2199" y="1355"/>
                    </a:lnTo>
                    <a:lnTo>
                      <a:pt x="2248" y="1341"/>
                    </a:lnTo>
                    <a:lnTo>
                      <a:pt x="2262" y="1335"/>
                    </a:lnTo>
                    <a:lnTo>
                      <a:pt x="2276" y="1329"/>
                    </a:lnTo>
                    <a:lnTo>
                      <a:pt x="2289" y="1324"/>
                    </a:lnTo>
                    <a:lnTo>
                      <a:pt x="2301" y="1318"/>
                    </a:lnTo>
                    <a:lnTo>
                      <a:pt x="2311" y="1314"/>
                    </a:lnTo>
                    <a:lnTo>
                      <a:pt x="2318" y="1309"/>
                    </a:lnTo>
                    <a:lnTo>
                      <a:pt x="2323" y="1308"/>
                    </a:lnTo>
                    <a:lnTo>
                      <a:pt x="2325" y="1307"/>
                    </a:lnTo>
                    <a:lnTo>
                      <a:pt x="2367" y="1281"/>
                    </a:lnTo>
                    <a:lnTo>
                      <a:pt x="2400" y="1251"/>
                    </a:lnTo>
                    <a:lnTo>
                      <a:pt x="2425" y="1220"/>
                    </a:lnTo>
                    <a:lnTo>
                      <a:pt x="2460" y="1193"/>
                    </a:lnTo>
                    <a:lnTo>
                      <a:pt x="2488" y="1153"/>
                    </a:lnTo>
                    <a:lnTo>
                      <a:pt x="2488" y="1151"/>
                    </a:lnTo>
                    <a:lnTo>
                      <a:pt x="2490" y="1150"/>
                    </a:lnTo>
                    <a:lnTo>
                      <a:pt x="2511" y="1113"/>
                    </a:lnTo>
                    <a:lnTo>
                      <a:pt x="2536" y="1075"/>
                    </a:lnTo>
                    <a:lnTo>
                      <a:pt x="2554" y="1030"/>
                    </a:lnTo>
                    <a:lnTo>
                      <a:pt x="2569" y="985"/>
                    </a:lnTo>
                    <a:lnTo>
                      <a:pt x="2576" y="948"/>
                    </a:lnTo>
                    <a:lnTo>
                      <a:pt x="2590" y="912"/>
                    </a:lnTo>
                    <a:lnTo>
                      <a:pt x="2599" y="875"/>
                    </a:lnTo>
                    <a:lnTo>
                      <a:pt x="2600" y="827"/>
                    </a:lnTo>
                    <a:lnTo>
                      <a:pt x="2603" y="781"/>
                    </a:lnTo>
                    <a:lnTo>
                      <a:pt x="2597" y="737"/>
                    </a:lnTo>
                    <a:lnTo>
                      <a:pt x="2597" y="696"/>
                    </a:lnTo>
                    <a:lnTo>
                      <a:pt x="2593" y="648"/>
                    </a:lnTo>
                    <a:lnTo>
                      <a:pt x="2579" y="605"/>
                    </a:lnTo>
                    <a:lnTo>
                      <a:pt x="2568" y="5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21" name="Freeform 97"/>
              <p:cNvSpPr>
                <a:spLocks/>
              </p:cNvSpPr>
              <p:nvPr/>
            </p:nvSpPr>
            <p:spPr bwMode="auto">
              <a:xfrm rot="15688720">
                <a:off x="528" y="2636"/>
                <a:ext cx="611" cy="507"/>
              </a:xfrm>
              <a:custGeom>
                <a:avLst/>
                <a:gdLst/>
                <a:ahLst/>
                <a:cxnLst>
                  <a:cxn ang="0">
                    <a:pos x="1635" y="174"/>
                  </a:cxn>
                  <a:cxn ang="0">
                    <a:pos x="1550" y="179"/>
                  </a:cxn>
                  <a:cxn ang="0">
                    <a:pos x="1412" y="152"/>
                  </a:cxn>
                  <a:cxn ang="0">
                    <a:pos x="1329" y="131"/>
                  </a:cxn>
                  <a:cxn ang="0">
                    <a:pos x="1219" y="101"/>
                  </a:cxn>
                  <a:cxn ang="0">
                    <a:pos x="1132" y="88"/>
                  </a:cxn>
                  <a:cxn ang="0">
                    <a:pos x="917" y="60"/>
                  </a:cxn>
                  <a:cxn ang="0">
                    <a:pos x="720" y="31"/>
                  </a:cxn>
                  <a:cxn ang="0">
                    <a:pos x="629" y="24"/>
                  </a:cxn>
                  <a:cxn ang="0">
                    <a:pos x="458" y="11"/>
                  </a:cxn>
                  <a:cxn ang="0">
                    <a:pos x="303" y="0"/>
                  </a:cxn>
                  <a:cxn ang="0">
                    <a:pos x="200" y="71"/>
                  </a:cxn>
                  <a:cxn ang="0">
                    <a:pos x="113" y="129"/>
                  </a:cxn>
                  <a:cxn ang="0">
                    <a:pos x="70" y="272"/>
                  </a:cxn>
                  <a:cxn ang="0">
                    <a:pos x="60" y="697"/>
                  </a:cxn>
                  <a:cxn ang="0">
                    <a:pos x="148" y="797"/>
                  </a:cxn>
                  <a:cxn ang="0">
                    <a:pos x="252" y="865"/>
                  </a:cxn>
                  <a:cxn ang="0">
                    <a:pos x="347" y="892"/>
                  </a:cxn>
                  <a:cxn ang="0">
                    <a:pos x="539" y="929"/>
                  </a:cxn>
                  <a:cxn ang="0">
                    <a:pos x="728" y="965"/>
                  </a:cxn>
                  <a:cxn ang="0">
                    <a:pos x="878" y="999"/>
                  </a:cxn>
                  <a:cxn ang="0">
                    <a:pos x="983" y="1034"/>
                  </a:cxn>
                  <a:cxn ang="0">
                    <a:pos x="1043" y="1061"/>
                  </a:cxn>
                  <a:cxn ang="0">
                    <a:pos x="1152" y="1135"/>
                  </a:cxn>
                  <a:cxn ang="0">
                    <a:pos x="1224" y="1185"/>
                  </a:cxn>
                  <a:cxn ang="0">
                    <a:pos x="1297" y="1238"/>
                  </a:cxn>
                  <a:cxn ang="0">
                    <a:pos x="1360" y="1278"/>
                  </a:cxn>
                  <a:cxn ang="0">
                    <a:pos x="1403" y="1252"/>
                  </a:cxn>
                  <a:cxn ang="0">
                    <a:pos x="1410" y="1118"/>
                  </a:cxn>
                  <a:cxn ang="0">
                    <a:pos x="1503" y="1127"/>
                  </a:cxn>
                  <a:cxn ang="0">
                    <a:pos x="1623" y="1148"/>
                  </a:cxn>
                  <a:cxn ang="0">
                    <a:pos x="1711" y="1164"/>
                  </a:cxn>
                  <a:cxn ang="0">
                    <a:pos x="1749" y="1168"/>
                  </a:cxn>
                  <a:cxn ang="0">
                    <a:pos x="1721" y="1138"/>
                  </a:cxn>
                  <a:cxn ang="0">
                    <a:pos x="1528" y="1083"/>
                  </a:cxn>
                  <a:cxn ang="0">
                    <a:pos x="1301" y="1054"/>
                  </a:cxn>
                  <a:cxn ang="0">
                    <a:pos x="1178" y="1040"/>
                  </a:cxn>
                  <a:cxn ang="0">
                    <a:pos x="941" y="942"/>
                  </a:cxn>
                  <a:cxn ang="0">
                    <a:pos x="660" y="818"/>
                  </a:cxn>
                  <a:cxn ang="0">
                    <a:pos x="653" y="805"/>
                  </a:cxn>
                  <a:cxn ang="0">
                    <a:pos x="892" y="867"/>
                  </a:cxn>
                  <a:cxn ang="0">
                    <a:pos x="1114" y="929"/>
                  </a:cxn>
                  <a:cxn ang="0">
                    <a:pos x="1241" y="959"/>
                  </a:cxn>
                  <a:cxn ang="0">
                    <a:pos x="1462" y="993"/>
                  </a:cxn>
                  <a:cxn ang="0">
                    <a:pos x="1610" y="1012"/>
                  </a:cxn>
                  <a:cxn ang="0">
                    <a:pos x="1570" y="915"/>
                  </a:cxn>
                  <a:cxn ang="0">
                    <a:pos x="1535" y="754"/>
                  </a:cxn>
                  <a:cxn ang="0">
                    <a:pos x="1543" y="588"/>
                  </a:cxn>
                  <a:cxn ang="0">
                    <a:pos x="1648" y="357"/>
                  </a:cxn>
                  <a:cxn ang="0">
                    <a:pos x="1693" y="293"/>
                  </a:cxn>
                  <a:cxn ang="0">
                    <a:pos x="1620" y="280"/>
                  </a:cxn>
                  <a:cxn ang="0">
                    <a:pos x="1482" y="273"/>
                  </a:cxn>
                  <a:cxn ang="0">
                    <a:pos x="1352" y="255"/>
                  </a:cxn>
                  <a:cxn ang="0">
                    <a:pos x="1220" y="233"/>
                  </a:cxn>
                  <a:cxn ang="0">
                    <a:pos x="1223" y="229"/>
                  </a:cxn>
                  <a:cxn ang="0">
                    <a:pos x="1368" y="229"/>
                  </a:cxn>
                  <a:cxn ang="0">
                    <a:pos x="1521" y="220"/>
                  </a:cxn>
                  <a:cxn ang="0">
                    <a:pos x="1602" y="215"/>
                  </a:cxn>
                  <a:cxn ang="0">
                    <a:pos x="1700" y="223"/>
                  </a:cxn>
                  <a:cxn ang="0">
                    <a:pos x="1803" y="215"/>
                  </a:cxn>
                  <a:cxn ang="0">
                    <a:pos x="1813" y="191"/>
                  </a:cxn>
                  <a:cxn ang="0">
                    <a:pos x="1742" y="179"/>
                  </a:cxn>
                </a:cxnLst>
                <a:rect l="0" t="0" r="r" b="b"/>
                <a:pathLst>
                  <a:path w="1832" h="1291">
                    <a:moveTo>
                      <a:pt x="1742" y="179"/>
                    </a:moveTo>
                    <a:lnTo>
                      <a:pt x="1716" y="179"/>
                    </a:lnTo>
                    <a:lnTo>
                      <a:pt x="1693" y="178"/>
                    </a:lnTo>
                    <a:lnTo>
                      <a:pt x="1672" y="176"/>
                    </a:lnTo>
                    <a:lnTo>
                      <a:pt x="1652" y="175"/>
                    </a:lnTo>
                    <a:lnTo>
                      <a:pt x="1635" y="174"/>
                    </a:lnTo>
                    <a:lnTo>
                      <a:pt x="1621" y="172"/>
                    </a:lnTo>
                    <a:lnTo>
                      <a:pt x="1607" y="172"/>
                    </a:lnTo>
                    <a:lnTo>
                      <a:pt x="1596" y="174"/>
                    </a:lnTo>
                    <a:lnTo>
                      <a:pt x="1581" y="176"/>
                    </a:lnTo>
                    <a:lnTo>
                      <a:pt x="1565" y="179"/>
                    </a:lnTo>
                    <a:lnTo>
                      <a:pt x="1550" y="179"/>
                    </a:lnTo>
                    <a:lnTo>
                      <a:pt x="1532" y="178"/>
                    </a:lnTo>
                    <a:lnTo>
                      <a:pt x="1512" y="176"/>
                    </a:lnTo>
                    <a:lnTo>
                      <a:pt x="1489" y="171"/>
                    </a:lnTo>
                    <a:lnTo>
                      <a:pt x="1461" y="165"/>
                    </a:lnTo>
                    <a:lnTo>
                      <a:pt x="1426" y="156"/>
                    </a:lnTo>
                    <a:lnTo>
                      <a:pt x="1412" y="152"/>
                    </a:lnTo>
                    <a:lnTo>
                      <a:pt x="1398" y="149"/>
                    </a:lnTo>
                    <a:lnTo>
                      <a:pt x="1384" y="145"/>
                    </a:lnTo>
                    <a:lnTo>
                      <a:pt x="1371" y="141"/>
                    </a:lnTo>
                    <a:lnTo>
                      <a:pt x="1357" y="138"/>
                    </a:lnTo>
                    <a:lnTo>
                      <a:pt x="1343" y="134"/>
                    </a:lnTo>
                    <a:lnTo>
                      <a:pt x="1329" y="131"/>
                    </a:lnTo>
                    <a:lnTo>
                      <a:pt x="1315" y="127"/>
                    </a:lnTo>
                    <a:lnTo>
                      <a:pt x="1296" y="121"/>
                    </a:lnTo>
                    <a:lnTo>
                      <a:pt x="1275" y="115"/>
                    </a:lnTo>
                    <a:lnTo>
                      <a:pt x="1255" y="109"/>
                    </a:lnTo>
                    <a:lnTo>
                      <a:pt x="1236" y="105"/>
                    </a:lnTo>
                    <a:lnTo>
                      <a:pt x="1219" y="101"/>
                    </a:lnTo>
                    <a:lnTo>
                      <a:pt x="1203" y="97"/>
                    </a:lnTo>
                    <a:lnTo>
                      <a:pt x="1191" y="95"/>
                    </a:lnTo>
                    <a:lnTo>
                      <a:pt x="1182" y="94"/>
                    </a:lnTo>
                    <a:lnTo>
                      <a:pt x="1173" y="94"/>
                    </a:lnTo>
                    <a:lnTo>
                      <a:pt x="1156" y="91"/>
                    </a:lnTo>
                    <a:lnTo>
                      <a:pt x="1132" y="88"/>
                    </a:lnTo>
                    <a:lnTo>
                      <a:pt x="1104" y="85"/>
                    </a:lnTo>
                    <a:lnTo>
                      <a:pt x="1071" y="81"/>
                    </a:lnTo>
                    <a:lnTo>
                      <a:pt x="1036" y="77"/>
                    </a:lnTo>
                    <a:lnTo>
                      <a:pt x="997" y="71"/>
                    </a:lnTo>
                    <a:lnTo>
                      <a:pt x="957" y="65"/>
                    </a:lnTo>
                    <a:lnTo>
                      <a:pt x="917" y="60"/>
                    </a:lnTo>
                    <a:lnTo>
                      <a:pt x="878" y="54"/>
                    </a:lnTo>
                    <a:lnTo>
                      <a:pt x="840" y="48"/>
                    </a:lnTo>
                    <a:lnTo>
                      <a:pt x="804" y="44"/>
                    </a:lnTo>
                    <a:lnTo>
                      <a:pt x="772" y="38"/>
                    </a:lnTo>
                    <a:lnTo>
                      <a:pt x="744" y="34"/>
                    </a:lnTo>
                    <a:lnTo>
                      <a:pt x="720" y="31"/>
                    </a:lnTo>
                    <a:lnTo>
                      <a:pt x="703" y="28"/>
                    </a:lnTo>
                    <a:lnTo>
                      <a:pt x="699" y="28"/>
                    </a:lnTo>
                    <a:lnTo>
                      <a:pt x="689" y="27"/>
                    </a:lnTo>
                    <a:lnTo>
                      <a:pt x="674" y="27"/>
                    </a:lnTo>
                    <a:lnTo>
                      <a:pt x="653" y="26"/>
                    </a:lnTo>
                    <a:lnTo>
                      <a:pt x="629" y="24"/>
                    </a:lnTo>
                    <a:lnTo>
                      <a:pt x="602" y="21"/>
                    </a:lnTo>
                    <a:lnTo>
                      <a:pt x="573" y="20"/>
                    </a:lnTo>
                    <a:lnTo>
                      <a:pt x="544" y="17"/>
                    </a:lnTo>
                    <a:lnTo>
                      <a:pt x="514" y="16"/>
                    </a:lnTo>
                    <a:lnTo>
                      <a:pt x="485" y="14"/>
                    </a:lnTo>
                    <a:lnTo>
                      <a:pt x="458" y="11"/>
                    </a:lnTo>
                    <a:lnTo>
                      <a:pt x="433" y="10"/>
                    </a:lnTo>
                    <a:lnTo>
                      <a:pt x="414" y="8"/>
                    </a:lnTo>
                    <a:lnTo>
                      <a:pt x="397" y="8"/>
                    </a:lnTo>
                    <a:lnTo>
                      <a:pt x="387" y="7"/>
                    </a:lnTo>
                    <a:lnTo>
                      <a:pt x="383" y="7"/>
                    </a:lnTo>
                    <a:lnTo>
                      <a:pt x="303" y="0"/>
                    </a:lnTo>
                    <a:lnTo>
                      <a:pt x="292" y="8"/>
                    </a:lnTo>
                    <a:lnTo>
                      <a:pt x="280" y="18"/>
                    </a:lnTo>
                    <a:lnTo>
                      <a:pt x="263" y="30"/>
                    </a:lnTo>
                    <a:lnTo>
                      <a:pt x="245" y="43"/>
                    </a:lnTo>
                    <a:lnTo>
                      <a:pt x="222" y="57"/>
                    </a:lnTo>
                    <a:lnTo>
                      <a:pt x="200" y="71"/>
                    </a:lnTo>
                    <a:lnTo>
                      <a:pt x="175" y="87"/>
                    </a:lnTo>
                    <a:lnTo>
                      <a:pt x="148" y="104"/>
                    </a:lnTo>
                    <a:lnTo>
                      <a:pt x="136" y="111"/>
                    </a:lnTo>
                    <a:lnTo>
                      <a:pt x="127" y="118"/>
                    </a:lnTo>
                    <a:lnTo>
                      <a:pt x="119" y="125"/>
                    </a:lnTo>
                    <a:lnTo>
                      <a:pt x="113" y="129"/>
                    </a:lnTo>
                    <a:lnTo>
                      <a:pt x="109" y="135"/>
                    </a:lnTo>
                    <a:lnTo>
                      <a:pt x="106" y="138"/>
                    </a:lnTo>
                    <a:lnTo>
                      <a:pt x="105" y="142"/>
                    </a:lnTo>
                    <a:lnTo>
                      <a:pt x="103" y="144"/>
                    </a:lnTo>
                    <a:lnTo>
                      <a:pt x="119" y="158"/>
                    </a:lnTo>
                    <a:lnTo>
                      <a:pt x="70" y="272"/>
                    </a:lnTo>
                    <a:lnTo>
                      <a:pt x="239" y="381"/>
                    </a:lnTo>
                    <a:lnTo>
                      <a:pt x="22" y="386"/>
                    </a:lnTo>
                    <a:lnTo>
                      <a:pt x="0" y="445"/>
                    </a:lnTo>
                    <a:lnTo>
                      <a:pt x="46" y="660"/>
                    </a:lnTo>
                    <a:lnTo>
                      <a:pt x="52" y="679"/>
                    </a:lnTo>
                    <a:lnTo>
                      <a:pt x="60" y="697"/>
                    </a:lnTo>
                    <a:lnTo>
                      <a:pt x="70" y="716"/>
                    </a:lnTo>
                    <a:lnTo>
                      <a:pt x="82" y="734"/>
                    </a:lnTo>
                    <a:lnTo>
                      <a:pt x="96" y="751"/>
                    </a:lnTo>
                    <a:lnTo>
                      <a:pt x="113" y="767"/>
                    </a:lnTo>
                    <a:lnTo>
                      <a:pt x="130" y="783"/>
                    </a:lnTo>
                    <a:lnTo>
                      <a:pt x="148" y="797"/>
                    </a:lnTo>
                    <a:lnTo>
                      <a:pt x="165" y="811"/>
                    </a:lnTo>
                    <a:lnTo>
                      <a:pt x="184" y="824"/>
                    </a:lnTo>
                    <a:lnTo>
                      <a:pt x="201" y="837"/>
                    </a:lnTo>
                    <a:lnTo>
                      <a:pt x="219" y="847"/>
                    </a:lnTo>
                    <a:lnTo>
                      <a:pt x="236" y="857"/>
                    </a:lnTo>
                    <a:lnTo>
                      <a:pt x="252" y="865"/>
                    </a:lnTo>
                    <a:lnTo>
                      <a:pt x="266" y="872"/>
                    </a:lnTo>
                    <a:lnTo>
                      <a:pt x="278" y="878"/>
                    </a:lnTo>
                    <a:lnTo>
                      <a:pt x="288" y="879"/>
                    </a:lnTo>
                    <a:lnTo>
                      <a:pt x="303" y="882"/>
                    </a:lnTo>
                    <a:lnTo>
                      <a:pt x="323" y="886"/>
                    </a:lnTo>
                    <a:lnTo>
                      <a:pt x="347" y="892"/>
                    </a:lnTo>
                    <a:lnTo>
                      <a:pt x="373" y="896"/>
                    </a:lnTo>
                    <a:lnTo>
                      <a:pt x="403" y="904"/>
                    </a:lnTo>
                    <a:lnTo>
                      <a:pt x="435" y="909"/>
                    </a:lnTo>
                    <a:lnTo>
                      <a:pt x="470" y="916"/>
                    </a:lnTo>
                    <a:lnTo>
                      <a:pt x="505" y="923"/>
                    </a:lnTo>
                    <a:lnTo>
                      <a:pt x="539" y="929"/>
                    </a:lnTo>
                    <a:lnTo>
                      <a:pt x="574" y="936"/>
                    </a:lnTo>
                    <a:lnTo>
                      <a:pt x="609" y="943"/>
                    </a:lnTo>
                    <a:lnTo>
                      <a:pt x="642" y="949"/>
                    </a:lnTo>
                    <a:lnTo>
                      <a:pt x="674" y="955"/>
                    </a:lnTo>
                    <a:lnTo>
                      <a:pt x="703" y="960"/>
                    </a:lnTo>
                    <a:lnTo>
                      <a:pt x="728" y="965"/>
                    </a:lnTo>
                    <a:lnTo>
                      <a:pt x="756" y="969"/>
                    </a:lnTo>
                    <a:lnTo>
                      <a:pt x="783" y="975"/>
                    </a:lnTo>
                    <a:lnTo>
                      <a:pt x="808" y="980"/>
                    </a:lnTo>
                    <a:lnTo>
                      <a:pt x="832" y="986"/>
                    </a:lnTo>
                    <a:lnTo>
                      <a:pt x="855" y="992"/>
                    </a:lnTo>
                    <a:lnTo>
                      <a:pt x="878" y="999"/>
                    </a:lnTo>
                    <a:lnTo>
                      <a:pt x="899" y="1005"/>
                    </a:lnTo>
                    <a:lnTo>
                      <a:pt x="918" y="1012"/>
                    </a:lnTo>
                    <a:lnTo>
                      <a:pt x="936" y="1017"/>
                    </a:lnTo>
                    <a:lnTo>
                      <a:pt x="953" y="1023"/>
                    </a:lnTo>
                    <a:lnTo>
                      <a:pt x="969" y="1029"/>
                    </a:lnTo>
                    <a:lnTo>
                      <a:pt x="983" y="1034"/>
                    </a:lnTo>
                    <a:lnTo>
                      <a:pt x="995" y="1039"/>
                    </a:lnTo>
                    <a:lnTo>
                      <a:pt x="1005" y="1043"/>
                    </a:lnTo>
                    <a:lnTo>
                      <a:pt x="1013" y="1047"/>
                    </a:lnTo>
                    <a:lnTo>
                      <a:pt x="1020" y="1050"/>
                    </a:lnTo>
                    <a:lnTo>
                      <a:pt x="1030" y="1054"/>
                    </a:lnTo>
                    <a:lnTo>
                      <a:pt x="1043" y="1061"/>
                    </a:lnTo>
                    <a:lnTo>
                      <a:pt x="1055" y="1070"/>
                    </a:lnTo>
                    <a:lnTo>
                      <a:pt x="1072" y="1080"/>
                    </a:lnTo>
                    <a:lnTo>
                      <a:pt x="1089" y="1091"/>
                    </a:lnTo>
                    <a:lnTo>
                      <a:pt x="1108" y="1104"/>
                    </a:lnTo>
                    <a:lnTo>
                      <a:pt x="1129" y="1120"/>
                    </a:lnTo>
                    <a:lnTo>
                      <a:pt x="1152" y="1135"/>
                    </a:lnTo>
                    <a:lnTo>
                      <a:pt x="1164" y="1144"/>
                    </a:lnTo>
                    <a:lnTo>
                      <a:pt x="1178" y="1154"/>
                    </a:lnTo>
                    <a:lnTo>
                      <a:pt x="1191" y="1163"/>
                    </a:lnTo>
                    <a:lnTo>
                      <a:pt x="1202" y="1171"/>
                    </a:lnTo>
                    <a:lnTo>
                      <a:pt x="1213" y="1178"/>
                    </a:lnTo>
                    <a:lnTo>
                      <a:pt x="1224" y="1185"/>
                    </a:lnTo>
                    <a:lnTo>
                      <a:pt x="1233" y="1191"/>
                    </a:lnTo>
                    <a:lnTo>
                      <a:pt x="1240" y="1195"/>
                    </a:lnTo>
                    <a:lnTo>
                      <a:pt x="1252" y="1202"/>
                    </a:lnTo>
                    <a:lnTo>
                      <a:pt x="1266" y="1212"/>
                    </a:lnTo>
                    <a:lnTo>
                      <a:pt x="1282" y="1225"/>
                    </a:lnTo>
                    <a:lnTo>
                      <a:pt x="1297" y="1238"/>
                    </a:lnTo>
                    <a:lnTo>
                      <a:pt x="1312" y="1251"/>
                    </a:lnTo>
                    <a:lnTo>
                      <a:pt x="1328" y="1265"/>
                    </a:lnTo>
                    <a:lnTo>
                      <a:pt x="1343" y="1278"/>
                    </a:lnTo>
                    <a:lnTo>
                      <a:pt x="1356" y="1291"/>
                    </a:lnTo>
                    <a:lnTo>
                      <a:pt x="1357" y="1285"/>
                    </a:lnTo>
                    <a:lnTo>
                      <a:pt x="1360" y="1278"/>
                    </a:lnTo>
                    <a:lnTo>
                      <a:pt x="1364" y="1272"/>
                    </a:lnTo>
                    <a:lnTo>
                      <a:pt x="1370" y="1268"/>
                    </a:lnTo>
                    <a:lnTo>
                      <a:pt x="1378" y="1261"/>
                    </a:lnTo>
                    <a:lnTo>
                      <a:pt x="1387" y="1256"/>
                    </a:lnTo>
                    <a:lnTo>
                      <a:pt x="1395" y="1254"/>
                    </a:lnTo>
                    <a:lnTo>
                      <a:pt x="1403" y="1252"/>
                    </a:lnTo>
                    <a:lnTo>
                      <a:pt x="1198" y="1091"/>
                    </a:lnTo>
                    <a:lnTo>
                      <a:pt x="1332" y="1108"/>
                    </a:lnTo>
                    <a:lnTo>
                      <a:pt x="1347" y="1111"/>
                    </a:lnTo>
                    <a:lnTo>
                      <a:pt x="1366" y="1114"/>
                    </a:lnTo>
                    <a:lnTo>
                      <a:pt x="1388" y="1117"/>
                    </a:lnTo>
                    <a:lnTo>
                      <a:pt x="1410" y="1118"/>
                    </a:lnTo>
                    <a:lnTo>
                      <a:pt x="1433" y="1121"/>
                    </a:lnTo>
                    <a:lnTo>
                      <a:pt x="1452" y="1124"/>
                    </a:lnTo>
                    <a:lnTo>
                      <a:pt x="1470" y="1126"/>
                    </a:lnTo>
                    <a:lnTo>
                      <a:pt x="1482" y="1126"/>
                    </a:lnTo>
                    <a:lnTo>
                      <a:pt x="1490" y="1126"/>
                    </a:lnTo>
                    <a:lnTo>
                      <a:pt x="1503" y="1127"/>
                    </a:lnTo>
                    <a:lnTo>
                      <a:pt x="1517" y="1128"/>
                    </a:lnTo>
                    <a:lnTo>
                      <a:pt x="1532" y="1131"/>
                    </a:lnTo>
                    <a:lnTo>
                      <a:pt x="1551" y="1135"/>
                    </a:lnTo>
                    <a:lnTo>
                      <a:pt x="1572" y="1138"/>
                    </a:lnTo>
                    <a:lnTo>
                      <a:pt x="1596" y="1143"/>
                    </a:lnTo>
                    <a:lnTo>
                      <a:pt x="1623" y="1148"/>
                    </a:lnTo>
                    <a:lnTo>
                      <a:pt x="1640" y="1151"/>
                    </a:lnTo>
                    <a:lnTo>
                      <a:pt x="1655" y="1154"/>
                    </a:lnTo>
                    <a:lnTo>
                      <a:pt x="1670" y="1157"/>
                    </a:lnTo>
                    <a:lnTo>
                      <a:pt x="1686" y="1160"/>
                    </a:lnTo>
                    <a:lnTo>
                      <a:pt x="1698" y="1163"/>
                    </a:lnTo>
                    <a:lnTo>
                      <a:pt x="1711" y="1164"/>
                    </a:lnTo>
                    <a:lnTo>
                      <a:pt x="1721" y="1165"/>
                    </a:lnTo>
                    <a:lnTo>
                      <a:pt x="1728" y="1167"/>
                    </a:lnTo>
                    <a:lnTo>
                      <a:pt x="1733" y="1167"/>
                    </a:lnTo>
                    <a:lnTo>
                      <a:pt x="1737" y="1167"/>
                    </a:lnTo>
                    <a:lnTo>
                      <a:pt x="1743" y="1167"/>
                    </a:lnTo>
                    <a:lnTo>
                      <a:pt x="1749" y="1168"/>
                    </a:lnTo>
                    <a:lnTo>
                      <a:pt x="1756" y="1168"/>
                    </a:lnTo>
                    <a:lnTo>
                      <a:pt x="1761" y="1168"/>
                    </a:lnTo>
                    <a:lnTo>
                      <a:pt x="1768" y="1170"/>
                    </a:lnTo>
                    <a:lnTo>
                      <a:pt x="1774" y="1170"/>
                    </a:lnTo>
                    <a:lnTo>
                      <a:pt x="1760" y="1161"/>
                    </a:lnTo>
                    <a:lnTo>
                      <a:pt x="1721" y="1138"/>
                    </a:lnTo>
                    <a:lnTo>
                      <a:pt x="1686" y="1104"/>
                    </a:lnTo>
                    <a:lnTo>
                      <a:pt x="1661" y="1101"/>
                    </a:lnTo>
                    <a:lnTo>
                      <a:pt x="1633" y="1097"/>
                    </a:lnTo>
                    <a:lnTo>
                      <a:pt x="1600" y="1093"/>
                    </a:lnTo>
                    <a:lnTo>
                      <a:pt x="1564" y="1087"/>
                    </a:lnTo>
                    <a:lnTo>
                      <a:pt x="1528" y="1083"/>
                    </a:lnTo>
                    <a:lnTo>
                      <a:pt x="1489" y="1077"/>
                    </a:lnTo>
                    <a:lnTo>
                      <a:pt x="1449" y="1073"/>
                    </a:lnTo>
                    <a:lnTo>
                      <a:pt x="1410" y="1067"/>
                    </a:lnTo>
                    <a:lnTo>
                      <a:pt x="1373" y="1063"/>
                    </a:lnTo>
                    <a:lnTo>
                      <a:pt x="1336" y="1057"/>
                    </a:lnTo>
                    <a:lnTo>
                      <a:pt x="1301" y="1054"/>
                    </a:lnTo>
                    <a:lnTo>
                      <a:pt x="1271" y="1050"/>
                    </a:lnTo>
                    <a:lnTo>
                      <a:pt x="1243" y="1047"/>
                    </a:lnTo>
                    <a:lnTo>
                      <a:pt x="1220" y="1044"/>
                    </a:lnTo>
                    <a:lnTo>
                      <a:pt x="1202" y="1043"/>
                    </a:lnTo>
                    <a:lnTo>
                      <a:pt x="1189" y="1043"/>
                    </a:lnTo>
                    <a:lnTo>
                      <a:pt x="1178" y="1040"/>
                    </a:lnTo>
                    <a:lnTo>
                      <a:pt x="1156" y="1033"/>
                    </a:lnTo>
                    <a:lnTo>
                      <a:pt x="1124" y="1020"/>
                    </a:lnTo>
                    <a:lnTo>
                      <a:pt x="1085" y="1005"/>
                    </a:lnTo>
                    <a:lnTo>
                      <a:pt x="1041" y="986"/>
                    </a:lnTo>
                    <a:lnTo>
                      <a:pt x="992" y="965"/>
                    </a:lnTo>
                    <a:lnTo>
                      <a:pt x="941" y="942"/>
                    </a:lnTo>
                    <a:lnTo>
                      <a:pt x="888" y="919"/>
                    </a:lnTo>
                    <a:lnTo>
                      <a:pt x="834" y="896"/>
                    </a:lnTo>
                    <a:lnTo>
                      <a:pt x="784" y="874"/>
                    </a:lnTo>
                    <a:lnTo>
                      <a:pt x="738" y="852"/>
                    </a:lnTo>
                    <a:lnTo>
                      <a:pt x="696" y="834"/>
                    </a:lnTo>
                    <a:lnTo>
                      <a:pt x="660" y="818"/>
                    </a:lnTo>
                    <a:lnTo>
                      <a:pt x="633" y="805"/>
                    </a:lnTo>
                    <a:lnTo>
                      <a:pt x="615" y="798"/>
                    </a:lnTo>
                    <a:lnTo>
                      <a:pt x="609" y="795"/>
                    </a:lnTo>
                    <a:lnTo>
                      <a:pt x="615" y="797"/>
                    </a:lnTo>
                    <a:lnTo>
                      <a:pt x="629" y="800"/>
                    </a:lnTo>
                    <a:lnTo>
                      <a:pt x="653" y="805"/>
                    </a:lnTo>
                    <a:lnTo>
                      <a:pt x="682" y="814"/>
                    </a:lnTo>
                    <a:lnTo>
                      <a:pt x="717" y="822"/>
                    </a:lnTo>
                    <a:lnTo>
                      <a:pt x="758" y="832"/>
                    </a:lnTo>
                    <a:lnTo>
                      <a:pt x="801" y="844"/>
                    </a:lnTo>
                    <a:lnTo>
                      <a:pt x="847" y="855"/>
                    </a:lnTo>
                    <a:lnTo>
                      <a:pt x="892" y="867"/>
                    </a:lnTo>
                    <a:lnTo>
                      <a:pt x="938" y="879"/>
                    </a:lnTo>
                    <a:lnTo>
                      <a:pt x="981" y="891"/>
                    </a:lnTo>
                    <a:lnTo>
                      <a:pt x="1022" y="902"/>
                    </a:lnTo>
                    <a:lnTo>
                      <a:pt x="1058" y="912"/>
                    </a:lnTo>
                    <a:lnTo>
                      <a:pt x="1089" y="921"/>
                    </a:lnTo>
                    <a:lnTo>
                      <a:pt x="1114" y="929"/>
                    </a:lnTo>
                    <a:lnTo>
                      <a:pt x="1129" y="935"/>
                    </a:lnTo>
                    <a:lnTo>
                      <a:pt x="1142" y="939"/>
                    </a:lnTo>
                    <a:lnTo>
                      <a:pt x="1159" y="943"/>
                    </a:lnTo>
                    <a:lnTo>
                      <a:pt x="1182" y="949"/>
                    </a:lnTo>
                    <a:lnTo>
                      <a:pt x="1210" y="955"/>
                    </a:lnTo>
                    <a:lnTo>
                      <a:pt x="1241" y="959"/>
                    </a:lnTo>
                    <a:lnTo>
                      <a:pt x="1275" y="965"/>
                    </a:lnTo>
                    <a:lnTo>
                      <a:pt x="1311" y="970"/>
                    </a:lnTo>
                    <a:lnTo>
                      <a:pt x="1349" y="976"/>
                    </a:lnTo>
                    <a:lnTo>
                      <a:pt x="1387" y="982"/>
                    </a:lnTo>
                    <a:lnTo>
                      <a:pt x="1424" y="987"/>
                    </a:lnTo>
                    <a:lnTo>
                      <a:pt x="1462" y="993"/>
                    </a:lnTo>
                    <a:lnTo>
                      <a:pt x="1498" y="997"/>
                    </a:lnTo>
                    <a:lnTo>
                      <a:pt x="1532" y="1002"/>
                    </a:lnTo>
                    <a:lnTo>
                      <a:pt x="1563" y="1006"/>
                    </a:lnTo>
                    <a:lnTo>
                      <a:pt x="1589" y="1010"/>
                    </a:lnTo>
                    <a:lnTo>
                      <a:pt x="1612" y="1013"/>
                    </a:lnTo>
                    <a:lnTo>
                      <a:pt x="1610" y="1012"/>
                    </a:lnTo>
                    <a:lnTo>
                      <a:pt x="1589" y="965"/>
                    </a:lnTo>
                    <a:lnTo>
                      <a:pt x="1586" y="958"/>
                    </a:lnTo>
                    <a:lnTo>
                      <a:pt x="1581" y="943"/>
                    </a:lnTo>
                    <a:lnTo>
                      <a:pt x="1575" y="929"/>
                    </a:lnTo>
                    <a:lnTo>
                      <a:pt x="1572" y="922"/>
                    </a:lnTo>
                    <a:lnTo>
                      <a:pt x="1570" y="915"/>
                    </a:lnTo>
                    <a:lnTo>
                      <a:pt x="1564" y="901"/>
                    </a:lnTo>
                    <a:lnTo>
                      <a:pt x="1558" y="885"/>
                    </a:lnTo>
                    <a:lnTo>
                      <a:pt x="1556" y="878"/>
                    </a:lnTo>
                    <a:lnTo>
                      <a:pt x="1542" y="835"/>
                    </a:lnTo>
                    <a:lnTo>
                      <a:pt x="1540" y="791"/>
                    </a:lnTo>
                    <a:lnTo>
                      <a:pt x="1535" y="754"/>
                    </a:lnTo>
                    <a:lnTo>
                      <a:pt x="1533" y="751"/>
                    </a:lnTo>
                    <a:lnTo>
                      <a:pt x="1533" y="750"/>
                    </a:lnTo>
                    <a:lnTo>
                      <a:pt x="1532" y="706"/>
                    </a:lnTo>
                    <a:lnTo>
                      <a:pt x="1539" y="662"/>
                    </a:lnTo>
                    <a:lnTo>
                      <a:pt x="1543" y="623"/>
                    </a:lnTo>
                    <a:lnTo>
                      <a:pt x="1543" y="588"/>
                    </a:lnTo>
                    <a:lnTo>
                      <a:pt x="1558" y="548"/>
                    </a:lnTo>
                    <a:lnTo>
                      <a:pt x="1568" y="516"/>
                    </a:lnTo>
                    <a:lnTo>
                      <a:pt x="1577" y="470"/>
                    </a:lnTo>
                    <a:lnTo>
                      <a:pt x="1605" y="431"/>
                    </a:lnTo>
                    <a:lnTo>
                      <a:pt x="1620" y="393"/>
                    </a:lnTo>
                    <a:lnTo>
                      <a:pt x="1648" y="357"/>
                    </a:lnTo>
                    <a:lnTo>
                      <a:pt x="1656" y="344"/>
                    </a:lnTo>
                    <a:lnTo>
                      <a:pt x="1666" y="333"/>
                    </a:lnTo>
                    <a:lnTo>
                      <a:pt x="1674" y="320"/>
                    </a:lnTo>
                    <a:lnTo>
                      <a:pt x="1681" y="310"/>
                    </a:lnTo>
                    <a:lnTo>
                      <a:pt x="1687" y="300"/>
                    </a:lnTo>
                    <a:lnTo>
                      <a:pt x="1693" y="293"/>
                    </a:lnTo>
                    <a:lnTo>
                      <a:pt x="1695" y="289"/>
                    </a:lnTo>
                    <a:lnTo>
                      <a:pt x="1697" y="287"/>
                    </a:lnTo>
                    <a:lnTo>
                      <a:pt x="1704" y="283"/>
                    </a:lnTo>
                    <a:lnTo>
                      <a:pt x="1679" y="282"/>
                    </a:lnTo>
                    <a:lnTo>
                      <a:pt x="1649" y="280"/>
                    </a:lnTo>
                    <a:lnTo>
                      <a:pt x="1620" y="280"/>
                    </a:lnTo>
                    <a:lnTo>
                      <a:pt x="1589" y="279"/>
                    </a:lnTo>
                    <a:lnTo>
                      <a:pt x="1560" y="277"/>
                    </a:lnTo>
                    <a:lnTo>
                      <a:pt x="1533" y="276"/>
                    </a:lnTo>
                    <a:lnTo>
                      <a:pt x="1511" y="276"/>
                    </a:lnTo>
                    <a:lnTo>
                      <a:pt x="1494" y="275"/>
                    </a:lnTo>
                    <a:lnTo>
                      <a:pt x="1482" y="273"/>
                    </a:lnTo>
                    <a:lnTo>
                      <a:pt x="1466" y="272"/>
                    </a:lnTo>
                    <a:lnTo>
                      <a:pt x="1447" y="269"/>
                    </a:lnTo>
                    <a:lnTo>
                      <a:pt x="1424" y="266"/>
                    </a:lnTo>
                    <a:lnTo>
                      <a:pt x="1402" y="262"/>
                    </a:lnTo>
                    <a:lnTo>
                      <a:pt x="1377" y="259"/>
                    </a:lnTo>
                    <a:lnTo>
                      <a:pt x="1352" y="255"/>
                    </a:lnTo>
                    <a:lnTo>
                      <a:pt x="1325" y="250"/>
                    </a:lnTo>
                    <a:lnTo>
                      <a:pt x="1301" y="246"/>
                    </a:lnTo>
                    <a:lnTo>
                      <a:pt x="1278" y="242"/>
                    </a:lnTo>
                    <a:lnTo>
                      <a:pt x="1255" y="239"/>
                    </a:lnTo>
                    <a:lnTo>
                      <a:pt x="1237" y="236"/>
                    </a:lnTo>
                    <a:lnTo>
                      <a:pt x="1220" y="233"/>
                    </a:lnTo>
                    <a:lnTo>
                      <a:pt x="1209" y="230"/>
                    </a:lnTo>
                    <a:lnTo>
                      <a:pt x="1201" y="229"/>
                    </a:lnTo>
                    <a:lnTo>
                      <a:pt x="1198" y="229"/>
                    </a:lnTo>
                    <a:lnTo>
                      <a:pt x="1201" y="229"/>
                    </a:lnTo>
                    <a:lnTo>
                      <a:pt x="1209" y="229"/>
                    </a:lnTo>
                    <a:lnTo>
                      <a:pt x="1223" y="229"/>
                    </a:lnTo>
                    <a:lnTo>
                      <a:pt x="1241" y="229"/>
                    </a:lnTo>
                    <a:lnTo>
                      <a:pt x="1262" y="229"/>
                    </a:lnTo>
                    <a:lnTo>
                      <a:pt x="1286" y="229"/>
                    </a:lnTo>
                    <a:lnTo>
                      <a:pt x="1312" y="229"/>
                    </a:lnTo>
                    <a:lnTo>
                      <a:pt x="1340" y="229"/>
                    </a:lnTo>
                    <a:lnTo>
                      <a:pt x="1368" y="229"/>
                    </a:lnTo>
                    <a:lnTo>
                      <a:pt x="1398" y="228"/>
                    </a:lnTo>
                    <a:lnTo>
                      <a:pt x="1426" y="228"/>
                    </a:lnTo>
                    <a:lnTo>
                      <a:pt x="1454" y="226"/>
                    </a:lnTo>
                    <a:lnTo>
                      <a:pt x="1479" y="225"/>
                    </a:lnTo>
                    <a:lnTo>
                      <a:pt x="1501" y="223"/>
                    </a:lnTo>
                    <a:lnTo>
                      <a:pt x="1521" y="220"/>
                    </a:lnTo>
                    <a:lnTo>
                      <a:pt x="1536" y="218"/>
                    </a:lnTo>
                    <a:lnTo>
                      <a:pt x="1547" y="216"/>
                    </a:lnTo>
                    <a:lnTo>
                      <a:pt x="1560" y="215"/>
                    </a:lnTo>
                    <a:lnTo>
                      <a:pt x="1572" y="213"/>
                    </a:lnTo>
                    <a:lnTo>
                      <a:pt x="1588" y="213"/>
                    </a:lnTo>
                    <a:lnTo>
                      <a:pt x="1602" y="215"/>
                    </a:lnTo>
                    <a:lnTo>
                      <a:pt x="1619" y="215"/>
                    </a:lnTo>
                    <a:lnTo>
                      <a:pt x="1634" y="216"/>
                    </a:lnTo>
                    <a:lnTo>
                      <a:pt x="1651" y="218"/>
                    </a:lnTo>
                    <a:lnTo>
                      <a:pt x="1667" y="219"/>
                    </a:lnTo>
                    <a:lnTo>
                      <a:pt x="1683" y="220"/>
                    </a:lnTo>
                    <a:lnTo>
                      <a:pt x="1700" y="223"/>
                    </a:lnTo>
                    <a:lnTo>
                      <a:pt x="1715" y="225"/>
                    </a:lnTo>
                    <a:lnTo>
                      <a:pt x="1729" y="228"/>
                    </a:lnTo>
                    <a:lnTo>
                      <a:pt x="1743" y="229"/>
                    </a:lnTo>
                    <a:lnTo>
                      <a:pt x="1756" y="232"/>
                    </a:lnTo>
                    <a:lnTo>
                      <a:pt x="1767" y="233"/>
                    </a:lnTo>
                    <a:lnTo>
                      <a:pt x="1803" y="215"/>
                    </a:lnTo>
                    <a:lnTo>
                      <a:pt x="1806" y="213"/>
                    </a:lnTo>
                    <a:lnTo>
                      <a:pt x="1814" y="208"/>
                    </a:lnTo>
                    <a:lnTo>
                      <a:pt x="1824" y="203"/>
                    </a:lnTo>
                    <a:lnTo>
                      <a:pt x="1832" y="198"/>
                    </a:lnTo>
                    <a:lnTo>
                      <a:pt x="1823" y="195"/>
                    </a:lnTo>
                    <a:lnTo>
                      <a:pt x="1813" y="191"/>
                    </a:lnTo>
                    <a:lnTo>
                      <a:pt x="1802" y="188"/>
                    </a:lnTo>
                    <a:lnTo>
                      <a:pt x="1790" y="185"/>
                    </a:lnTo>
                    <a:lnTo>
                      <a:pt x="1778" y="182"/>
                    </a:lnTo>
                    <a:lnTo>
                      <a:pt x="1767" y="181"/>
                    </a:lnTo>
                    <a:lnTo>
                      <a:pt x="1754" y="179"/>
                    </a:lnTo>
                    <a:lnTo>
                      <a:pt x="1742" y="17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22" name="Freeform 98"/>
              <p:cNvSpPr>
                <a:spLocks/>
              </p:cNvSpPr>
              <p:nvPr/>
            </p:nvSpPr>
            <p:spPr bwMode="auto">
              <a:xfrm rot="15688720">
                <a:off x="678" y="2352"/>
                <a:ext cx="238" cy="359"/>
              </a:xfrm>
              <a:custGeom>
                <a:avLst/>
                <a:gdLst/>
                <a:ahLst/>
                <a:cxnLst>
                  <a:cxn ang="0">
                    <a:pos x="640" y="716"/>
                  </a:cxn>
                  <a:cxn ang="0">
                    <a:pos x="381" y="871"/>
                  </a:cxn>
                  <a:cxn ang="0">
                    <a:pos x="187" y="887"/>
                  </a:cxn>
                  <a:cxn ang="0">
                    <a:pos x="79" y="694"/>
                  </a:cxn>
                  <a:cxn ang="0">
                    <a:pos x="71" y="426"/>
                  </a:cxn>
                  <a:cxn ang="0">
                    <a:pos x="169" y="188"/>
                  </a:cxn>
                  <a:cxn ang="0">
                    <a:pos x="311" y="70"/>
                  </a:cxn>
                  <a:cxn ang="0">
                    <a:pos x="388" y="60"/>
                  </a:cxn>
                  <a:cxn ang="0">
                    <a:pos x="599" y="241"/>
                  </a:cxn>
                  <a:cxn ang="0">
                    <a:pos x="443" y="800"/>
                  </a:cxn>
                  <a:cxn ang="0">
                    <a:pos x="303" y="844"/>
                  </a:cxn>
                  <a:cxn ang="0">
                    <a:pos x="144" y="665"/>
                  </a:cxn>
                  <a:cxn ang="0">
                    <a:pos x="167" y="272"/>
                  </a:cxn>
                  <a:cxn ang="0">
                    <a:pos x="297" y="141"/>
                  </a:cxn>
                  <a:cxn ang="0">
                    <a:pos x="486" y="142"/>
                  </a:cxn>
                  <a:cxn ang="0">
                    <a:pos x="567" y="260"/>
                  </a:cxn>
                  <a:cxn ang="0">
                    <a:pos x="483" y="663"/>
                  </a:cxn>
                  <a:cxn ang="0">
                    <a:pos x="270" y="731"/>
                  </a:cxn>
                  <a:cxn ang="0">
                    <a:pos x="230" y="545"/>
                  </a:cxn>
                  <a:cxn ang="0">
                    <a:pos x="246" y="333"/>
                  </a:cxn>
                  <a:cxn ang="0">
                    <a:pos x="415" y="182"/>
                  </a:cxn>
                  <a:cxn ang="0">
                    <a:pos x="511" y="370"/>
                  </a:cxn>
                  <a:cxn ang="0">
                    <a:pos x="402" y="606"/>
                  </a:cxn>
                  <a:cxn ang="0">
                    <a:pos x="307" y="521"/>
                  </a:cxn>
                  <a:cxn ang="0">
                    <a:pos x="429" y="268"/>
                  </a:cxn>
                  <a:cxn ang="0">
                    <a:pos x="406" y="504"/>
                  </a:cxn>
                  <a:cxn ang="0">
                    <a:pos x="386" y="411"/>
                  </a:cxn>
                  <a:cxn ang="0">
                    <a:pos x="402" y="443"/>
                  </a:cxn>
                  <a:cxn ang="0">
                    <a:pos x="387" y="482"/>
                  </a:cxn>
                  <a:cxn ang="0">
                    <a:pos x="432" y="349"/>
                  </a:cxn>
                  <a:cxn ang="0">
                    <a:pos x="345" y="508"/>
                  </a:cxn>
                  <a:cxn ang="0">
                    <a:pos x="453" y="490"/>
                  </a:cxn>
                  <a:cxn ang="0">
                    <a:pos x="397" y="241"/>
                  </a:cxn>
                  <a:cxn ang="0">
                    <a:pos x="283" y="522"/>
                  </a:cxn>
                  <a:cxn ang="0">
                    <a:pos x="406" y="632"/>
                  </a:cxn>
                  <a:cxn ang="0">
                    <a:pos x="513" y="465"/>
                  </a:cxn>
                  <a:cxn ang="0">
                    <a:pos x="478" y="185"/>
                  </a:cxn>
                  <a:cxn ang="0">
                    <a:pos x="272" y="219"/>
                  </a:cxn>
                  <a:cxn ang="0">
                    <a:pos x="207" y="542"/>
                  </a:cxn>
                  <a:cxn ang="0">
                    <a:pos x="244" y="751"/>
                  </a:cxn>
                  <a:cxn ang="0">
                    <a:pos x="387" y="744"/>
                  </a:cxn>
                  <a:cxn ang="0">
                    <a:pos x="580" y="485"/>
                  </a:cxn>
                  <a:cxn ang="0">
                    <a:pos x="538" y="154"/>
                  </a:cxn>
                  <a:cxn ang="0">
                    <a:pos x="441" y="98"/>
                  </a:cxn>
                  <a:cxn ang="0">
                    <a:pos x="243" y="152"/>
                  </a:cxn>
                  <a:cxn ang="0">
                    <a:pos x="120" y="381"/>
                  </a:cxn>
                  <a:cxn ang="0">
                    <a:pos x="159" y="774"/>
                  </a:cxn>
                  <a:cxn ang="0">
                    <a:pos x="349" y="872"/>
                  </a:cxn>
                  <a:cxn ang="0">
                    <a:pos x="661" y="521"/>
                  </a:cxn>
                  <a:cxn ang="0">
                    <a:pos x="578" y="130"/>
                  </a:cxn>
                  <a:cxn ang="0">
                    <a:pos x="362" y="30"/>
                  </a:cxn>
                  <a:cxn ang="0">
                    <a:pos x="330" y="44"/>
                  </a:cxn>
                  <a:cxn ang="0">
                    <a:pos x="228" y="91"/>
                  </a:cxn>
                  <a:cxn ang="0">
                    <a:pos x="121" y="216"/>
                  </a:cxn>
                  <a:cxn ang="0">
                    <a:pos x="46" y="471"/>
                  </a:cxn>
                  <a:cxn ang="0">
                    <a:pos x="86" y="810"/>
                  </a:cxn>
                  <a:cxn ang="0">
                    <a:pos x="0" y="534"/>
                  </a:cxn>
                  <a:cxn ang="0">
                    <a:pos x="116" y="157"/>
                  </a:cxn>
                  <a:cxn ang="0">
                    <a:pos x="222" y="54"/>
                  </a:cxn>
                  <a:cxn ang="0">
                    <a:pos x="311" y="3"/>
                  </a:cxn>
                  <a:cxn ang="0">
                    <a:pos x="420" y="6"/>
                  </a:cxn>
                  <a:cxn ang="0">
                    <a:pos x="666" y="213"/>
                  </a:cxn>
                  <a:cxn ang="0">
                    <a:pos x="690" y="529"/>
                  </a:cxn>
                </a:cxnLst>
                <a:rect l="0" t="0" r="r" b="b"/>
                <a:pathLst>
                  <a:path w="713" h="914">
                    <a:moveTo>
                      <a:pt x="692" y="593"/>
                    </a:moveTo>
                    <a:lnTo>
                      <a:pt x="692" y="593"/>
                    </a:lnTo>
                    <a:lnTo>
                      <a:pt x="692" y="593"/>
                    </a:lnTo>
                    <a:lnTo>
                      <a:pt x="692" y="593"/>
                    </a:lnTo>
                    <a:lnTo>
                      <a:pt x="692" y="595"/>
                    </a:lnTo>
                    <a:lnTo>
                      <a:pt x="689" y="612"/>
                    </a:lnTo>
                    <a:lnTo>
                      <a:pt x="676" y="649"/>
                    </a:lnTo>
                    <a:lnTo>
                      <a:pt x="675" y="652"/>
                    </a:lnTo>
                    <a:lnTo>
                      <a:pt x="671" y="662"/>
                    </a:lnTo>
                    <a:lnTo>
                      <a:pt x="666" y="673"/>
                    </a:lnTo>
                    <a:lnTo>
                      <a:pt x="662" y="682"/>
                    </a:lnTo>
                    <a:lnTo>
                      <a:pt x="641" y="713"/>
                    </a:lnTo>
                    <a:lnTo>
                      <a:pt x="641" y="714"/>
                    </a:lnTo>
                    <a:lnTo>
                      <a:pt x="640" y="716"/>
                    </a:lnTo>
                    <a:lnTo>
                      <a:pt x="620" y="750"/>
                    </a:lnTo>
                    <a:lnTo>
                      <a:pt x="618" y="754"/>
                    </a:lnTo>
                    <a:lnTo>
                      <a:pt x="598" y="766"/>
                    </a:lnTo>
                    <a:lnTo>
                      <a:pt x="578" y="776"/>
                    </a:lnTo>
                    <a:lnTo>
                      <a:pt x="559" y="786"/>
                    </a:lnTo>
                    <a:lnTo>
                      <a:pt x="539" y="795"/>
                    </a:lnTo>
                    <a:lnTo>
                      <a:pt x="520" y="805"/>
                    </a:lnTo>
                    <a:lnTo>
                      <a:pt x="499" y="815"/>
                    </a:lnTo>
                    <a:lnTo>
                      <a:pt x="479" y="825"/>
                    </a:lnTo>
                    <a:lnTo>
                      <a:pt x="460" y="834"/>
                    </a:lnTo>
                    <a:lnTo>
                      <a:pt x="440" y="842"/>
                    </a:lnTo>
                    <a:lnTo>
                      <a:pt x="420" y="852"/>
                    </a:lnTo>
                    <a:lnTo>
                      <a:pt x="401" y="862"/>
                    </a:lnTo>
                    <a:lnTo>
                      <a:pt x="381" y="871"/>
                    </a:lnTo>
                    <a:lnTo>
                      <a:pt x="362" y="882"/>
                    </a:lnTo>
                    <a:lnTo>
                      <a:pt x="342" y="892"/>
                    </a:lnTo>
                    <a:lnTo>
                      <a:pt x="323" y="902"/>
                    </a:lnTo>
                    <a:lnTo>
                      <a:pt x="303" y="914"/>
                    </a:lnTo>
                    <a:lnTo>
                      <a:pt x="302" y="914"/>
                    </a:lnTo>
                    <a:lnTo>
                      <a:pt x="297" y="914"/>
                    </a:lnTo>
                    <a:lnTo>
                      <a:pt x="292" y="914"/>
                    </a:lnTo>
                    <a:lnTo>
                      <a:pt x="285" y="912"/>
                    </a:lnTo>
                    <a:lnTo>
                      <a:pt x="276" y="912"/>
                    </a:lnTo>
                    <a:lnTo>
                      <a:pt x="267" y="912"/>
                    </a:lnTo>
                    <a:lnTo>
                      <a:pt x="258" y="911"/>
                    </a:lnTo>
                    <a:lnTo>
                      <a:pt x="249" y="911"/>
                    </a:lnTo>
                    <a:lnTo>
                      <a:pt x="219" y="897"/>
                    </a:lnTo>
                    <a:lnTo>
                      <a:pt x="187" y="887"/>
                    </a:lnTo>
                    <a:lnTo>
                      <a:pt x="162" y="869"/>
                    </a:lnTo>
                    <a:lnTo>
                      <a:pt x="160" y="868"/>
                    </a:lnTo>
                    <a:lnTo>
                      <a:pt x="159" y="868"/>
                    </a:lnTo>
                    <a:lnTo>
                      <a:pt x="149" y="862"/>
                    </a:lnTo>
                    <a:lnTo>
                      <a:pt x="141" y="852"/>
                    </a:lnTo>
                    <a:lnTo>
                      <a:pt x="134" y="842"/>
                    </a:lnTo>
                    <a:lnTo>
                      <a:pt x="127" y="831"/>
                    </a:lnTo>
                    <a:lnTo>
                      <a:pt x="121" y="820"/>
                    </a:lnTo>
                    <a:lnTo>
                      <a:pt x="116" y="808"/>
                    </a:lnTo>
                    <a:lnTo>
                      <a:pt x="110" y="797"/>
                    </a:lnTo>
                    <a:lnTo>
                      <a:pt x="105" y="784"/>
                    </a:lnTo>
                    <a:lnTo>
                      <a:pt x="99" y="771"/>
                    </a:lnTo>
                    <a:lnTo>
                      <a:pt x="91" y="751"/>
                    </a:lnTo>
                    <a:lnTo>
                      <a:pt x="79" y="694"/>
                    </a:lnTo>
                    <a:lnTo>
                      <a:pt x="79" y="629"/>
                    </a:lnTo>
                    <a:lnTo>
                      <a:pt x="85" y="576"/>
                    </a:lnTo>
                    <a:lnTo>
                      <a:pt x="88" y="554"/>
                    </a:lnTo>
                    <a:lnTo>
                      <a:pt x="88" y="552"/>
                    </a:lnTo>
                    <a:lnTo>
                      <a:pt x="88" y="552"/>
                    </a:lnTo>
                    <a:lnTo>
                      <a:pt x="88" y="551"/>
                    </a:lnTo>
                    <a:lnTo>
                      <a:pt x="88" y="551"/>
                    </a:lnTo>
                    <a:lnTo>
                      <a:pt x="88" y="551"/>
                    </a:lnTo>
                    <a:lnTo>
                      <a:pt x="85" y="529"/>
                    </a:lnTo>
                    <a:lnTo>
                      <a:pt x="78" y="509"/>
                    </a:lnTo>
                    <a:lnTo>
                      <a:pt x="72" y="490"/>
                    </a:lnTo>
                    <a:lnTo>
                      <a:pt x="70" y="472"/>
                    </a:lnTo>
                    <a:lnTo>
                      <a:pt x="70" y="450"/>
                    </a:lnTo>
                    <a:lnTo>
                      <a:pt x="71" y="426"/>
                    </a:lnTo>
                    <a:lnTo>
                      <a:pt x="74" y="400"/>
                    </a:lnTo>
                    <a:lnTo>
                      <a:pt x="77" y="374"/>
                    </a:lnTo>
                    <a:lnTo>
                      <a:pt x="82" y="349"/>
                    </a:lnTo>
                    <a:lnTo>
                      <a:pt x="91" y="323"/>
                    </a:lnTo>
                    <a:lnTo>
                      <a:pt x="100" y="297"/>
                    </a:lnTo>
                    <a:lnTo>
                      <a:pt x="113" y="272"/>
                    </a:lnTo>
                    <a:lnTo>
                      <a:pt x="120" y="262"/>
                    </a:lnTo>
                    <a:lnTo>
                      <a:pt x="127" y="250"/>
                    </a:lnTo>
                    <a:lnTo>
                      <a:pt x="135" y="241"/>
                    </a:lnTo>
                    <a:lnTo>
                      <a:pt x="142" y="229"/>
                    </a:lnTo>
                    <a:lnTo>
                      <a:pt x="141" y="231"/>
                    </a:lnTo>
                    <a:lnTo>
                      <a:pt x="151" y="216"/>
                    </a:lnTo>
                    <a:lnTo>
                      <a:pt x="160" y="202"/>
                    </a:lnTo>
                    <a:lnTo>
                      <a:pt x="169" y="188"/>
                    </a:lnTo>
                    <a:lnTo>
                      <a:pt x="179" y="174"/>
                    </a:lnTo>
                    <a:lnTo>
                      <a:pt x="187" y="161"/>
                    </a:lnTo>
                    <a:lnTo>
                      <a:pt x="198" y="148"/>
                    </a:lnTo>
                    <a:lnTo>
                      <a:pt x="208" y="137"/>
                    </a:lnTo>
                    <a:lnTo>
                      <a:pt x="221" y="125"/>
                    </a:lnTo>
                    <a:lnTo>
                      <a:pt x="230" y="118"/>
                    </a:lnTo>
                    <a:lnTo>
                      <a:pt x="242" y="111"/>
                    </a:lnTo>
                    <a:lnTo>
                      <a:pt x="253" y="104"/>
                    </a:lnTo>
                    <a:lnTo>
                      <a:pt x="264" y="98"/>
                    </a:lnTo>
                    <a:lnTo>
                      <a:pt x="276" y="91"/>
                    </a:lnTo>
                    <a:lnTo>
                      <a:pt x="288" y="85"/>
                    </a:lnTo>
                    <a:lnTo>
                      <a:pt x="300" y="78"/>
                    </a:lnTo>
                    <a:lnTo>
                      <a:pt x="311" y="70"/>
                    </a:lnTo>
                    <a:lnTo>
                      <a:pt x="311" y="70"/>
                    </a:lnTo>
                    <a:lnTo>
                      <a:pt x="313" y="68"/>
                    </a:lnTo>
                    <a:lnTo>
                      <a:pt x="314" y="68"/>
                    </a:lnTo>
                    <a:lnTo>
                      <a:pt x="317" y="68"/>
                    </a:lnTo>
                    <a:lnTo>
                      <a:pt x="318" y="68"/>
                    </a:lnTo>
                    <a:lnTo>
                      <a:pt x="321" y="68"/>
                    </a:lnTo>
                    <a:lnTo>
                      <a:pt x="324" y="70"/>
                    </a:lnTo>
                    <a:lnTo>
                      <a:pt x="328" y="70"/>
                    </a:lnTo>
                    <a:lnTo>
                      <a:pt x="332" y="70"/>
                    </a:lnTo>
                    <a:lnTo>
                      <a:pt x="338" y="68"/>
                    </a:lnTo>
                    <a:lnTo>
                      <a:pt x="346" y="67"/>
                    </a:lnTo>
                    <a:lnTo>
                      <a:pt x="353" y="64"/>
                    </a:lnTo>
                    <a:lnTo>
                      <a:pt x="360" y="60"/>
                    </a:lnTo>
                    <a:lnTo>
                      <a:pt x="367" y="56"/>
                    </a:lnTo>
                    <a:lnTo>
                      <a:pt x="388" y="60"/>
                    </a:lnTo>
                    <a:lnTo>
                      <a:pt x="409" y="64"/>
                    </a:lnTo>
                    <a:lnTo>
                      <a:pt x="432" y="71"/>
                    </a:lnTo>
                    <a:lnTo>
                      <a:pt x="453" y="78"/>
                    </a:lnTo>
                    <a:lnTo>
                      <a:pt x="474" y="85"/>
                    </a:lnTo>
                    <a:lnTo>
                      <a:pt x="495" y="94"/>
                    </a:lnTo>
                    <a:lnTo>
                      <a:pt x="516" y="104"/>
                    </a:lnTo>
                    <a:lnTo>
                      <a:pt x="538" y="114"/>
                    </a:lnTo>
                    <a:lnTo>
                      <a:pt x="545" y="120"/>
                    </a:lnTo>
                    <a:lnTo>
                      <a:pt x="550" y="127"/>
                    </a:lnTo>
                    <a:lnTo>
                      <a:pt x="555" y="135"/>
                    </a:lnTo>
                    <a:lnTo>
                      <a:pt x="559" y="145"/>
                    </a:lnTo>
                    <a:lnTo>
                      <a:pt x="573" y="175"/>
                    </a:lnTo>
                    <a:lnTo>
                      <a:pt x="587" y="206"/>
                    </a:lnTo>
                    <a:lnTo>
                      <a:pt x="599" y="241"/>
                    </a:lnTo>
                    <a:lnTo>
                      <a:pt x="612" y="275"/>
                    </a:lnTo>
                    <a:lnTo>
                      <a:pt x="622" y="312"/>
                    </a:lnTo>
                    <a:lnTo>
                      <a:pt x="630" y="350"/>
                    </a:lnTo>
                    <a:lnTo>
                      <a:pt x="634" y="389"/>
                    </a:lnTo>
                    <a:lnTo>
                      <a:pt x="637" y="430"/>
                    </a:lnTo>
                    <a:lnTo>
                      <a:pt x="637" y="472"/>
                    </a:lnTo>
                    <a:lnTo>
                      <a:pt x="637" y="515"/>
                    </a:lnTo>
                    <a:lnTo>
                      <a:pt x="633" y="558"/>
                    </a:lnTo>
                    <a:lnTo>
                      <a:pt x="626" y="598"/>
                    </a:lnTo>
                    <a:lnTo>
                      <a:pt x="613" y="635"/>
                    </a:lnTo>
                    <a:lnTo>
                      <a:pt x="597" y="670"/>
                    </a:lnTo>
                    <a:lnTo>
                      <a:pt x="573" y="702"/>
                    </a:lnTo>
                    <a:lnTo>
                      <a:pt x="542" y="729"/>
                    </a:lnTo>
                    <a:lnTo>
                      <a:pt x="443" y="800"/>
                    </a:lnTo>
                    <a:lnTo>
                      <a:pt x="430" y="810"/>
                    </a:lnTo>
                    <a:lnTo>
                      <a:pt x="418" y="818"/>
                    </a:lnTo>
                    <a:lnTo>
                      <a:pt x="404" y="827"/>
                    </a:lnTo>
                    <a:lnTo>
                      <a:pt x="390" y="834"/>
                    </a:lnTo>
                    <a:lnTo>
                      <a:pt x="376" y="841"/>
                    </a:lnTo>
                    <a:lnTo>
                      <a:pt x="362" y="845"/>
                    </a:lnTo>
                    <a:lnTo>
                      <a:pt x="348" y="848"/>
                    </a:lnTo>
                    <a:lnTo>
                      <a:pt x="332" y="848"/>
                    </a:lnTo>
                    <a:lnTo>
                      <a:pt x="332" y="848"/>
                    </a:lnTo>
                    <a:lnTo>
                      <a:pt x="330" y="847"/>
                    </a:lnTo>
                    <a:lnTo>
                      <a:pt x="327" y="847"/>
                    </a:lnTo>
                    <a:lnTo>
                      <a:pt x="325" y="847"/>
                    </a:lnTo>
                    <a:lnTo>
                      <a:pt x="314" y="845"/>
                    </a:lnTo>
                    <a:lnTo>
                      <a:pt x="303" y="844"/>
                    </a:lnTo>
                    <a:lnTo>
                      <a:pt x="293" y="842"/>
                    </a:lnTo>
                    <a:lnTo>
                      <a:pt x="282" y="841"/>
                    </a:lnTo>
                    <a:lnTo>
                      <a:pt x="272" y="838"/>
                    </a:lnTo>
                    <a:lnTo>
                      <a:pt x="263" y="835"/>
                    </a:lnTo>
                    <a:lnTo>
                      <a:pt x="254" y="831"/>
                    </a:lnTo>
                    <a:lnTo>
                      <a:pt x="246" y="825"/>
                    </a:lnTo>
                    <a:lnTo>
                      <a:pt x="222" y="805"/>
                    </a:lnTo>
                    <a:lnTo>
                      <a:pt x="202" y="787"/>
                    </a:lnTo>
                    <a:lnTo>
                      <a:pt x="184" y="767"/>
                    </a:lnTo>
                    <a:lnTo>
                      <a:pt x="170" y="747"/>
                    </a:lnTo>
                    <a:lnTo>
                      <a:pt x="159" y="727"/>
                    </a:lnTo>
                    <a:lnTo>
                      <a:pt x="152" y="707"/>
                    </a:lnTo>
                    <a:lnTo>
                      <a:pt x="147" y="686"/>
                    </a:lnTo>
                    <a:lnTo>
                      <a:pt x="144" y="665"/>
                    </a:lnTo>
                    <a:lnTo>
                      <a:pt x="145" y="646"/>
                    </a:lnTo>
                    <a:lnTo>
                      <a:pt x="148" y="626"/>
                    </a:lnTo>
                    <a:lnTo>
                      <a:pt x="149" y="606"/>
                    </a:lnTo>
                    <a:lnTo>
                      <a:pt x="149" y="585"/>
                    </a:lnTo>
                    <a:lnTo>
                      <a:pt x="145" y="554"/>
                    </a:lnTo>
                    <a:lnTo>
                      <a:pt x="140" y="524"/>
                    </a:lnTo>
                    <a:lnTo>
                      <a:pt x="134" y="495"/>
                    </a:lnTo>
                    <a:lnTo>
                      <a:pt x="134" y="467"/>
                    </a:lnTo>
                    <a:lnTo>
                      <a:pt x="138" y="426"/>
                    </a:lnTo>
                    <a:lnTo>
                      <a:pt x="144" y="386"/>
                    </a:lnTo>
                    <a:lnTo>
                      <a:pt x="151" y="344"/>
                    </a:lnTo>
                    <a:lnTo>
                      <a:pt x="158" y="305"/>
                    </a:lnTo>
                    <a:lnTo>
                      <a:pt x="162" y="287"/>
                    </a:lnTo>
                    <a:lnTo>
                      <a:pt x="167" y="272"/>
                    </a:lnTo>
                    <a:lnTo>
                      <a:pt x="174" y="258"/>
                    </a:lnTo>
                    <a:lnTo>
                      <a:pt x="181" y="245"/>
                    </a:lnTo>
                    <a:lnTo>
                      <a:pt x="190" y="232"/>
                    </a:lnTo>
                    <a:lnTo>
                      <a:pt x="200" y="221"/>
                    </a:lnTo>
                    <a:lnTo>
                      <a:pt x="209" y="211"/>
                    </a:lnTo>
                    <a:lnTo>
                      <a:pt x="221" y="202"/>
                    </a:lnTo>
                    <a:lnTo>
                      <a:pt x="230" y="195"/>
                    </a:lnTo>
                    <a:lnTo>
                      <a:pt x="240" y="186"/>
                    </a:lnTo>
                    <a:lnTo>
                      <a:pt x="250" y="179"/>
                    </a:lnTo>
                    <a:lnTo>
                      <a:pt x="258" y="171"/>
                    </a:lnTo>
                    <a:lnTo>
                      <a:pt x="268" y="162"/>
                    </a:lnTo>
                    <a:lnTo>
                      <a:pt x="278" y="155"/>
                    </a:lnTo>
                    <a:lnTo>
                      <a:pt x="288" y="148"/>
                    </a:lnTo>
                    <a:lnTo>
                      <a:pt x="297" y="141"/>
                    </a:lnTo>
                    <a:lnTo>
                      <a:pt x="307" y="135"/>
                    </a:lnTo>
                    <a:lnTo>
                      <a:pt x="317" y="128"/>
                    </a:lnTo>
                    <a:lnTo>
                      <a:pt x="328" y="124"/>
                    </a:lnTo>
                    <a:lnTo>
                      <a:pt x="339" y="120"/>
                    </a:lnTo>
                    <a:lnTo>
                      <a:pt x="353" y="117"/>
                    </a:lnTo>
                    <a:lnTo>
                      <a:pt x="369" y="114"/>
                    </a:lnTo>
                    <a:lnTo>
                      <a:pt x="384" y="114"/>
                    </a:lnTo>
                    <a:lnTo>
                      <a:pt x="401" y="115"/>
                    </a:lnTo>
                    <a:lnTo>
                      <a:pt x="418" y="118"/>
                    </a:lnTo>
                    <a:lnTo>
                      <a:pt x="436" y="122"/>
                    </a:lnTo>
                    <a:lnTo>
                      <a:pt x="454" y="128"/>
                    </a:lnTo>
                    <a:lnTo>
                      <a:pt x="472" y="135"/>
                    </a:lnTo>
                    <a:lnTo>
                      <a:pt x="479" y="138"/>
                    </a:lnTo>
                    <a:lnTo>
                      <a:pt x="486" y="142"/>
                    </a:lnTo>
                    <a:lnTo>
                      <a:pt x="492" y="147"/>
                    </a:lnTo>
                    <a:lnTo>
                      <a:pt x="497" y="151"/>
                    </a:lnTo>
                    <a:lnTo>
                      <a:pt x="504" y="157"/>
                    </a:lnTo>
                    <a:lnTo>
                      <a:pt x="510" y="162"/>
                    </a:lnTo>
                    <a:lnTo>
                      <a:pt x="516" y="167"/>
                    </a:lnTo>
                    <a:lnTo>
                      <a:pt x="523" y="172"/>
                    </a:lnTo>
                    <a:lnTo>
                      <a:pt x="531" y="179"/>
                    </a:lnTo>
                    <a:lnTo>
                      <a:pt x="538" y="189"/>
                    </a:lnTo>
                    <a:lnTo>
                      <a:pt x="545" y="198"/>
                    </a:lnTo>
                    <a:lnTo>
                      <a:pt x="550" y="208"/>
                    </a:lnTo>
                    <a:lnTo>
                      <a:pt x="555" y="219"/>
                    </a:lnTo>
                    <a:lnTo>
                      <a:pt x="560" y="232"/>
                    </a:lnTo>
                    <a:lnTo>
                      <a:pt x="564" y="246"/>
                    </a:lnTo>
                    <a:lnTo>
                      <a:pt x="567" y="260"/>
                    </a:lnTo>
                    <a:lnTo>
                      <a:pt x="571" y="297"/>
                    </a:lnTo>
                    <a:lnTo>
                      <a:pt x="573" y="333"/>
                    </a:lnTo>
                    <a:lnTo>
                      <a:pt x="571" y="370"/>
                    </a:lnTo>
                    <a:lnTo>
                      <a:pt x="569" y="407"/>
                    </a:lnTo>
                    <a:lnTo>
                      <a:pt x="563" y="444"/>
                    </a:lnTo>
                    <a:lnTo>
                      <a:pt x="556" y="481"/>
                    </a:lnTo>
                    <a:lnTo>
                      <a:pt x="548" y="519"/>
                    </a:lnTo>
                    <a:lnTo>
                      <a:pt x="539" y="558"/>
                    </a:lnTo>
                    <a:lnTo>
                      <a:pt x="534" y="578"/>
                    </a:lnTo>
                    <a:lnTo>
                      <a:pt x="527" y="596"/>
                    </a:lnTo>
                    <a:lnTo>
                      <a:pt x="518" y="615"/>
                    </a:lnTo>
                    <a:lnTo>
                      <a:pt x="509" y="632"/>
                    </a:lnTo>
                    <a:lnTo>
                      <a:pt x="497" y="647"/>
                    </a:lnTo>
                    <a:lnTo>
                      <a:pt x="483" y="663"/>
                    </a:lnTo>
                    <a:lnTo>
                      <a:pt x="469" y="677"/>
                    </a:lnTo>
                    <a:lnTo>
                      <a:pt x="453" y="690"/>
                    </a:lnTo>
                    <a:lnTo>
                      <a:pt x="436" y="700"/>
                    </a:lnTo>
                    <a:lnTo>
                      <a:pt x="418" y="709"/>
                    </a:lnTo>
                    <a:lnTo>
                      <a:pt x="400" y="716"/>
                    </a:lnTo>
                    <a:lnTo>
                      <a:pt x="381" y="720"/>
                    </a:lnTo>
                    <a:lnTo>
                      <a:pt x="362" y="724"/>
                    </a:lnTo>
                    <a:lnTo>
                      <a:pt x="341" y="726"/>
                    </a:lnTo>
                    <a:lnTo>
                      <a:pt x="321" y="729"/>
                    </a:lnTo>
                    <a:lnTo>
                      <a:pt x="300" y="730"/>
                    </a:lnTo>
                    <a:lnTo>
                      <a:pt x="289" y="731"/>
                    </a:lnTo>
                    <a:lnTo>
                      <a:pt x="282" y="731"/>
                    </a:lnTo>
                    <a:lnTo>
                      <a:pt x="276" y="731"/>
                    </a:lnTo>
                    <a:lnTo>
                      <a:pt x="270" y="731"/>
                    </a:lnTo>
                    <a:lnTo>
                      <a:pt x="264" y="731"/>
                    </a:lnTo>
                    <a:lnTo>
                      <a:pt x="258" y="730"/>
                    </a:lnTo>
                    <a:lnTo>
                      <a:pt x="254" y="729"/>
                    </a:lnTo>
                    <a:lnTo>
                      <a:pt x="250" y="727"/>
                    </a:lnTo>
                    <a:lnTo>
                      <a:pt x="246" y="724"/>
                    </a:lnTo>
                    <a:lnTo>
                      <a:pt x="236" y="712"/>
                    </a:lnTo>
                    <a:lnTo>
                      <a:pt x="232" y="697"/>
                    </a:lnTo>
                    <a:lnTo>
                      <a:pt x="229" y="682"/>
                    </a:lnTo>
                    <a:lnTo>
                      <a:pt x="228" y="665"/>
                    </a:lnTo>
                    <a:lnTo>
                      <a:pt x="226" y="656"/>
                    </a:lnTo>
                    <a:lnTo>
                      <a:pt x="226" y="628"/>
                    </a:lnTo>
                    <a:lnTo>
                      <a:pt x="226" y="601"/>
                    </a:lnTo>
                    <a:lnTo>
                      <a:pt x="229" y="572"/>
                    </a:lnTo>
                    <a:lnTo>
                      <a:pt x="230" y="545"/>
                    </a:lnTo>
                    <a:lnTo>
                      <a:pt x="232" y="531"/>
                    </a:lnTo>
                    <a:lnTo>
                      <a:pt x="232" y="517"/>
                    </a:lnTo>
                    <a:lnTo>
                      <a:pt x="233" y="502"/>
                    </a:lnTo>
                    <a:lnTo>
                      <a:pt x="233" y="488"/>
                    </a:lnTo>
                    <a:lnTo>
                      <a:pt x="233" y="475"/>
                    </a:lnTo>
                    <a:lnTo>
                      <a:pt x="232" y="462"/>
                    </a:lnTo>
                    <a:lnTo>
                      <a:pt x="230" y="453"/>
                    </a:lnTo>
                    <a:lnTo>
                      <a:pt x="230" y="441"/>
                    </a:lnTo>
                    <a:lnTo>
                      <a:pt x="232" y="430"/>
                    </a:lnTo>
                    <a:lnTo>
                      <a:pt x="233" y="420"/>
                    </a:lnTo>
                    <a:lnTo>
                      <a:pt x="235" y="408"/>
                    </a:lnTo>
                    <a:lnTo>
                      <a:pt x="236" y="398"/>
                    </a:lnTo>
                    <a:lnTo>
                      <a:pt x="240" y="364"/>
                    </a:lnTo>
                    <a:lnTo>
                      <a:pt x="246" y="333"/>
                    </a:lnTo>
                    <a:lnTo>
                      <a:pt x="254" y="302"/>
                    </a:lnTo>
                    <a:lnTo>
                      <a:pt x="268" y="272"/>
                    </a:lnTo>
                    <a:lnTo>
                      <a:pt x="279" y="253"/>
                    </a:lnTo>
                    <a:lnTo>
                      <a:pt x="289" y="236"/>
                    </a:lnTo>
                    <a:lnTo>
                      <a:pt x="300" y="222"/>
                    </a:lnTo>
                    <a:lnTo>
                      <a:pt x="313" y="209"/>
                    </a:lnTo>
                    <a:lnTo>
                      <a:pt x="324" y="199"/>
                    </a:lnTo>
                    <a:lnTo>
                      <a:pt x="337" y="192"/>
                    </a:lnTo>
                    <a:lnTo>
                      <a:pt x="349" y="186"/>
                    </a:lnTo>
                    <a:lnTo>
                      <a:pt x="363" y="182"/>
                    </a:lnTo>
                    <a:lnTo>
                      <a:pt x="376" y="179"/>
                    </a:lnTo>
                    <a:lnTo>
                      <a:pt x="388" y="179"/>
                    </a:lnTo>
                    <a:lnTo>
                      <a:pt x="402" y="179"/>
                    </a:lnTo>
                    <a:lnTo>
                      <a:pt x="415" y="182"/>
                    </a:lnTo>
                    <a:lnTo>
                      <a:pt x="427" y="186"/>
                    </a:lnTo>
                    <a:lnTo>
                      <a:pt x="440" y="191"/>
                    </a:lnTo>
                    <a:lnTo>
                      <a:pt x="453" y="198"/>
                    </a:lnTo>
                    <a:lnTo>
                      <a:pt x="464" y="205"/>
                    </a:lnTo>
                    <a:lnTo>
                      <a:pt x="475" y="213"/>
                    </a:lnTo>
                    <a:lnTo>
                      <a:pt x="485" y="225"/>
                    </a:lnTo>
                    <a:lnTo>
                      <a:pt x="493" y="236"/>
                    </a:lnTo>
                    <a:lnTo>
                      <a:pt x="500" y="249"/>
                    </a:lnTo>
                    <a:lnTo>
                      <a:pt x="506" y="263"/>
                    </a:lnTo>
                    <a:lnTo>
                      <a:pt x="510" y="278"/>
                    </a:lnTo>
                    <a:lnTo>
                      <a:pt x="513" y="293"/>
                    </a:lnTo>
                    <a:lnTo>
                      <a:pt x="514" y="310"/>
                    </a:lnTo>
                    <a:lnTo>
                      <a:pt x="513" y="342"/>
                    </a:lnTo>
                    <a:lnTo>
                      <a:pt x="511" y="370"/>
                    </a:lnTo>
                    <a:lnTo>
                      <a:pt x="507" y="398"/>
                    </a:lnTo>
                    <a:lnTo>
                      <a:pt x="502" y="424"/>
                    </a:lnTo>
                    <a:lnTo>
                      <a:pt x="496" y="441"/>
                    </a:lnTo>
                    <a:lnTo>
                      <a:pt x="490" y="457"/>
                    </a:lnTo>
                    <a:lnTo>
                      <a:pt x="483" y="474"/>
                    </a:lnTo>
                    <a:lnTo>
                      <a:pt x="476" y="490"/>
                    </a:lnTo>
                    <a:lnTo>
                      <a:pt x="468" y="505"/>
                    </a:lnTo>
                    <a:lnTo>
                      <a:pt x="460" y="519"/>
                    </a:lnTo>
                    <a:lnTo>
                      <a:pt x="451" y="535"/>
                    </a:lnTo>
                    <a:lnTo>
                      <a:pt x="441" y="551"/>
                    </a:lnTo>
                    <a:lnTo>
                      <a:pt x="423" y="582"/>
                    </a:lnTo>
                    <a:lnTo>
                      <a:pt x="416" y="592"/>
                    </a:lnTo>
                    <a:lnTo>
                      <a:pt x="409" y="599"/>
                    </a:lnTo>
                    <a:lnTo>
                      <a:pt x="402" y="606"/>
                    </a:lnTo>
                    <a:lnTo>
                      <a:pt x="394" y="612"/>
                    </a:lnTo>
                    <a:lnTo>
                      <a:pt x="384" y="616"/>
                    </a:lnTo>
                    <a:lnTo>
                      <a:pt x="376" y="620"/>
                    </a:lnTo>
                    <a:lnTo>
                      <a:pt x="367" y="623"/>
                    </a:lnTo>
                    <a:lnTo>
                      <a:pt x="359" y="625"/>
                    </a:lnTo>
                    <a:lnTo>
                      <a:pt x="351" y="625"/>
                    </a:lnTo>
                    <a:lnTo>
                      <a:pt x="344" y="623"/>
                    </a:lnTo>
                    <a:lnTo>
                      <a:pt x="337" y="618"/>
                    </a:lnTo>
                    <a:lnTo>
                      <a:pt x="331" y="612"/>
                    </a:lnTo>
                    <a:lnTo>
                      <a:pt x="325" y="603"/>
                    </a:lnTo>
                    <a:lnTo>
                      <a:pt x="320" y="595"/>
                    </a:lnTo>
                    <a:lnTo>
                      <a:pt x="317" y="586"/>
                    </a:lnTo>
                    <a:lnTo>
                      <a:pt x="314" y="578"/>
                    </a:lnTo>
                    <a:lnTo>
                      <a:pt x="307" y="521"/>
                    </a:lnTo>
                    <a:lnTo>
                      <a:pt x="310" y="464"/>
                    </a:lnTo>
                    <a:lnTo>
                      <a:pt x="321" y="408"/>
                    </a:lnTo>
                    <a:lnTo>
                      <a:pt x="337" y="354"/>
                    </a:lnTo>
                    <a:lnTo>
                      <a:pt x="341" y="340"/>
                    </a:lnTo>
                    <a:lnTo>
                      <a:pt x="346" y="326"/>
                    </a:lnTo>
                    <a:lnTo>
                      <a:pt x="353" y="312"/>
                    </a:lnTo>
                    <a:lnTo>
                      <a:pt x="360" y="299"/>
                    </a:lnTo>
                    <a:lnTo>
                      <a:pt x="369" y="287"/>
                    </a:lnTo>
                    <a:lnTo>
                      <a:pt x="379" y="278"/>
                    </a:lnTo>
                    <a:lnTo>
                      <a:pt x="390" y="270"/>
                    </a:lnTo>
                    <a:lnTo>
                      <a:pt x="402" y="265"/>
                    </a:lnTo>
                    <a:lnTo>
                      <a:pt x="412" y="263"/>
                    </a:lnTo>
                    <a:lnTo>
                      <a:pt x="420" y="265"/>
                    </a:lnTo>
                    <a:lnTo>
                      <a:pt x="429" y="268"/>
                    </a:lnTo>
                    <a:lnTo>
                      <a:pt x="437" y="272"/>
                    </a:lnTo>
                    <a:lnTo>
                      <a:pt x="444" y="278"/>
                    </a:lnTo>
                    <a:lnTo>
                      <a:pt x="450" y="285"/>
                    </a:lnTo>
                    <a:lnTo>
                      <a:pt x="455" y="293"/>
                    </a:lnTo>
                    <a:lnTo>
                      <a:pt x="458" y="302"/>
                    </a:lnTo>
                    <a:lnTo>
                      <a:pt x="465" y="340"/>
                    </a:lnTo>
                    <a:lnTo>
                      <a:pt x="467" y="380"/>
                    </a:lnTo>
                    <a:lnTo>
                      <a:pt x="458" y="417"/>
                    </a:lnTo>
                    <a:lnTo>
                      <a:pt x="444" y="454"/>
                    </a:lnTo>
                    <a:lnTo>
                      <a:pt x="440" y="462"/>
                    </a:lnTo>
                    <a:lnTo>
                      <a:pt x="434" y="472"/>
                    </a:lnTo>
                    <a:lnTo>
                      <a:pt x="426" y="484"/>
                    </a:lnTo>
                    <a:lnTo>
                      <a:pt x="418" y="494"/>
                    </a:lnTo>
                    <a:lnTo>
                      <a:pt x="406" y="504"/>
                    </a:lnTo>
                    <a:lnTo>
                      <a:pt x="395" y="511"/>
                    </a:lnTo>
                    <a:lnTo>
                      <a:pt x="381" y="517"/>
                    </a:lnTo>
                    <a:lnTo>
                      <a:pt x="367" y="518"/>
                    </a:lnTo>
                    <a:lnTo>
                      <a:pt x="367" y="517"/>
                    </a:lnTo>
                    <a:lnTo>
                      <a:pt x="367" y="515"/>
                    </a:lnTo>
                    <a:lnTo>
                      <a:pt x="367" y="514"/>
                    </a:lnTo>
                    <a:lnTo>
                      <a:pt x="369" y="512"/>
                    </a:lnTo>
                    <a:lnTo>
                      <a:pt x="370" y="505"/>
                    </a:lnTo>
                    <a:lnTo>
                      <a:pt x="370" y="497"/>
                    </a:lnTo>
                    <a:lnTo>
                      <a:pt x="372" y="490"/>
                    </a:lnTo>
                    <a:lnTo>
                      <a:pt x="372" y="482"/>
                    </a:lnTo>
                    <a:lnTo>
                      <a:pt x="374" y="457"/>
                    </a:lnTo>
                    <a:lnTo>
                      <a:pt x="379" y="434"/>
                    </a:lnTo>
                    <a:lnTo>
                      <a:pt x="386" y="411"/>
                    </a:lnTo>
                    <a:lnTo>
                      <a:pt x="394" y="390"/>
                    </a:lnTo>
                    <a:lnTo>
                      <a:pt x="398" y="384"/>
                    </a:lnTo>
                    <a:lnTo>
                      <a:pt x="402" y="377"/>
                    </a:lnTo>
                    <a:lnTo>
                      <a:pt x="406" y="373"/>
                    </a:lnTo>
                    <a:lnTo>
                      <a:pt x="412" y="369"/>
                    </a:lnTo>
                    <a:lnTo>
                      <a:pt x="413" y="386"/>
                    </a:lnTo>
                    <a:lnTo>
                      <a:pt x="412" y="404"/>
                    </a:lnTo>
                    <a:lnTo>
                      <a:pt x="408" y="424"/>
                    </a:lnTo>
                    <a:lnTo>
                      <a:pt x="404" y="443"/>
                    </a:lnTo>
                    <a:lnTo>
                      <a:pt x="402" y="443"/>
                    </a:lnTo>
                    <a:lnTo>
                      <a:pt x="402" y="443"/>
                    </a:lnTo>
                    <a:lnTo>
                      <a:pt x="402" y="443"/>
                    </a:lnTo>
                    <a:lnTo>
                      <a:pt x="402" y="444"/>
                    </a:lnTo>
                    <a:lnTo>
                      <a:pt x="402" y="443"/>
                    </a:lnTo>
                    <a:lnTo>
                      <a:pt x="402" y="443"/>
                    </a:lnTo>
                    <a:lnTo>
                      <a:pt x="402" y="443"/>
                    </a:lnTo>
                    <a:lnTo>
                      <a:pt x="402" y="443"/>
                    </a:lnTo>
                    <a:lnTo>
                      <a:pt x="379" y="444"/>
                    </a:lnTo>
                    <a:lnTo>
                      <a:pt x="379" y="445"/>
                    </a:lnTo>
                    <a:lnTo>
                      <a:pt x="379" y="448"/>
                    </a:lnTo>
                    <a:lnTo>
                      <a:pt x="377" y="450"/>
                    </a:lnTo>
                    <a:lnTo>
                      <a:pt x="377" y="453"/>
                    </a:lnTo>
                    <a:lnTo>
                      <a:pt x="376" y="460"/>
                    </a:lnTo>
                    <a:lnTo>
                      <a:pt x="376" y="465"/>
                    </a:lnTo>
                    <a:lnTo>
                      <a:pt x="376" y="472"/>
                    </a:lnTo>
                    <a:lnTo>
                      <a:pt x="380" y="478"/>
                    </a:lnTo>
                    <a:lnTo>
                      <a:pt x="383" y="481"/>
                    </a:lnTo>
                    <a:lnTo>
                      <a:pt x="387" y="482"/>
                    </a:lnTo>
                    <a:lnTo>
                      <a:pt x="391" y="484"/>
                    </a:lnTo>
                    <a:lnTo>
                      <a:pt x="398" y="482"/>
                    </a:lnTo>
                    <a:lnTo>
                      <a:pt x="409" y="477"/>
                    </a:lnTo>
                    <a:lnTo>
                      <a:pt x="418" y="468"/>
                    </a:lnTo>
                    <a:lnTo>
                      <a:pt x="423" y="458"/>
                    </a:lnTo>
                    <a:lnTo>
                      <a:pt x="426" y="447"/>
                    </a:lnTo>
                    <a:lnTo>
                      <a:pt x="427" y="444"/>
                    </a:lnTo>
                    <a:lnTo>
                      <a:pt x="429" y="440"/>
                    </a:lnTo>
                    <a:lnTo>
                      <a:pt x="429" y="437"/>
                    </a:lnTo>
                    <a:lnTo>
                      <a:pt x="430" y="434"/>
                    </a:lnTo>
                    <a:lnTo>
                      <a:pt x="434" y="414"/>
                    </a:lnTo>
                    <a:lnTo>
                      <a:pt x="437" y="393"/>
                    </a:lnTo>
                    <a:lnTo>
                      <a:pt x="437" y="371"/>
                    </a:lnTo>
                    <a:lnTo>
                      <a:pt x="432" y="349"/>
                    </a:lnTo>
                    <a:lnTo>
                      <a:pt x="429" y="340"/>
                    </a:lnTo>
                    <a:lnTo>
                      <a:pt x="419" y="340"/>
                    </a:lnTo>
                    <a:lnTo>
                      <a:pt x="411" y="342"/>
                    </a:lnTo>
                    <a:lnTo>
                      <a:pt x="404" y="344"/>
                    </a:lnTo>
                    <a:lnTo>
                      <a:pt x="397" y="349"/>
                    </a:lnTo>
                    <a:lnTo>
                      <a:pt x="391" y="354"/>
                    </a:lnTo>
                    <a:lnTo>
                      <a:pt x="386" y="360"/>
                    </a:lnTo>
                    <a:lnTo>
                      <a:pt x="380" y="366"/>
                    </a:lnTo>
                    <a:lnTo>
                      <a:pt x="376" y="371"/>
                    </a:lnTo>
                    <a:lnTo>
                      <a:pt x="373" y="379"/>
                    </a:lnTo>
                    <a:lnTo>
                      <a:pt x="360" y="410"/>
                    </a:lnTo>
                    <a:lnTo>
                      <a:pt x="353" y="443"/>
                    </a:lnTo>
                    <a:lnTo>
                      <a:pt x="349" y="475"/>
                    </a:lnTo>
                    <a:lnTo>
                      <a:pt x="345" y="508"/>
                    </a:lnTo>
                    <a:lnTo>
                      <a:pt x="344" y="512"/>
                    </a:lnTo>
                    <a:lnTo>
                      <a:pt x="344" y="519"/>
                    </a:lnTo>
                    <a:lnTo>
                      <a:pt x="345" y="527"/>
                    </a:lnTo>
                    <a:lnTo>
                      <a:pt x="349" y="535"/>
                    </a:lnTo>
                    <a:lnTo>
                      <a:pt x="352" y="536"/>
                    </a:lnTo>
                    <a:lnTo>
                      <a:pt x="353" y="539"/>
                    </a:lnTo>
                    <a:lnTo>
                      <a:pt x="356" y="541"/>
                    </a:lnTo>
                    <a:lnTo>
                      <a:pt x="359" y="542"/>
                    </a:lnTo>
                    <a:lnTo>
                      <a:pt x="380" y="542"/>
                    </a:lnTo>
                    <a:lnTo>
                      <a:pt x="398" y="538"/>
                    </a:lnTo>
                    <a:lnTo>
                      <a:pt x="415" y="528"/>
                    </a:lnTo>
                    <a:lnTo>
                      <a:pt x="430" y="517"/>
                    </a:lnTo>
                    <a:lnTo>
                      <a:pt x="443" y="504"/>
                    </a:lnTo>
                    <a:lnTo>
                      <a:pt x="453" y="490"/>
                    </a:lnTo>
                    <a:lnTo>
                      <a:pt x="461" y="477"/>
                    </a:lnTo>
                    <a:lnTo>
                      <a:pt x="467" y="465"/>
                    </a:lnTo>
                    <a:lnTo>
                      <a:pt x="482" y="424"/>
                    </a:lnTo>
                    <a:lnTo>
                      <a:pt x="490" y="381"/>
                    </a:lnTo>
                    <a:lnTo>
                      <a:pt x="490" y="339"/>
                    </a:lnTo>
                    <a:lnTo>
                      <a:pt x="481" y="295"/>
                    </a:lnTo>
                    <a:lnTo>
                      <a:pt x="476" y="282"/>
                    </a:lnTo>
                    <a:lnTo>
                      <a:pt x="468" y="270"/>
                    </a:lnTo>
                    <a:lnTo>
                      <a:pt x="460" y="260"/>
                    </a:lnTo>
                    <a:lnTo>
                      <a:pt x="450" y="252"/>
                    </a:lnTo>
                    <a:lnTo>
                      <a:pt x="437" y="245"/>
                    </a:lnTo>
                    <a:lnTo>
                      <a:pt x="425" y="241"/>
                    </a:lnTo>
                    <a:lnTo>
                      <a:pt x="411" y="239"/>
                    </a:lnTo>
                    <a:lnTo>
                      <a:pt x="397" y="241"/>
                    </a:lnTo>
                    <a:lnTo>
                      <a:pt x="380" y="248"/>
                    </a:lnTo>
                    <a:lnTo>
                      <a:pt x="365" y="258"/>
                    </a:lnTo>
                    <a:lnTo>
                      <a:pt x="352" y="269"/>
                    </a:lnTo>
                    <a:lnTo>
                      <a:pt x="342" y="283"/>
                    </a:lnTo>
                    <a:lnTo>
                      <a:pt x="332" y="299"/>
                    </a:lnTo>
                    <a:lnTo>
                      <a:pt x="325" y="315"/>
                    </a:lnTo>
                    <a:lnTo>
                      <a:pt x="320" y="332"/>
                    </a:lnTo>
                    <a:lnTo>
                      <a:pt x="314" y="347"/>
                    </a:lnTo>
                    <a:lnTo>
                      <a:pt x="306" y="376"/>
                    </a:lnTo>
                    <a:lnTo>
                      <a:pt x="297" y="404"/>
                    </a:lnTo>
                    <a:lnTo>
                      <a:pt x="292" y="433"/>
                    </a:lnTo>
                    <a:lnTo>
                      <a:pt x="286" y="462"/>
                    </a:lnTo>
                    <a:lnTo>
                      <a:pt x="283" y="492"/>
                    </a:lnTo>
                    <a:lnTo>
                      <a:pt x="283" y="522"/>
                    </a:lnTo>
                    <a:lnTo>
                      <a:pt x="286" y="554"/>
                    </a:lnTo>
                    <a:lnTo>
                      <a:pt x="292" y="583"/>
                    </a:lnTo>
                    <a:lnTo>
                      <a:pt x="296" y="596"/>
                    </a:lnTo>
                    <a:lnTo>
                      <a:pt x="300" y="608"/>
                    </a:lnTo>
                    <a:lnTo>
                      <a:pt x="307" y="620"/>
                    </a:lnTo>
                    <a:lnTo>
                      <a:pt x="316" y="632"/>
                    </a:lnTo>
                    <a:lnTo>
                      <a:pt x="327" y="640"/>
                    </a:lnTo>
                    <a:lnTo>
                      <a:pt x="338" y="647"/>
                    </a:lnTo>
                    <a:lnTo>
                      <a:pt x="351" y="650"/>
                    </a:lnTo>
                    <a:lnTo>
                      <a:pt x="365" y="649"/>
                    </a:lnTo>
                    <a:lnTo>
                      <a:pt x="374" y="646"/>
                    </a:lnTo>
                    <a:lnTo>
                      <a:pt x="386" y="643"/>
                    </a:lnTo>
                    <a:lnTo>
                      <a:pt x="395" y="639"/>
                    </a:lnTo>
                    <a:lnTo>
                      <a:pt x="406" y="632"/>
                    </a:lnTo>
                    <a:lnTo>
                      <a:pt x="418" y="626"/>
                    </a:lnTo>
                    <a:lnTo>
                      <a:pt x="427" y="616"/>
                    </a:lnTo>
                    <a:lnTo>
                      <a:pt x="436" y="606"/>
                    </a:lnTo>
                    <a:lnTo>
                      <a:pt x="444" y="595"/>
                    </a:lnTo>
                    <a:lnTo>
                      <a:pt x="447" y="591"/>
                    </a:lnTo>
                    <a:lnTo>
                      <a:pt x="454" y="579"/>
                    </a:lnTo>
                    <a:lnTo>
                      <a:pt x="460" y="568"/>
                    </a:lnTo>
                    <a:lnTo>
                      <a:pt x="462" y="564"/>
                    </a:lnTo>
                    <a:lnTo>
                      <a:pt x="471" y="548"/>
                    </a:lnTo>
                    <a:lnTo>
                      <a:pt x="481" y="532"/>
                    </a:lnTo>
                    <a:lnTo>
                      <a:pt x="489" y="517"/>
                    </a:lnTo>
                    <a:lnTo>
                      <a:pt x="497" y="499"/>
                    </a:lnTo>
                    <a:lnTo>
                      <a:pt x="506" y="482"/>
                    </a:lnTo>
                    <a:lnTo>
                      <a:pt x="513" y="465"/>
                    </a:lnTo>
                    <a:lnTo>
                      <a:pt x="518" y="448"/>
                    </a:lnTo>
                    <a:lnTo>
                      <a:pt x="524" y="430"/>
                    </a:lnTo>
                    <a:lnTo>
                      <a:pt x="531" y="403"/>
                    </a:lnTo>
                    <a:lnTo>
                      <a:pt x="535" y="373"/>
                    </a:lnTo>
                    <a:lnTo>
                      <a:pt x="536" y="342"/>
                    </a:lnTo>
                    <a:lnTo>
                      <a:pt x="538" y="309"/>
                    </a:lnTo>
                    <a:lnTo>
                      <a:pt x="536" y="289"/>
                    </a:lnTo>
                    <a:lnTo>
                      <a:pt x="534" y="270"/>
                    </a:lnTo>
                    <a:lnTo>
                      <a:pt x="528" y="253"/>
                    </a:lnTo>
                    <a:lnTo>
                      <a:pt x="521" y="238"/>
                    </a:lnTo>
                    <a:lnTo>
                      <a:pt x="513" y="222"/>
                    </a:lnTo>
                    <a:lnTo>
                      <a:pt x="503" y="208"/>
                    </a:lnTo>
                    <a:lnTo>
                      <a:pt x="492" y="196"/>
                    </a:lnTo>
                    <a:lnTo>
                      <a:pt x="478" y="185"/>
                    </a:lnTo>
                    <a:lnTo>
                      <a:pt x="464" y="176"/>
                    </a:lnTo>
                    <a:lnTo>
                      <a:pt x="450" y="169"/>
                    </a:lnTo>
                    <a:lnTo>
                      <a:pt x="434" y="162"/>
                    </a:lnTo>
                    <a:lnTo>
                      <a:pt x="420" y="158"/>
                    </a:lnTo>
                    <a:lnTo>
                      <a:pt x="404" y="157"/>
                    </a:lnTo>
                    <a:lnTo>
                      <a:pt x="388" y="155"/>
                    </a:lnTo>
                    <a:lnTo>
                      <a:pt x="373" y="155"/>
                    </a:lnTo>
                    <a:lnTo>
                      <a:pt x="358" y="158"/>
                    </a:lnTo>
                    <a:lnTo>
                      <a:pt x="342" y="162"/>
                    </a:lnTo>
                    <a:lnTo>
                      <a:pt x="327" y="169"/>
                    </a:lnTo>
                    <a:lnTo>
                      <a:pt x="313" y="178"/>
                    </a:lnTo>
                    <a:lnTo>
                      <a:pt x="299" y="189"/>
                    </a:lnTo>
                    <a:lnTo>
                      <a:pt x="285" y="204"/>
                    </a:lnTo>
                    <a:lnTo>
                      <a:pt x="272" y="219"/>
                    </a:lnTo>
                    <a:lnTo>
                      <a:pt x="260" y="238"/>
                    </a:lnTo>
                    <a:lnTo>
                      <a:pt x="247" y="259"/>
                    </a:lnTo>
                    <a:lnTo>
                      <a:pt x="229" y="302"/>
                    </a:lnTo>
                    <a:lnTo>
                      <a:pt x="219" y="347"/>
                    </a:lnTo>
                    <a:lnTo>
                      <a:pt x="212" y="393"/>
                    </a:lnTo>
                    <a:lnTo>
                      <a:pt x="207" y="437"/>
                    </a:lnTo>
                    <a:lnTo>
                      <a:pt x="205" y="450"/>
                    </a:lnTo>
                    <a:lnTo>
                      <a:pt x="207" y="462"/>
                    </a:lnTo>
                    <a:lnTo>
                      <a:pt x="208" y="475"/>
                    </a:lnTo>
                    <a:lnTo>
                      <a:pt x="209" y="487"/>
                    </a:lnTo>
                    <a:lnTo>
                      <a:pt x="209" y="501"/>
                    </a:lnTo>
                    <a:lnTo>
                      <a:pt x="208" y="514"/>
                    </a:lnTo>
                    <a:lnTo>
                      <a:pt x="208" y="528"/>
                    </a:lnTo>
                    <a:lnTo>
                      <a:pt x="207" y="542"/>
                    </a:lnTo>
                    <a:lnTo>
                      <a:pt x="204" y="571"/>
                    </a:lnTo>
                    <a:lnTo>
                      <a:pt x="202" y="599"/>
                    </a:lnTo>
                    <a:lnTo>
                      <a:pt x="201" y="629"/>
                    </a:lnTo>
                    <a:lnTo>
                      <a:pt x="202" y="659"/>
                    </a:lnTo>
                    <a:lnTo>
                      <a:pt x="202" y="660"/>
                    </a:lnTo>
                    <a:lnTo>
                      <a:pt x="202" y="662"/>
                    </a:lnTo>
                    <a:lnTo>
                      <a:pt x="202" y="665"/>
                    </a:lnTo>
                    <a:lnTo>
                      <a:pt x="202" y="666"/>
                    </a:lnTo>
                    <a:lnTo>
                      <a:pt x="205" y="686"/>
                    </a:lnTo>
                    <a:lnTo>
                      <a:pt x="208" y="706"/>
                    </a:lnTo>
                    <a:lnTo>
                      <a:pt x="216" y="726"/>
                    </a:lnTo>
                    <a:lnTo>
                      <a:pt x="229" y="743"/>
                    </a:lnTo>
                    <a:lnTo>
                      <a:pt x="236" y="749"/>
                    </a:lnTo>
                    <a:lnTo>
                      <a:pt x="244" y="751"/>
                    </a:lnTo>
                    <a:lnTo>
                      <a:pt x="253" y="754"/>
                    </a:lnTo>
                    <a:lnTo>
                      <a:pt x="261" y="756"/>
                    </a:lnTo>
                    <a:lnTo>
                      <a:pt x="270" y="756"/>
                    </a:lnTo>
                    <a:lnTo>
                      <a:pt x="276" y="757"/>
                    </a:lnTo>
                    <a:lnTo>
                      <a:pt x="285" y="756"/>
                    </a:lnTo>
                    <a:lnTo>
                      <a:pt x="292" y="756"/>
                    </a:lnTo>
                    <a:lnTo>
                      <a:pt x="293" y="756"/>
                    </a:lnTo>
                    <a:lnTo>
                      <a:pt x="297" y="756"/>
                    </a:lnTo>
                    <a:lnTo>
                      <a:pt x="300" y="756"/>
                    </a:lnTo>
                    <a:lnTo>
                      <a:pt x="302" y="756"/>
                    </a:lnTo>
                    <a:lnTo>
                      <a:pt x="323" y="754"/>
                    </a:lnTo>
                    <a:lnTo>
                      <a:pt x="345" y="751"/>
                    </a:lnTo>
                    <a:lnTo>
                      <a:pt x="366" y="749"/>
                    </a:lnTo>
                    <a:lnTo>
                      <a:pt x="387" y="744"/>
                    </a:lnTo>
                    <a:lnTo>
                      <a:pt x="408" y="739"/>
                    </a:lnTo>
                    <a:lnTo>
                      <a:pt x="427" y="731"/>
                    </a:lnTo>
                    <a:lnTo>
                      <a:pt x="447" y="721"/>
                    </a:lnTo>
                    <a:lnTo>
                      <a:pt x="467" y="710"/>
                    </a:lnTo>
                    <a:lnTo>
                      <a:pt x="485" y="696"/>
                    </a:lnTo>
                    <a:lnTo>
                      <a:pt x="502" y="680"/>
                    </a:lnTo>
                    <a:lnTo>
                      <a:pt x="516" y="663"/>
                    </a:lnTo>
                    <a:lnTo>
                      <a:pt x="529" y="646"/>
                    </a:lnTo>
                    <a:lnTo>
                      <a:pt x="541" y="626"/>
                    </a:lnTo>
                    <a:lnTo>
                      <a:pt x="549" y="606"/>
                    </a:lnTo>
                    <a:lnTo>
                      <a:pt x="557" y="585"/>
                    </a:lnTo>
                    <a:lnTo>
                      <a:pt x="563" y="564"/>
                    </a:lnTo>
                    <a:lnTo>
                      <a:pt x="573" y="524"/>
                    </a:lnTo>
                    <a:lnTo>
                      <a:pt x="580" y="485"/>
                    </a:lnTo>
                    <a:lnTo>
                      <a:pt x="587" y="447"/>
                    </a:lnTo>
                    <a:lnTo>
                      <a:pt x="592" y="408"/>
                    </a:lnTo>
                    <a:lnTo>
                      <a:pt x="597" y="370"/>
                    </a:lnTo>
                    <a:lnTo>
                      <a:pt x="597" y="333"/>
                    </a:lnTo>
                    <a:lnTo>
                      <a:pt x="595" y="295"/>
                    </a:lnTo>
                    <a:lnTo>
                      <a:pt x="591" y="256"/>
                    </a:lnTo>
                    <a:lnTo>
                      <a:pt x="587" y="239"/>
                    </a:lnTo>
                    <a:lnTo>
                      <a:pt x="583" y="223"/>
                    </a:lnTo>
                    <a:lnTo>
                      <a:pt x="577" y="209"/>
                    </a:lnTo>
                    <a:lnTo>
                      <a:pt x="571" y="196"/>
                    </a:lnTo>
                    <a:lnTo>
                      <a:pt x="564" y="184"/>
                    </a:lnTo>
                    <a:lnTo>
                      <a:pt x="556" y="172"/>
                    </a:lnTo>
                    <a:lnTo>
                      <a:pt x="548" y="162"/>
                    </a:lnTo>
                    <a:lnTo>
                      <a:pt x="538" y="154"/>
                    </a:lnTo>
                    <a:lnTo>
                      <a:pt x="535" y="151"/>
                    </a:lnTo>
                    <a:lnTo>
                      <a:pt x="532" y="149"/>
                    </a:lnTo>
                    <a:lnTo>
                      <a:pt x="531" y="147"/>
                    </a:lnTo>
                    <a:lnTo>
                      <a:pt x="528" y="145"/>
                    </a:lnTo>
                    <a:lnTo>
                      <a:pt x="523" y="141"/>
                    </a:lnTo>
                    <a:lnTo>
                      <a:pt x="517" y="135"/>
                    </a:lnTo>
                    <a:lnTo>
                      <a:pt x="513" y="131"/>
                    </a:lnTo>
                    <a:lnTo>
                      <a:pt x="507" y="127"/>
                    </a:lnTo>
                    <a:lnTo>
                      <a:pt x="502" y="124"/>
                    </a:lnTo>
                    <a:lnTo>
                      <a:pt x="495" y="120"/>
                    </a:lnTo>
                    <a:lnTo>
                      <a:pt x="489" y="115"/>
                    </a:lnTo>
                    <a:lnTo>
                      <a:pt x="482" y="112"/>
                    </a:lnTo>
                    <a:lnTo>
                      <a:pt x="461" y="105"/>
                    </a:lnTo>
                    <a:lnTo>
                      <a:pt x="441" y="98"/>
                    </a:lnTo>
                    <a:lnTo>
                      <a:pt x="422" y="94"/>
                    </a:lnTo>
                    <a:lnTo>
                      <a:pt x="402" y="91"/>
                    </a:lnTo>
                    <a:lnTo>
                      <a:pt x="384" y="90"/>
                    </a:lnTo>
                    <a:lnTo>
                      <a:pt x="366" y="91"/>
                    </a:lnTo>
                    <a:lnTo>
                      <a:pt x="349" y="93"/>
                    </a:lnTo>
                    <a:lnTo>
                      <a:pt x="332" y="97"/>
                    </a:lnTo>
                    <a:lnTo>
                      <a:pt x="320" y="101"/>
                    </a:lnTo>
                    <a:lnTo>
                      <a:pt x="307" y="107"/>
                    </a:lnTo>
                    <a:lnTo>
                      <a:pt x="295" y="112"/>
                    </a:lnTo>
                    <a:lnTo>
                      <a:pt x="283" y="120"/>
                    </a:lnTo>
                    <a:lnTo>
                      <a:pt x="274" y="128"/>
                    </a:lnTo>
                    <a:lnTo>
                      <a:pt x="263" y="137"/>
                    </a:lnTo>
                    <a:lnTo>
                      <a:pt x="253" y="144"/>
                    </a:lnTo>
                    <a:lnTo>
                      <a:pt x="243" y="152"/>
                    </a:lnTo>
                    <a:lnTo>
                      <a:pt x="235" y="159"/>
                    </a:lnTo>
                    <a:lnTo>
                      <a:pt x="225" y="168"/>
                    </a:lnTo>
                    <a:lnTo>
                      <a:pt x="216" y="175"/>
                    </a:lnTo>
                    <a:lnTo>
                      <a:pt x="207" y="182"/>
                    </a:lnTo>
                    <a:lnTo>
                      <a:pt x="194" y="194"/>
                    </a:lnTo>
                    <a:lnTo>
                      <a:pt x="183" y="205"/>
                    </a:lnTo>
                    <a:lnTo>
                      <a:pt x="172" y="218"/>
                    </a:lnTo>
                    <a:lnTo>
                      <a:pt x="162" y="232"/>
                    </a:lnTo>
                    <a:lnTo>
                      <a:pt x="153" y="246"/>
                    </a:lnTo>
                    <a:lnTo>
                      <a:pt x="145" y="263"/>
                    </a:lnTo>
                    <a:lnTo>
                      <a:pt x="140" y="280"/>
                    </a:lnTo>
                    <a:lnTo>
                      <a:pt x="134" y="299"/>
                    </a:lnTo>
                    <a:lnTo>
                      <a:pt x="127" y="340"/>
                    </a:lnTo>
                    <a:lnTo>
                      <a:pt x="120" y="381"/>
                    </a:lnTo>
                    <a:lnTo>
                      <a:pt x="114" y="423"/>
                    </a:lnTo>
                    <a:lnTo>
                      <a:pt x="110" y="464"/>
                    </a:lnTo>
                    <a:lnTo>
                      <a:pt x="110" y="495"/>
                    </a:lnTo>
                    <a:lnTo>
                      <a:pt x="114" y="525"/>
                    </a:lnTo>
                    <a:lnTo>
                      <a:pt x="121" y="556"/>
                    </a:lnTo>
                    <a:lnTo>
                      <a:pt x="126" y="586"/>
                    </a:lnTo>
                    <a:lnTo>
                      <a:pt x="126" y="606"/>
                    </a:lnTo>
                    <a:lnTo>
                      <a:pt x="124" y="625"/>
                    </a:lnTo>
                    <a:lnTo>
                      <a:pt x="121" y="645"/>
                    </a:lnTo>
                    <a:lnTo>
                      <a:pt x="120" y="666"/>
                    </a:lnTo>
                    <a:lnTo>
                      <a:pt x="124" y="697"/>
                    </a:lnTo>
                    <a:lnTo>
                      <a:pt x="133" y="726"/>
                    </a:lnTo>
                    <a:lnTo>
                      <a:pt x="144" y="751"/>
                    </a:lnTo>
                    <a:lnTo>
                      <a:pt x="159" y="774"/>
                    </a:lnTo>
                    <a:lnTo>
                      <a:pt x="177" y="795"/>
                    </a:lnTo>
                    <a:lnTo>
                      <a:pt x="195" y="814"/>
                    </a:lnTo>
                    <a:lnTo>
                      <a:pt x="214" y="831"/>
                    </a:lnTo>
                    <a:lnTo>
                      <a:pt x="232" y="845"/>
                    </a:lnTo>
                    <a:lnTo>
                      <a:pt x="242" y="852"/>
                    </a:lnTo>
                    <a:lnTo>
                      <a:pt x="253" y="857"/>
                    </a:lnTo>
                    <a:lnTo>
                      <a:pt x="264" y="861"/>
                    </a:lnTo>
                    <a:lnTo>
                      <a:pt x="275" y="864"/>
                    </a:lnTo>
                    <a:lnTo>
                      <a:pt x="288" y="867"/>
                    </a:lnTo>
                    <a:lnTo>
                      <a:pt x="299" y="868"/>
                    </a:lnTo>
                    <a:lnTo>
                      <a:pt x="311" y="869"/>
                    </a:lnTo>
                    <a:lnTo>
                      <a:pt x="323" y="871"/>
                    </a:lnTo>
                    <a:lnTo>
                      <a:pt x="331" y="872"/>
                    </a:lnTo>
                    <a:lnTo>
                      <a:pt x="349" y="872"/>
                    </a:lnTo>
                    <a:lnTo>
                      <a:pt x="366" y="869"/>
                    </a:lnTo>
                    <a:lnTo>
                      <a:pt x="383" y="864"/>
                    </a:lnTo>
                    <a:lnTo>
                      <a:pt x="398" y="858"/>
                    </a:lnTo>
                    <a:lnTo>
                      <a:pt x="413" y="850"/>
                    </a:lnTo>
                    <a:lnTo>
                      <a:pt x="429" y="840"/>
                    </a:lnTo>
                    <a:lnTo>
                      <a:pt x="443" y="830"/>
                    </a:lnTo>
                    <a:lnTo>
                      <a:pt x="457" y="820"/>
                    </a:lnTo>
                    <a:lnTo>
                      <a:pt x="556" y="749"/>
                    </a:lnTo>
                    <a:lnTo>
                      <a:pt x="591" y="719"/>
                    </a:lnTo>
                    <a:lnTo>
                      <a:pt x="616" y="684"/>
                    </a:lnTo>
                    <a:lnTo>
                      <a:pt x="636" y="647"/>
                    </a:lnTo>
                    <a:lnTo>
                      <a:pt x="648" y="606"/>
                    </a:lnTo>
                    <a:lnTo>
                      <a:pt x="657" y="565"/>
                    </a:lnTo>
                    <a:lnTo>
                      <a:pt x="661" y="521"/>
                    </a:lnTo>
                    <a:lnTo>
                      <a:pt x="661" y="475"/>
                    </a:lnTo>
                    <a:lnTo>
                      <a:pt x="661" y="430"/>
                    </a:lnTo>
                    <a:lnTo>
                      <a:pt x="658" y="387"/>
                    </a:lnTo>
                    <a:lnTo>
                      <a:pt x="654" y="346"/>
                    </a:lnTo>
                    <a:lnTo>
                      <a:pt x="646" y="306"/>
                    </a:lnTo>
                    <a:lnTo>
                      <a:pt x="636" y="269"/>
                    </a:lnTo>
                    <a:lnTo>
                      <a:pt x="623" y="232"/>
                    </a:lnTo>
                    <a:lnTo>
                      <a:pt x="611" y="198"/>
                    </a:lnTo>
                    <a:lnTo>
                      <a:pt x="595" y="167"/>
                    </a:lnTo>
                    <a:lnTo>
                      <a:pt x="581" y="135"/>
                    </a:lnTo>
                    <a:lnTo>
                      <a:pt x="580" y="134"/>
                    </a:lnTo>
                    <a:lnTo>
                      <a:pt x="580" y="132"/>
                    </a:lnTo>
                    <a:lnTo>
                      <a:pt x="580" y="131"/>
                    </a:lnTo>
                    <a:lnTo>
                      <a:pt x="578" y="130"/>
                    </a:lnTo>
                    <a:lnTo>
                      <a:pt x="574" y="120"/>
                    </a:lnTo>
                    <a:lnTo>
                      <a:pt x="567" y="108"/>
                    </a:lnTo>
                    <a:lnTo>
                      <a:pt x="559" y="100"/>
                    </a:lnTo>
                    <a:lnTo>
                      <a:pt x="548" y="93"/>
                    </a:lnTo>
                    <a:lnTo>
                      <a:pt x="528" y="83"/>
                    </a:lnTo>
                    <a:lnTo>
                      <a:pt x="507" y="74"/>
                    </a:lnTo>
                    <a:lnTo>
                      <a:pt x="488" y="65"/>
                    </a:lnTo>
                    <a:lnTo>
                      <a:pt x="468" y="57"/>
                    </a:lnTo>
                    <a:lnTo>
                      <a:pt x="448" y="50"/>
                    </a:lnTo>
                    <a:lnTo>
                      <a:pt x="427" y="44"/>
                    </a:lnTo>
                    <a:lnTo>
                      <a:pt x="408" y="38"/>
                    </a:lnTo>
                    <a:lnTo>
                      <a:pt x="387" y="34"/>
                    </a:lnTo>
                    <a:lnTo>
                      <a:pt x="387" y="33"/>
                    </a:lnTo>
                    <a:lnTo>
                      <a:pt x="362" y="30"/>
                    </a:lnTo>
                    <a:lnTo>
                      <a:pt x="362" y="30"/>
                    </a:lnTo>
                    <a:lnTo>
                      <a:pt x="362" y="30"/>
                    </a:lnTo>
                    <a:lnTo>
                      <a:pt x="362" y="30"/>
                    </a:lnTo>
                    <a:lnTo>
                      <a:pt x="362" y="30"/>
                    </a:lnTo>
                    <a:lnTo>
                      <a:pt x="362" y="30"/>
                    </a:lnTo>
                    <a:lnTo>
                      <a:pt x="359" y="47"/>
                    </a:lnTo>
                    <a:lnTo>
                      <a:pt x="355" y="34"/>
                    </a:lnTo>
                    <a:lnTo>
                      <a:pt x="351" y="38"/>
                    </a:lnTo>
                    <a:lnTo>
                      <a:pt x="345" y="41"/>
                    </a:lnTo>
                    <a:lnTo>
                      <a:pt x="341" y="43"/>
                    </a:lnTo>
                    <a:lnTo>
                      <a:pt x="335" y="44"/>
                    </a:lnTo>
                    <a:lnTo>
                      <a:pt x="334" y="44"/>
                    </a:lnTo>
                    <a:lnTo>
                      <a:pt x="332" y="44"/>
                    </a:lnTo>
                    <a:lnTo>
                      <a:pt x="330" y="44"/>
                    </a:lnTo>
                    <a:lnTo>
                      <a:pt x="328" y="44"/>
                    </a:lnTo>
                    <a:lnTo>
                      <a:pt x="325" y="44"/>
                    </a:lnTo>
                    <a:lnTo>
                      <a:pt x="323" y="44"/>
                    </a:lnTo>
                    <a:lnTo>
                      <a:pt x="316" y="44"/>
                    </a:lnTo>
                    <a:lnTo>
                      <a:pt x="310" y="44"/>
                    </a:lnTo>
                    <a:lnTo>
                      <a:pt x="303" y="47"/>
                    </a:lnTo>
                    <a:lnTo>
                      <a:pt x="296" y="51"/>
                    </a:lnTo>
                    <a:lnTo>
                      <a:pt x="297" y="50"/>
                    </a:lnTo>
                    <a:lnTo>
                      <a:pt x="286" y="57"/>
                    </a:lnTo>
                    <a:lnTo>
                      <a:pt x="275" y="64"/>
                    </a:lnTo>
                    <a:lnTo>
                      <a:pt x="263" y="71"/>
                    </a:lnTo>
                    <a:lnTo>
                      <a:pt x="251" y="77"/>
                    </a:lnTo>
                    <a:lnTo>
                      <a:pt x="240" y="84"/>
                    </a:lnTo>
                    <a:lnTo>
                      <a:pt x="228" y="91"/>
                    </a:lnTo>
                    <a:lnTo>
                      <a:pt x="216" y="98"/>
                    </a:lnTo>
                    <a:lnTo>
                      <a:pt x="205" y="107"/>
                    </a:lnTo>
                    <a:lnTo>
                      <a:pt x="195" y="115"/>
                    </a:lnTo>
                    <a:lnTo>
                      <a:pt x="186" y="125"/>
                    </a:lnTo>
                    <a:lnTo>
                      <a:pt x="177" y="134"/>
                    </a:lnTo>
                    <a:lnTo>
                      <a:pt x="169" y="144"/>
                    </a:lnTo>
                    <a:lnTo>
                      <a:pt x="162" y="155"/>
                    </a:lnTo>
                    <a:lnTo>
                      <a:pt x="155" y="165"/>
                    </a:lnTo>
                    <a:lnTo>
                      <a:pt x="148" y="176"/>
                    </a:lnTo>
                    <a:lnTo>
                      <a:pt x="141" y="186"/>
                    </a:lnTo>
                    <a:lnTo>
                      <a:pt x="137" y="194"/>
                    </a:lnTo>
                    <a:lnTo>
                      <a:pt x="131" y="201"/>
                    </a:lnTo>
                    <a:lnTo>
                      <a:pt x="127" y="209"/>
                    </a:lnTo>
                    <a:lnTo>
                      <a:pt x="121" y="216"/>
                    </a:lnTo>
                    <a:lnTo>
                      <a:pt x="121" y="216"/>
                    </a:lnTo>
                    <a:lnTo>
                      <a:pt x="121" y="216"/>
                    </a:lnTo>
                    <a:lnTo>
                      <a:pt x="114" y="226"/>
                    </a:lnTo>
                    <a:lnTo>
                      <a:pt x="107" y="238"/>
                    </a:lnTo>
                    <a:lnTo>
                      <a:pt x="99" y="248"/>
                    </a:lnTo>
                    <a:lnTo>
                      <a:pt x="92" y="260"/>
                    </a:lnTo>
                    <a:lnTo>
                      <a:pt x="78" y="287"/>
                    </a:lnTo>
                    <a:lnTo>
                      <a:pt x="68" y="315"/>
                    </a:lnTo>
                    <a:lnTo>
                      <a:pt x="60" y="342"/>
                    </a:lnTo>
                    <a:lnTo>
                      <a:pt x="54" y="369"/>
                    </a:lnTo>
                    <a:lnTo>
                      <a:pt x="50" y="396"/>
                    </a:lnTo>
                    <a:lnTo>
                      <a:pt x="47" y="423"/>
                    </a:lnTo>
                    <a:lnTo>
                      <a:pt x="46" y="447"/>
                    </a:lnTo>
                    <a:lnTo>
                      <a:pt x="46" y="471"/>
                    </a:lnTo>
                    <a:lnTo>
                      <a:pt x="49" y="492"/>
                    </a:lnTo>
                    <a:lnTo>
                      <a:pt x="54" y="512"/>
                    </a:lnTo>
                    <a:lnTo>
                      <a:pt x="60" y="532"/>
                    </a:lnTo>
                    <a:lnTo>
                      <a:pt x="64" y="551"/>
                    </a:lnTo>
                    <a:lnTo>
                      <a:pt x="60" y="582"/>
                    </a:lnTo>
                    <a:lnTo>
                      <a:pt x="54" y="639"/>
                    </a:lnTo>
                    <a:lnTo>
                      <a:pt x="56" y="703"/>
                    </a:lnTo>
                    <a:lnTo>
                      <a:pt x="68" y="761"/>
                    </a:lnTo>
                    <a:lnTo>
                      <a:pt x="71" y="767"/>
                    </a:lnTo>
                    <a:lnTo>
                      <a:pt x="77" y="780"/>
                    </a:lnTo>
                    <a:lnTo>
                      <a:pt x="84" y="798"/>
                    </a:lnTo>
                    <a:lnTo>
                      <a:pt x="92" y="817"/>
                    </a:lnTo>
                    <a:lnTo>
                      <a:pt x="89" y="813"/>
                    </a:lnTo>
                    <a:lnTo>
                      <a:pt x="86" y="810"/>
                    </a:lnTo>
                    <a:lnTo>
                      <a:pt x="84" y="807"/>
                    </a:lnTo>
                    <a:lnTo>
                      <a:pt x="81" y="804"/>
                    </a:lnTo>
                    <a:lnTo>
                      <a:pt x="57" y="771"/>
                    </a:lnTo>
                    <a:lnTo>
                      <a:pt x="54" y="767"/>
                    </a:lnTo>
                    <a:lnTo>
                      <a:pt x="49" y="758"/>
                    </a:lnTo>
                    <a:lnTo>
                      <a:pt x="40" y="750"/>
                    </a:lnTo>
                    <a:lnTo>
                      <a:pt x="35" y="743"/>
                    </a:lnTo>
                    <a:lnTo>
                      <a:pt x="18" y="706"/>
                    </a:lnTo>
                    <a:lnTo>
                      <a:pt x="17" y="704"/>
                    </a:lnTo>
                    <a:lnTo>
                      <a:pt x="15" y="700"/>
                    </a:lnTo>
                    <a:lnTo>
                      <a:pt x="12" y="694"/>
                    </a:lnTo>
                    <a:lnTo>
                      <a:pt x="10" y="687"/>
                    </a:lnTo>
                    <a:lnTo>
                      <a:pt x="0" y="610"/>
                    </a:lnTo>
                    <a:lnTo>
                      <a:pt x="0" y="534"/>
                    </a:lnTo>
                    <a:lnTo>
                      <a:pt x="8" y="454"/>
                    </a:lnTo>
                    <a:lnTo>
                      <a:pt x="26" y="374"/>
                    </a:lnTo>
                    <a:lnTo>
                      <a:pt x="28" y="370"/>
                    </a:lnTo>
                    <a:lnTo>
                      <a:pt x="19" y="349"/>
                    </a:lnTo>
                    <a:lnTo>
                      <a:pt x="29" y="329"/>
                    </a:lnTo>
                    <a:lnTo>
                      <a:pt x="39" y="310"/>
                    </a:lnTo>
                    <a:lnTo>
                      <a:pt x="49" y="292"/>
                    </a:lnTo>
                    <a:lnTo>
                      <a:pt x="58" y="273"/>
                    </a:lnTo>
                    <a:lnTo>
                      <a:pt x="68" y="253"/>
                    </a:lnTo>
                    <a:lnTo>
                      <a:pt x="78" y="235"/>
                    </a:lnTo>
                    <a:lnTo>
                      <a:pt x="88" y="215"/>
                    </a:lnTo>
                    <a:lnTo>
                      <a:pt x="98" y="196"/>
                    </a:lnTo>
                    <a:lnTo>
                      <a:pt x="107" y="176"/>
                    </a:lnTo>
                    <a:lnTo>
                      <a:pt x="116" y="157"/>
                    </a:lnTo>
                    <a:lnTo>
                      <a:pt x="124" y="137"/>
                    </a:lnTo>
                    <a:lnTo>
                      <a:pt x="133" y="115"/>
                    </a:lnTo>
                    <a:lnTo>
                      <a:pt x="138" y="104"/>
                    </a:lnTo>
                    <a:lnTo>
                      <a:pt x="144" y="95"/>
                    </a:lnTo>
                    <a:lnTo>
                      <a:pt x="152" y="88"/>
                    </a:lnTo>
                    <a:lnTo>
                      <a:pt x="159" y="83"/>
                    </a:lnTo>
                    <a:lnTo>
                      <a:pt x="167" y="77"/>
                    </a:lnTo>
                    <a:lnTo>
                      <a:pt x="177" y="73"/>
                    </a:lnTo>
                    <a:lnTo>
                      <a:pt x="187" y="68"/>
                    </a:lnTo>
                    <a:lnTo>
                      <a:pt x="197" y="64"/>
                    </a:lnTo>
                    <a:lnTo>
                      <a:pt x="202" y="61"/>
                    </a:lnTo>
                    <a:lnTo>
                      <a:pt x="209" y="60"/>
                    </a:lnTo>
                    <a:lnTo>
                      <a:pt x="215" y="57"/>
                    </a:lnTo>
                    <a:lnTo>
                      <a:pt x="222" y="54"/>
                    </a:lnTo>
                    <a:lnTo>
                      <a:pt x="228" y="51"/>
                    </a:lnTo>
                    <a:lnTo>
                      <a:pt x="235" y="47"/>
                    </a:lnTo>
                    <a:lnTo>
                      <a:pt x="240" y="44"/>
                    </a:lnTo>
                    <a:lnTo>
                      <a:pt x="246" y="40"/>
                    </a:lnTo>
                    <a:lnTo>
                      <a:pt x="247" y="40"/>
                    </a:lnTo>
                    <a:lnTo>
                      <a:pt x="247" y="40"/>
                    </a:lnTo>
                    <a:lnTo>
                      <a:pt x="254" y="34"/>
                    </a:lnTo>
                    <a:lnTo>
                      <a:pt x="261" y="28"/>
                    </a:lnTo>
                    <a:lnTo>
                      <a:pt x="270" y="23"/>
                    </a:lnTo>
                    <a:lnTo>
                      <a:pt x="278" y="19"/>
                    </a:lnTo>
                    <a:lnTo>
                      <a:pt x="285" y="14"/>
                    </a:lnTo>
                    <a:lnTo>
                      <a:pt x="293" y="10"/>
                    </a:lnTo>
                    <a:lnTo>
                      <a:pt x="303" y="7"/>
                    </a:lnTo>
                    <a:lnTo>
                      <a:pt x="311" y="3"/>
                    </a:lnTo>
                    <a:lnTo>
                      <a:pt x="313" y="3"/>
                    </a:lnTo>
                    <a:lnTo>
                      <a:pt x="317" y="3"/>
                    </a:lnTo>
                    <a:lnTo>
                      <a:pt x="323" y="3"/>
                    </a:lnTo>
                    <a:lnTo>
                      <a:pt x="331" y="1"/>
                    </a:lnTo>
                    <a:lnTo>
                      <a:pt x="341" y="1"/>
                    </a:lnTo>
                    <a:lnTo>
                      <a:pt x="352" y="1"/>
                    </a:lnTo>
                    <a:lnTo>
                      <a:pt x="366" y="0"/>
                    </a:lnTo>
                    <a:lnTo>
                      <a:pt x="380" y="0"/>
                    </a:lnTo>
                    <a:lnTo>
                      <a:pt x="381" y="0"/>
                    </a:lnTo>
                    <a:lnTo>
                      <a:pt x="386" y="0"/>
                    </a:lnTo>
                    <a:lnTo>
                      <a:pt x="393" y="0"/>
                    </a:lnTo>
                    <a:lnTo>
                      <a:pt x="401" y="0"/>
                    </a:lnTo>
                    <a:lnTo>
                      <a:pt x="411" y="3"/>
                    </a:lnTo>
                    <a:lnTo>
                      <a:pt x="420" y="6"/>
                    </a:lnTo>
                    <a:lnTo>
                      <a:pt x="430" y="7"/>
                    </a:lnTo>
                    <a:lnTo>
                      <a:pt x="439" y="9"/>
                    </a:lnTo>
                    <a:lnTo>
                      <a:pt x="468" y="20"/>
                    </a:lnTo>
                    <a:lnTo>
                      <a:pt x="528" y="47"/>
                    </a:lnTo>
                    <a:lnTo>
                      <a:pt x="556" y="71"/>
                    </a:lnTo>
                    <a:lnTo>
                      <a:pt x="560" y="74"/>
                    </a:lnTo>
                    <a:lnTo>
                      <a:pt x="567" y="78"/>
                    </a:lnTo>
                    <a:lnTo>
                      <a:pt x="576" y="85"/>
                    </a:lnTo>
                    <a:lnTo>
                      <a:pt x="583" y="91"/>
                    </a:lnTo>
                    <a:lnTo>
                      <a:pt x="604" y="117"/>
                    </a:lnTo>
                    <a:lnTo>
                      <a:pt x="605" y="118"/>
                    </a:lnTo>
                    <a:lnTo>
                      <a:pt x="636" y="147"/>
                    </a:lnTo>
                    <a:lnTo>
                      <a:pt x="651" y="171"/>
                    </a:lnTo>
                    <a:lnTo>
                      <a:pt x="666" y="213"/>
                    </a:lnTo>
                    <a:lnTo>
                      <a:pt x="690" y="249"/>
                    </a:lnTo>
                    <a:lnTo>
                      <a:pt x="699" y="287"/>
                    </a:lnTo>
                    <a:lnTo>
                      <a:pt x="699" y="289"/>
                    </a:lnTo>
                    <a:lnTo>
                      <a:pt x="700" y="290"/>
                    </a:lnTo>
                    <a:lnTo>
                      <a:pt x="710" y="324"/>
                    </a:lnTo>
                    <a:lnTo>
                      <a:pt x="713" y="359"/>
                    </a:lnTo>
                    <a:lnTo>
                      <a:pt x="708" y="379"/>
                    </a:lnTo>
                    <a:lnTo>
                      <a:pt x="704" y="398"/>
                    </a:lnTo>
                    <a:lnTo>
                      <a:pt x="699" y="418"/>
                    </a:lnTo>
                    <a:lnTo>
                      <a:pt x="692" y="438"/>
                    </a:lnTo>
                    <a:lnTo>
                      <a:pt x="687" y="462"/>
                    </a:lnTo>
                    <a:lnTo>
                      <a:pt x="687" y="485"/>
                    </a:lnTo>
                    <a:lnTo>
                      <a:pt x="689" y="508"/>
                    </a:lnTo>
                    <a:lnTo>
                      <a:pt x="690" y="529"/>
                    </a:lnTo>
                    <a:lnTo>
                      <a:pt x="692" y="545"/>
                    </a:lnTo>
                    <a:lnTo>
                      <a:pt x="693" y="561"/>
                    </a:lnTo>
                    <a:lnTo>
                      <a:pt x="693" y="576"/>
                    </a:lnTo>
                    <a:lnTo>
                      <a:pt x="692" y="59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23" name="Freeform 99"/>
              <p:cNvSpPr>
                <a:spLocks/>
              </p:cNvSpPr>
              <p:nvPr/>
            </p:nvSpPr>
            <p:spPr bwMode="auto">
              <a:xfrm rot="15688720">
                <a:off x="744" y="2560"/>
                <a:ext cx="45" cy="170"/>
              </a:xfrm>
              <a:custGeom>
                <a:avLst/>
                <a:gdLst/>
                <a:ahLst/>
                <a:cxnLst>
                  <a:cxn ang="0">
                    <a:pos x="1" y="390"/>
                  </a:cxn>
                  <a:cxn ang="0">
                    <a:pos x="0" y="355"/>
                  </a:cxn>
                  <a:cxn ang="0">
                    <a:pos x="5" y="318"/>
                  </a:cxn>
                  <a:cxn ang="0">
                    <a:pos x="11" y="271"/>
                  </a:cxn>
                  <a:cxn ang="0">
                    <a:pos x="11" y="248"/>
                  </a:cxn>
                  <a:cxn ang="0">
                    <a:pos x="22" y="221"/>
                  </a:cxn>
                  <a:cxn ang="0">
                    <a:pos x="22" y="219"/>
                  </a:cxn>
                  <a:cxn ang="0">
                    <a:pos x="22" y="218"/>
                  </a:cxn>
                  <a:cxn ang="0">
                    <a:pos x="35" y="178"/>
                  </a:cxn>
                  <a:cxn ang="0">
                    <a:pos x="40" y="145"/>
                  </a:cxn>
                  <a:cxn ang="0">
                    <a:pos x="62" y="114"/>
                  </a:cxn>
                  <a:cxn ang="0">
                    <a:pos x="78" y="76"/>
                  </a:cxn>
                  <a:cxn ang="0">
                    <a:pos x="100" y="49"/>
                  </a:cxn>
                  <a:cxn ang="0">
                    <a:pos x="134" y="0"/>
                  </a:cxn>
                  <a:cxn ang="0">
                    <a:pos x="127" y="17"/>
                  </a:cxn>
                  <a:cxn ang="0">
                    <a:pos x="120" y="34"/>
                  </a:cxn>
                  <a:cxn ang="0">
                    <a:pos x="111" y="51"/>
                  </a:cxn>
                  <a:cxn ang="0">
                    <a:pos x="104" y="69"/>
                  </a:cxn>
                  <a:cxn ang="0">
                    <a:pos x="96" y="86"/>
                  </a:cxn>
                  <a:cxn ang="0">
                    <a:pos x="88" y="103"/>
                  </a:cxn>
                  <a:cxn ang="0">
                    <a:pos x="78" y="118"/>
                  </a:cxn>
                  <a:cxn ang="0">
                    <a:pos x="69" y="135"/>
                  </a:cxn>
                  <a:cxn ang="0">
                    <a:pos x="64" y="145"/>
                  </a:cxn>
                  <a:cxn ang="0">
                    <a:pos x="60" y="155"/>
                  </a:cxn>
                  <a:cxn ang="0">
                    <a:pos x="54" y="165"/>
                  </a:cxn>
                  <a:cxn ang="0">
                    <a:pos x="49" y="177"/>
                  </a:cxn>
                  <a:cxn ang="0">
                    <a:pos x="43" y="187"/>
                  </a:cxn>
                  <a:cxn ang="0">
                    <a:pos x="39" y="197"/>
                  </a:cxn>
                  <a:cxn ang="0">
                    <a:pos x="33" y="208"/>
                  </a:cxn>
                  <a:cxn ang="0">
                    <a:pos x="28" y="218"/>
                  </a:cxn>
                  <a:cxn ang="0">
                    <a:pos x="25" y="222"/>
                  </a:cxn>
                  <a:cxn ang="0">
                    <a:pos x="35" y="246"/>
                  </a:cxn>
                  <a:cxn ang="0">
                    <a:pos x="23" y="293"/>
                  </a:cxn>
                  <a:cxn ang="0">
                    <a:pos x="15" y="340"/>
                  </a:cxn>
                  <a:cxn ang="0">
                    <a:pos x="9" y="386"/>
                  </a:cxn>
                  <a:cxn ang="0">
                    <a:pos x="7" y="431"/>
                  </a:cxn>
                  <a:cxn ang="0">
                    <a:pos x="7" y="431"/>
                  </a:cxn>
                  <a:cxn ang="0">
                    <a:pos x="7" y="429"/>
                  </a:cxn>
                  <a:cxn ang="0">
                    <a:pos x="1" y="390"/>
                  </a:cxn>
                </a:cxnLst>
                <a:rect l="0" t="0" r="r" b="b"/>
                <a:pathLst>
                  <a:path w="134" h="431">
                    <a:moveTo>
                      <a:pt x="1" y="390"/>
                    </a:moveTo>
                    <a:lnTo>
                      <a:pt x="0" y="355"/>
                    </a:lnTo>
                    <a:lnTo>
                      <a:pt x="5" y="318"/>
                    </a:lnTo>
                    <a:lnTo>
                      <a:pt x="11" y="271"/>
                    </a:lnTo>
                    <a:lnTo>
                      <a:pt x="11" y="248"/>
                    </a:lnTo>
                    <a:lnTo>
                      <a:pt x="22" y="221"/>
                    </a:lnTo>
                    <a:lnTo>
                      <a:pt x="22" y="219"/>
                    </a:lnTo>
                    <a:lnTo>
                      <a:pt x="22" y="218"/>
                    </a:lnTo>
                    <a:lnTo>
                      <a:pt x="35" y="178"/>
                    </a:lnTo>
                    <a:lnTo>
                      <a:pt x="40" y="145"/>
                    </a:lnTo>
                    <a:lnTo>
                      <a:pt x="62" y="114"/>
                    </a:lnTo>
                    <a:lnTo>
                      <a:pt x="78" y="76"/>
                    </a:lnTo>
                    <a:lnTo>
                      <a:pt x="100" y="49"/>
                    </a:lnTo>
                    <a:lnTo>
                      <a:pt x="134" y="0"/>
                    </a:lnTo>
                    <a:lnTo>
                      <a:pt x="127" y="17"/>
                    </a:lnTo>
                    <a:lnTo>
                      <a:pt x="120" y="34"/>
                    </a:lnTo>
                    <a:lnTo>
                      <a:pt x="111" y="51"/>
                    </a:lnTo>
                    <a:lnTo>
                      <a:pt x="104" y="69"/>
                    </a:lnTo>
                    <a:lnTo>
                      <a:pt x="96" y="86"/>
                    </a:lnTo>
                    <a:lnTo>
                      <a:pt x="88" y="103"/>
                    </a:lnTo>
                    <a:lnTo>
                      <a:pt x="78" y="118"/>
                    </a:lnTo>
                    <a:lnTo>
                      <a:pt x="69" y="135"/>
                    </a:lnTo>
                    <a:lnTo>
                      <a:pt x="64" y="145"/>
                    </a:lnTo>
                    <a:lnTo>
                      <a:pt x="60" y="155"/>
                    </a:lnTo>
                    <a:lnTo>
                      <a:pt x="54" y="165"/>
                    </a:lnTo>
                    <a:lnTo>
                      <a:pt x="49" y="177"/>
                    </a:lnTo>
                    <a:lnTo>
                      <a:pt x="43" y="187"/>
                    </a:lnTo>
                    <a:lnTo>
                      <a:pt x="39" y="197"/>
                    </a:lnTo>
                    <a:lnTo>
                      <a:pt x="33" y="208"/>
                    </a:lnTo>
                    <a:lnTo>
                      <a:pt x="28" y="218"/>
                    </a:lnTo>
                    <a:lnTo>
                      <a:pt x="25" y="222"/>
                    </a:lnTo>
                    <a:lnTo>
                      <a:pt x="35" y="246"/>
                    </a:lnTo>
                    <a:lnTo>
                      <a:pt x="23" y="293"/>
                    </a:lnTo>
                    <a:lnTo>
                      <a:pt x="15" y="340"/>
                    </a:lnTo>
                    <a:lnTo>
                      <a:pt x="9" y="386"/>
                    </a:lnTo>
                    <a:lnTo>
                      <a:pt x="7" y="431"/>
                    </a:lnTo>
                    <a:lnTo>
                      <a:pt x="7" y="431"/>
                    </a:lnTo>
                    <a:lnTo>
                      <a:pt x="7" y="429"/>
                    </a:lnTo>
                    <a:lnTo>
                      <a:pt x="1" y="3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24" name="Freeform 100"/>
              <p:cNvSpPr>
                <a:spLocks/>
              </p:cNvSpPr>
              <p:nvPr/>
            </p:nvSpPr>
            <p:spPr bwMode="auto">
              <a:xfrm rot="15688720">
                <a:off x="1054" y="2677"/>
                <a:ext cx="22" cy="21"/>
              </a:xfrm>
              <a:custGeom>
                <a:avLst/>
                <a:gdLst/>
                <a:ahLst/>
                <a:cxnLst>
                  <a:cxn ang="0">
                    <a:pos x="50" y="38"/>
                  </a:cxn>
                  <a:cxn ang="0">
                    <a:pos x="44" y="45"/>
                  </a:cxn>
                  <a:cxn ang="0">
                    <a:pos x="39" y="48"/>
                  </a:cxn>
                  <a:cxn ang="0">
                    <a:pos x="34" y="51"/>
                  </a:cxn>
                  <a:cxn ang="0">
                    <a:pos x="32" y="51"/>
                  </a:cxn>
                  <a:cxn ang="0">
                    <a:pos x="23" y="51"/>
                  </a:cxn>
                  <a:cxn ang="0">
                    <a:pos x="15" y="48"/>
                  </a:cxn>
                  <a:cxn ang="0">
                    <a:pos x="7" y="44"/>
                  </a:cxn>
                  <a:cxn ang="0">
                    <a:pos x="2" y="41"/>
                  </a:cxn>
                  <a:cxn ang="0">
                    <a:pos x="2" y="41"/>
                  </a:cxn>
                  <a:cxn ang="0">
                    <a:pos x="2" y="40"/>
                  </a:cxn>
                  <a:cxn ang="0">
                    <a:pos x="2" y="40"/>
                  </a:cxn>
                  <a:cxn ang="0">
                    <a:pos x="2" y="40"/>
                  </a:cxn>
                  <a:cxn ang="0">
                    <a:pos x="0" y="33"/>
                  </a:cxn>
                  <a:cxn ang="0">
                    <a:pos x="0" y="24"/>
                  </a:cxn>
                  <a:cxn ang="0">
                    <a:pos x="1" y="17"/>
                  </a:cxn>
                  <a:cxn ang="0">
                    <a:pos x="5" y="11"/>
                  </a:cxn>
                  <a:cxn ang="0">
                    <a:pos x="12" y="6"/>
                  </a:cxn>
                  <a:cxn ang="0">
                    <a:pos x="21" y="3"/>
                  </a:cxn>
                  <a:cxn ang="0">
                    <a:pos x="29" y="1"/>
                  </a:cxn>
                  <a:cxn ang="0">
                    <a:pos x="37" y="0"/>
                  </a:cxn>
                  <a:cxn ang="0">
                    <a:pos x="44" y="1"/>
                  </a:cxn>
                  <a:cxn ang="0">
                    <a:pos x="50" y="1"/>
                  </a:cxn>
                  <a:cxn ang="0">
                    <a:pos x="55" y="3"/>
                  </a:cxn>
                  <a:cxn ang="0">
                    <a:pos x="60" y="4"/>
                  </a:cxn>
                  <a:cxn ang="0">
                    <a:pos x="64" y="8"/>
                  </a:cxn>
                  <a:cxn ang="0">
                    <a:pos x="64" y="11"/>
                  </a:cxn>
                  <a:cxn ang="0">
                    <a:pos x="62" y="17"/>
                  </a:cxn>
                  <a:cxn ang="0">
                    <a:pos x="58" y="26"/>
                  </a:cxn>
                  <a:cxn ang="0">
                    <a:pos x="50" y="38"/>
                  </a:cxn>
                </a:cxnLst>
                <a:rect l="0" t="0" r="r" b="b"/>
                <a:pathLst>
                  <a:path w="64" h="51">
                    <a:moveTo>
                      <a:pt x="50" y="38"/>
                    </a:moveTo>
                    <a:lnTo>
                      <a:pt x="44" y="45"/>
                    </a:lnTo>
                    <a:lnTo>
                      <a:pt x="39" y="48"/>
                    </a:lnTo>
                    <a:lnTo>
                      <a:pt x="34" y="51"/>
                    </a:lnTo>
                    <a:lnTo>
                      <a:pt x="32" y="51"/>
                    </a:lnTo>
                    <a:lnTo>
                      <a:pt x="23" y="51"/>
                    </a:lnTo>
                    <a:lnTo>
                      <a:pt x="15" y="48"/>
                    </a:lnTo>
                    <a:lnTo>
                      <a:pt x="7" y="44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2" y="40"/>
                    </a:lnTo>
                    <a:lnTo>
                      <a:pt x="2" y="40"/>
                    </a:lnTo>
                    <a:lnTo>
                      <a:pt x="2" y="40"/>
                    </a:lnTo>
                    <a:lnTo>
                      <a:pt x="0" y="33"/>
                    </a:lnTo>
                    <a:lnTo>
                      <a:pt x="0" y="24"/>
                    </a:lnTo>
                    <a:lnTo>
                      <a:pt x="1" y="17"/>
                    </a:lnTo>
                    <a:lnTo>
                      <a:pt x="5" y="11"/>
                    </a:lnTo>
                    <a:lnTo>
                      <a:pt x="12" y="6"/>
                    </a:lnTo>
                    <a:lnTo>
                      <a:pt x="21" y="3"/>
                    </a:lnTo>
                    <a:lnTo>
                      <a:pt x="29" y="1"/>
                    </a:lnTo>
                    <a:lnTo>
                      <a:pt x="37" y="0"/>
                    </a:lnTo>
                    <a:lnTo>
                      <a:pt x="44" y="1"/>
                    </a:lnTo>
                    <a:lnTo>
                      <a:pt x="50" y="1"/>
                    </a:lnTo>
                    <a:lnTo>
                      <a:pt x="55" y="3"/>
                    </a:lnTo>
                    <a:lnTo>
                      <a:pt x="60" y="4"/>
                    </a:lnTo>
                    <a:lnTo>
                      <a:pt x="64" y="8"/>
                    </a:lnTo>
                    <a:lnTo>
                      <a:pt x="64" y="11"/>
                    </a:lnTo>
                    <a:lnTo>
                      <a:pt x="62" y="17"/>
                    </a:lnTo>
                    <a:lnTo>
                      <a:pt x="58" y="26"/>
                    </a:lnTo>
                    <a:lnTo>
                      <a:pt x="50" y="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25" name="Freeform 101"/>
              <p:cNvSpPr>
                <a:spLocks/>
              </p:cNvSpPr>
              <p:nvPr/>
            </p:nvSpPr>
            <p:spPr bwMode="auto">
              <a:xfrm rot="15688720">
                <a:off x="916" y="2455"/>
                <a:ext cx="68" cy="39"/>
              </a:xfrm>
              <a:custGeom>
                <a:avLst/>
                <a:gdLst/>
                <a:ahLst/>
                <a:cxnLst>
                  <a:cxn ang="0">
                    <a:pos x="164" y="41"/>
                  </a:cxn>
                  <a:cxn ang="0">
                    <a:pos x="134" y="59"/>
                  </a:cxn>
                  <a:cxn ang="0">
                    <a:pos x="133" y="59"/>
                  </a:cxn>
                  <a:cxn ang="0">
                    <a:pos x="129" y="62"/>
                  </a:cxn>
                  <a:cxn ang="0">
                    <a:pos x="122" y="65"/>
                  </a:cxn>
                  <a:cxn ang="0">
                    <a:pos x="115" y="68"/>
                  </a:cxn>
                  <a:cxn ang="0">
                    <a:pos x="104" y="72"/>
                  </a:cxn>
                  <a:cxn ang="0">
                    <a:pos x="92" y="78"/>
                  </a:cxn>
                  <a:cxn ang="0">
                    <a:pos x="81" y="82"/>
                  </a:cxn>
                  <a:cxn ang="0">
                    <a:pos x="69" y="88"/>
                  </a:cxn>
                  <a:cxn ang="0">
                    <a:pos x="31" y="98"/>
                  </a:cxn>
                  <a:cxn ang="0">
                    <a:pos x="0" y="99"/>
                  </a:cxn>
                  <a:cxn ang="0">
                    <a:pos x="14" y="92"/>
                  </a:cxn>
                  <a:cxn ang="0">
                    <a:pos x="28" y="85"/>
                  </a:cxn>
                  <a:cxn ang="0">
                    <a:pos x="42" y="78"/>
                  </a:cxn>
                  <a:cxn ang="0">
                    <a:pos x="57" y="71"/>
                  </a:cxn>
                  <a:cxn ang="0">
                    <a:pos x="71" y="64"/>
                  </a:cxn>
                  <a:cxn ang="0">
                    <a:pos x="85" y="56"/>
                  </a:cxn>
                  <a:cxn ang="0">
                    <a:pos x="101" y="51"/>
                  </a:cxn>
                  <a:cxn ang="0">
                    <a:pos x="115" y="44"/>
                  </a:cxn>
                  <a:cxn ang="0">
                    <a:pos x="126" y="38"/>
                  </a:cxn>
                  <a:cxn ang="0">
                    <a:pos x="137" y="32"/>
                  </a:cxn>
                  <a:cxn ang="0">
                    <a:pos x="148" y="28"/>
                  </a:cxn>
                  <a:cxn ang="0">
                    <a:pos x="160" y="22"/>
                  </a:cxn>
                  <a:cxn ang="0">
                    <a:pos x="171" y="17"/>
                  </a:cxn>
                  <a:cxn ang="0">
                    <a:pos x="182" y="11"/>
                  </a:cxn>
                  <a:cxn ang="0">
                    <a:pos x="193" y="5"/>
                  </a:cxn>
                  <a:cxn ang="0">
                    <a:pos x="204" y="0"/>
                  </a:cxn>
                  <a:cxn ang="0">
                    <a:pos x="189" y="19"/>
                  </a:cxn>
                  <a:cxn ang="0">
                    <a:pos x="164" y="41"/>
                  </a:cxn>
                </a:cxnLst>
                <a:rect l="0" t="0" r="r" b="b"/>
                <a:pathLst>
                  <a:path w="204" h="99">
                    <a:moveTo>
                      <a:pt x="164" y="41"/>
                    </a:moveTo>
                    <a:lnTo>
                      <a:pt x="134" y="59"/>
                    </a:lnTo>
                    <a:lnTo>
                      <a:pt x="133" y="59"/>
                    </a:lnTo>
                    <a:lnTo>
                      <a:pt x="129" y="62"/>
                    </a:lnTo>
                    <a:lnTo>
                      <a:pt x="122" y="65"/>
                    </a:lnTo>
                    <a:lnTo>
                      <a:pt x="115" y="68"/>
                    </a:lnTo>
                    <a:lnTo>
                      <a:pt x="104" y="72"/>
                    </a:lnTo>
                    <a:lnTo>
                      <a:pt x="92" y="78"/>
                    </a:lnTo>
                    <a:lnTo>
                      <a:pt x="81" y="82"/>
                    </a:lnTo>
                    <a:lnTo>
                      <a:pt x="69" y="88"/>
                    </a:lnTo>
                    <a:lnTo>
                      <a:pt x="31" y="98"/>
                    </a:lnTo>
                    <a:lnTo>
                      <a:pt x="0" y="99"/>
                    </a:lnTo>
                    <a:lnTo>
                      <a:pt x="14" y="92"/>
                    </a:lnTo>
                    <a:lnTo>
                      <a:pt x="28" y="85"/>
                    </a:lnTo>
                    <a:lnTo>
                      <a:pt x="42" y="78"/>
                    </a:lnTo>
                    <a:lnTo>
                      <a:pt x="57" y="71"/>
                    </a:lnTo>
                    <a:lnTo>
                      <a:pt x="71" y="64"/>
                    </a:lnTo>
                    <a:lnTo>
                      <a:pt x="85" y="56"/>
                    </a:lnTo>
                    <a:lnTo>
                      <a:pt x="101" y="51"/>
                    </a:lnTo>
                    <a:lnTo>
                      <a:pt x="115" y="44"/>
                    </a:lnTo>
                    <a:lnTo>
                      <a:pt x="126" y="38"/>
                    </a:lnTo>
                    <a:lnTo>
                      <a:pt x="137" y="32"/>
                    </a:lnTo>
                    <a:lnTo>
                      <a:pt x="148" y="28"/>
                    </a:lnTo>
                    <a:lnTo>
                      <a:pt x="160" y="22"/>
                    </a:lnTo>
                    <a:lnTo>
                      <a:pt x="171" y="17"/>
                    </a:lnTo>
                    <a:lnTo>
                      <a:pt x="182" y="11"/>
                    </a:lnTo>
                    <a:lnTo>
                      <a:pt x="193" y="5"/>
                    </a:lnTo>
                    <a:lnTo>
                      <a:pt x="204" y="0"/>
                    </a:lnTo>
                    <a:lnTo>
                      <a:pt x="189" y="19"/>
                    </a:lnTo>
                    <a:lnTo>
                      <a:pt x="164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26" name="Freeform 102"/>
              <p:cNvSpPr>
                <a:spLocks/>
              </p:cNvSpPr>
              <p:nvPr/>
            </p:nvSpPr>
            <p:spPr bwMode="auto">
              <a:xfrm rot="15688720">
                <a:off x="787" y="2395"/>
                <a:ext cx="2" cy="35"/>
              </a:xfrm>
              <a:custGeom>
                <a:avLst/>
                <a:gdLst/>
                <a:ahLst/>
                <a:cxnLst>
                  <a:cxn ang="0">
                    <a:pos x="3" y="89"/>
                  </a:cxn>
                  <a:cxn ang="0">
                    <a:pos x="2" y="69"/>
                  </a:cxn>
                  <a:cxn ang="0">
                    <a:pos x="0" y="49"/>
                  </a:cxn>
                  <a:cxn ang="0">
                    <a:pos x="0" y="30"/>
                  </a:cxn>
                  <a:cxn ang="0">
                    <a:pos x="4" y="10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6" y="3"/>
                  </a:cxn>
                  <a:cxn ang="0">
                    <a:pos x="7" y="0"/>
                  </a:cxn>
                  <a:cxn ang="0">
                    <a:pos x="7" y="5"/>
                  </a:cxn>
                  <a:cxn ang="0">
                    <a:pos x="6" y="43"/>
                  </a:cxn>
                  <a:cxn ang="0">
                    <a:pos x="6" y="47"/>
                  </a:cxn>
                  <a:cxn ang="0">
                    <a:pos x="6" y="59"/>
                  </a:cxn>
                  <a:cxn ang="0">
                    <a:pos x="4" y="73"/>
                  </a:cxn>
                  <a:cxn ang="0">
                    <a:pos x="4" y="83"/>
                  </a:cxn>
                  <a:cxn ang="0">
                    <a:pos x="3" y="89"/>
                  </a:cxn>
                </a:cxnLst>
                <a:rect l="0" t="0" r="r" b="b"/>
                <a:pathLst>
                  <a:path w="7" h="89">
                    <a:moveTo>
                      <a:pt x="3" y="89"/>
                    </a:moveTo>
                    <a:lnTo>
                      <a:pt x="2" y="69"/>
                    </a:lnTo>
                    <a:lnTo>
                      <a:pt x="0" y="49"/>
                    </a:lnTo>
                    <a:lnTo>
                      <a:pt x="0" y="30"/>
                    </a:lnTo>
                    <a:lnTo>
                      <a:pt x="4" y="10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6" y="3"/>
                    </a:lnTo>
                    <a:lnTo>
                      <a:pt x="7" y="0"/>
                    </a:lnTo>
                    <a:lnTo>
                      <a:pt x="7" y="5"/>
                    </a:lnTo>
                    <a:lnTo>
                      <a:pt x="6" y="43"/>
                    </a:lnTo>
                    <a:lnTo>
                      <a:pt x="6" y="47"/>
                    </a:lnTo>
                    <a:lnTo>
                      <a:pt x="6" y="59"/>
                    </a:lnTo>
                    <a:lnTo>
                      <a:pt x="4" y="73"/>
                    </a:lnTo>
                    <a:lnTo>
                      <a:pt x="4" y="83"/>
                    </a:lnTo>
                    <a:lnTo>
                      <a:pt x="3" y="8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27" name="Freeform 103"/>
              <p:cNvSpPr>
                <a:spLocks/>
              </p:cNvSpPr>
              <p:nvPr/>
            </p:nvSpPr>
            <p:spPr bwMode="auto">
              <a:xfrm rot="15688720">
                <a:off x="646" y="2560"/>
                <a:ext cx="1" cy="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28" name="Freeform 104"/>
              <p:cNvSpPr>
                <a:spLocks/>
              </p:cNvSpPr>
              <p:nvPr/>
            </p:nvSpPr>
            <p:spPr bwMode="auto">
              <a:xfrm rot="15688720">
                <a:off x="552" y="2916"/>
                <a:ext cx="296" cy="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2"/>
                  </a:cxn>
                  <a:cxn ang="0">
                    <a:pos x="20" y="4"/>
                  </a:cxn>
                  <a:cxn ang="0">
                    <a:pos x="44" y="9"/>
                  </a:cxn>
                  <a:cxn ang="0">
                    <a:pos x="73" y="16"/>
                  </a:cxn>
                  <a:cxn ang="0">
                    <a:pos x="109" y="24"/>
                  </a:cxn>
                  <a:cxn ang="0">
                    <a:pos x="151" y="33"/>
                  </a:cxn>
                  <a:cxn ang="0">
                    <a:pos x="195" y="43"/>
                  </a:cxn>
                  <a:cxn ang="0">
                    <a:pos x="242" y="53"/>
                  </a:cxn>
                  <a:cxn ang="0">
                    <a:pos x="290" y="63"/>
                  </a:cxn>
                  <a:cxn ang="0">
                    <a:pos x="339" y="74"/>
                  </a:cxn>
                  <a:cxn ang="0">
                    <a:pos x="385" y="84"/>
                  </a:cxn>
                  <a:cxn ang="0">
                    <a:pos x="429" y="94"/>
                  </a:cxn>
                  <a:cxn ang="0">
                    <a:pos x="470" y="103"/>
                  </a:cxn>
                  <a:cxn ang="0">
                    <a:pos x="506" y="111"/>
                  </a:cxn>
                  <a:cxn ang="0">
                    <a:pos x="537" y="118"/>
                  </a:cxn>
                  <a:cxn ang="0">
                    <a:pos x="559" y="124"/>
                  </a:cxn>
                  <a:cxn ang="0">
                    <a:pos x="580" y="128"/>
                  </a:cxn>
                  <a:cxn ang="0">
                    <a:pos x="603" y="132"/>
                  </a:cxn>
                  <a:cxn ang="0">
                    <a:pos x="627" y="137"/>
                  </a:cxn>
                  <a:cxn ang="0">
                    <a:pos x="653" y="140"/>
                  </a:cxn>
                  <a:cxn ang="0">
                    <a:pos x="680" y="142"/>
                  </a:cxn>
                  <a:cxn ang="0">
                    <a:pos x="708" y="145"/>
                  </a:cxn>
                  <a:cxn ang="0">
                    <a:pos x="734" y="148"/>
                  </a:cxn>
                  <a:cxn ang="0">
                    <a:pos x="762" y="150"/>
                  </a:cxn>
                  <a:cxn ang="0">
                    <a:pos x="787" y="151"/>
                  </a:cxn>
                  <a:cxn ang="0">
                    <a:pos x="811" y="152"/>
                  </a:cxn>
                  <a:cxn ang="0">
                    <a:pos x="832" y="154"/>
                  </a:cxn>
                  <a:cxn ang="0">
                    <a:pos x="850" y="155"/>
                  </a:cxn>
                  <a:cxn ang="0">
                    <a:pos x="866" y="155"/>
                  </a:cxn>
                  <a:cxn ang="0">
                    <a:pos x="878" y="157"/>
                  </a:cxn>
                  <a:cxn ang="0">
                    <a:pos x="885" y="157"/>
                  </a:cxn>
                  <a:cxn ang="0">
                    <a:pos x="888" y="157"/>
                  </a:cxn>
                  <a:cxn ang="0">
                    <a:pos x="564" y="70"/>
                  </a:cxn>
                  <a:cxn ang="0">
                    <a:pos x="557" y="68"/>
                  </a:cxn>
                  <a:cxn ang="0">
                    <a:pos x="537" y="63"/>
                  </a:cxn>
                  <a:cxn ang="0">
                    <a:pos x="511" y="56"/>
                  </a:cxn>
                  <a:cxn ang="0">
                    <a:pos x="478" y="47"/>
                  </a:cxn>
                  <a:cxn ang="0">
                    <a:pos x="445" y="39"/>
                  </a:cxn>
                  <a:cxn ang="0">
                    <a:pos x="416" y="31"/>
                  </a:cxn>
                  <a:cxn ang="0">
                    <a:pos x="392" y="27"/>
                  </a:cxn>
                  <a:cxn ang="0">
                    <a:pos x="379" y="26"/>
                  </a:cxn>
                  <a:cxn ang="0">
                    <a:pos x="372" y="26"/>
                  </a:cxn>
                  <a:cxn ang="0">
                    <a:pos x="357" y="26"/>
                  </a:cxn>
                  <a:cxn ang="0">
                    <a:pos x="337" y="24"/>
                  </a:cxn>
                  <a:cxn ang="0">
                    <a:pos x="312" y="23"/>
                  </a:cxn>
                  <a:cxn ang="0">
                    <a:pos x="283" y="20"/>
                  </a:cxn>
                  <a:cxn ang="0">
                    <a:pos x="251" y="19"/>
                  </a:cxn>
                  <a:cxn ang="0">
                    <a:pos x="217" y="16"/>
                  </a:cxn>
                  <a:cxn ang="0">
                    <a:pos x="182" y="13"/>
                  </a:cxn>
                  <a:cxn ang="0">
                    <a:pos x="149" y="11"/>
                  </a:cxn>
                  <a:cxn ang="0">
                    <a:pos x="115" y="9"/>
                  </a:cxn>
                  <a:cxn ang="0">
                    <a:pos x="84" y="6"/>
                  </a:cxn>
                  <a:cxn ang="0">
                    <a:pos x="56" y="4"/>
                  </a:cxn>
                  <a:cxn ang="0">
                    <a:pos x="34" y="3"/>
                  </a:cxn>
                  <a:cxn ang="0">
                    <a:pos x="16" y="2"/>
                  </a:cxn>
                  <a:cxn ang="0">
                    <a:pos x="5" y="0"/>
                  </a:cxn>
                  <a:cxn ang="0">
                    <a:pos x="0" y="0"/>
                  </a:cxn>
                </a:cxnLst>
                <a:rect l="0" t="0" r="r" b="b"/>
                <a:pathLst>
                  <a:path w="888" h="157">
                    <a:moveTo>
                      <a:pt x="0" y="0"/>
                    </a:moveTo>
                    <a:lnTo>
                      <a:pt x="6" y="2"/>
                    </a:lnTo>
                    <a:lnTo>
                      <a:pt x="20" y="4"/>
                    </a:lnTo>
                    <a:lnTo>
                      <a:pt x="44" y="9"/>
                    </a:lnTo>
                    <a:lnTo>
                      <a:pt x="73" y="16"/>
                    </a:lnTo>
                    <a:lnTo>
                      <a:pt x="109" y="24"/>
                    </a:lnTo>
                    <a:lnTo>
                      <a:pt x="151" y="33"/>
                    </a:lnTo>
                    <a:lnTo>
                      <a:pt x="195" y="43"/>
                    </a:lnTo>
                    <a:lnTo>
                      <a:pt x="242" y="53"/>
                    </a:lnTo>
                    <a:lnTo>
                      <a:pt x="290" y="63"/>
                    </a:lnTo>
                    <a:lnTo>
                      <a:pt x="339" y="74"/>
                    </a:lnTo>
                    <a:lnTo>
                      <a:pt x="385" y="84"/>
                    </a:lnTo>
                    <a:lnTo>
                      <a:pt x="429" y="94"/>
                    </a:lnTo>
                    <a:lnTo>
                      <a:pt x="470" y="103"/>
                    </a:lnTo>
                    <a:lnTo>
                      <a:pt x="506" y="111"/>
                    </a:lnTo>
                    <a:lnTo>
                      <a:pt x="537" y="118"/>
                    </a:lnTo>
                    <a:lnTo>
                      <a:pt x="559" y="124"/>
                    </a:lnTo>
                    <a:lnTo>
                      <a:pt x="580" y="128"/>
                    </a:lnTo>
                    <a:lnTo>
                      <a:pt x="603" y="132"/>
                    </a:lnTo>
                    <a:lnTo>
                      <a:pt x="627" y="137"/>
                    </a:lnTo>
                    <a:lnTo>
                      <a:pt x="653" y="140"/>
                    </a:lnTo>
                    <a:lnTo>
                      <a:pt x="680" y="142"/>
                    </a:lnTo>
                    <a:lnTo>
                      <a:pt x="708" y="145"/>
                    </a:lnTo>
                    <a:lnTo>
                      <a:pt x="734" y="148"/>
                    </a:lnTo>
                    <a:lnTo>
                      <a:pt x="762" y="150"/>
                    </a:lnTo>
                    <a:lnTo>
                      <a:pt x="787" y="151"/>
                    </a:lnTo>
                    <a:lnTo>
                      <a:pt x="811" y="152"/>
                    </a:lnTo>
                    <a:lnTo>
                      <a:pt x="832" y="154"/>
                    </a:lnTo>
                    <a:lnTo>
                      <a:pt x="850" y="155"/>
                    </a:lnTo>
                    <a:lnTo>
                      <a:pt x="866" y="155"/>
                    </a:lnTo>
                    <a:lnTo>
                      <a:pt x="878" y="157"/>
                    </a:lnTo>
                    <a:lnTo>
                      <a:pt x="885" y="157"/>
                    </a:lnTo>
                    <a:lnTo>
                      <a:pt x="888" y="157"/>
                    </a:lnTo>
                    <a:lnTo>
                      <a:pt x="564" y="70"/>
                    </a:lnTo>
                    <a:lnTo>
                      <a:pt x="557" y="68"/>
                    </a:lnTo>
                    <a:lnTo>
                      <a:pt x="537" y="63"/>
                    </a:lnTo>
                    <a:lnTo>
                      <a:pt x="511" y="56"/>
                    </a:lnTo>
                    <a:lnTo>
                      <a:pt x="478" y="47"/>
                    </a:lnTo>
                    <a:lnTo>
                      <a:pt x="445" y="39"/>
                    </a:lnTo>
                    <a:lnTo>
                      <a:pt x="416" y="31"/>
                    </a:lnTo>
                    <a:lnTo>
                      <a:pt x="392" y="27"/>
                    </a:lnTo>
                    <a:lnTo>
                      <a:pt x="379" y="26"/>
                    </a:lnTo>
                    <a:lnTo>
                      <a:pt x="372" y="26"/>
                    </a:lnTo>
                    <a:lnTo>
                      <a:pt x="357" y="26"/>
                    </a:lnTo>
                    <a:lnTo>
                      <a:pt x="337" y="24"/>
                    </a:lnTo>
                    <a:lnTo>
                      <a:pt x="312" y="23"/>
                    </a:lnTo>
                    <a:lnTo>
                      <a:pt x="283" y="20"/>
                    </a:lnTo>
                    <a:lnTo>
                      <a:pt x="251" y="19"/>
                    </a:lnTo>
                    <a:lnTo>
                      <a:pt x="217" y="16"/>
                    </a:lnTo>
                    <a:lnTo>
                      <a:pt x="182" y="13"/>
                    </a:lnTo>
                    <a:lnTo>
                      <a:pt x="149" y="11"/>
                    </a:lnTo>
                    <a:lnTo>
                      <a:pt x="115" y="9"/>
                    </a:lnTo>
                    <a:lnTo>
                      <a:pt x="84" y="6"/>
                    </a:lnTo>
                    <a:lnTo>
                      <a:pt x="56" y="4"/>
                    </a:lnTo>
                    <a:lnTo>
                      <a:pt x="34" y="3"/>
                    </a:lnTo>
                    <a:lnTo>
                      <a:pt x="16" y="2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29" name="Freeform 105"/>
              <p:cNvSpPr>
                <a:spLocks/>
              </p:cNvSpPr>
              <p:nvPr/>
            </p:nvSpPr>
            <p:spPr bwMode="auto">
              <a:xfrm rot="15688720">
                <a:off x="738" y="3022"/>
                <a:ext cx="218" cy="54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21" y="2"/>
                  </a:cxn>
                  <a:cxn ang="0">
                    <a:pos x="55" y="1"/>
                  </a:cxn>
                  <a:cxn ang="0">
                    <a:pos x="97" y="0"/>
                  </a:cxn>
                  <a:cxn ang="0">
                    <a:pos x="143" y="0"/>
                  </a:cxn>
                  <a:cxn ang="0">
                    <a:pos x="189" y="0"/>
                  </a:cxn>
                  <a:cxn ang="0">
                    <a:pos x="230" y="1"/>
                  </a:cxn>
                  <a:cxn ang="0">
                    <a:pos x="262" y="7"/>
                  </a:cxn>
                  <a:cxn ang="0">
                    <a:pos x="283" y="14"/>
                  </a:cxn>
                  <a:cxn ang="0">
                    <a:pos x="323" y="28"/>
                  </a:cxn>
                  <a:cxn ang="0">
                    <a:pos x="379" y="48"/>
                  </a:cxn>
                  <a:cxn ang="0">
                    <a:pos x="445" y="69"/>
                  </a:cxn>
                  <a:cxn ang="0">
                    <a:pos x="512" y="91"/>
                  </a:cxn>
                  <a:cxn ang="0">
                    <a:pos x="573" y="109"/>
                  </a:cxn>
                  <a:cxn ang="0">
                    <a:pos x="622" y="125"/>
                  </a:cxn>
                  <a:cxn ang="0">
                    <a:pos x="649" y="133"/>
                  </a:cxn>
                  <a:cxn ang="0">
                    <a:pos x="649" y="133"/>
                  </a:cxn>
                  <a:cxn ang="0">
                    <a:pos x="621" y="128"/>
                  </a:cxn>
                  <a:cxn ang="0">
                    <a:pos x="571" y="116"/>
                  </a:cxn>
                  <a:cxn ang="0">
                    <a:pos x="506" y="104"/>
                  </a:cxn>
                  <a:cxn ang="0">
                    <a:pos x="435" y="88"/>
                  </a:cxn>
                  <a:cxn ang="0">
                    <a:pos x="367" y="75"/>
                  </a:cxn>
                  <a:cxn ang="0">
                    <a:pos x="305" y="64"/>
                  </a:cxn>
                  <a:cxn ang="0">
                    <a:pos x="260" y="58"/>
                  </a:cxn>
                  <a:cxn ang="0">
                    <a:pos x="234" y="57"/>
                  </a:cxn>
                  <a:cxn ang="0">
                    <a:pos x="202" y="52"/>
                  </a:cxn>
                  <a:cxn ang="0">
                    <a:pos x="164" y="44"/>
                  </a:cxn>
                  <a:cxn ang="0">
                    <a:pos x="122" y="35"/>
                  </a:cxn>
                  <a:cxn ang="0">
                    <a:pos x="81" y="25"/>
                  </a:cxn>
                  <a:cxn ang="0">
                    <a:pos x="45" y="17"/>
                  </a:cxn>
                  <a:cxn ang="0">
                    <a:pos x="19" y="8"/>
                  </a:cxn>
                  <a:cxn ang="0">
                    <a:pos x="3" y="4"/>
                  </a:cxn>
                </a:cxnLst>
                <a:rect l="0" t="0" r="r" b="b"/>
                <a:pathLst>
                  <a:path w="653" h="135">
                    <a:moveTo>
                      <a:pt x="0" y="4"/>
                    </a:moveTo>
                    <a:lnTo>
                      <a:pt x="3" y="4"/>
                    </a:lnTo>
                    <a:lnTo>
                      <a:pt x="10" y="4"/>
                    </a:lnTo>
                    <a:lnTo>
                      <a:pt x="21" y="2"/>
                    </a:lnTo>
                    <a:lnTo>
                      <a:pt x="37" y="2"/>
                    </a:lnTo>
                    <a:lnTo>
                      <a:pt x="55" y="1"/>
                    </a:lnTo>
                    <a:lnTo>
                      <a:pt x="74" y="1"/>
                    </a:lnTo>
                    <a:lnTo>
                      <a:pt x="97" y="0"/>
                    </a:lnTo>
                    <a:lnTo>
                      <a:pt x="119" y="0"/>
                    </a:lnTo>
                    <a:lnTo>
                      <a:pt x="143" y="0"/>
                    </a:lnTo>
                    <a:lnTo>
                      <a:pt x="167" y="0"/>
                    </a:lnTo>
                    <a:lnTo>
                      <a:pt x="189" y="0"/>
                    </a:lnTo>
                    <a:lnTo>
                      <a:pt x="210" y="0"/>
                    </a:lnTo>
                    <a:lnTo>
                      <a:pt x="230" y="1"/>
                    </a:lnTo>
                    <a:lnTo>
                      <a:pt x="246" y="4"/>
                    </a:lnTo>
                    <a:lnTo>
                      <a:pt x="262" y="7"/>
                    </a:lnTo>
                    <a:lnTo>
                      <a:pt x="272" y="10"/>
                    </a:lnTo>
                    <a:lnTo>
                      <a:pt x="283" y="14"/>
                    </a:lnTo>
                    <a:lnTo>
                      <a:pt x="301" y="21"/>
                    </a:lnTo>
                    <a:lnTo>
                      <a:pt x="323" y="28"/>
                    </a:lnTo>
                    <a:lnTo>
                      <a:pt x="350" y="38"/>
                    </a:lnTo>
                    <a:lnTo>
                      <a:pt x="379" y="48"/>
                    </a:lnTo>
                    <a:lnTo>
                      <a:pt x="411" y="58"/>
                    </a:lnTo>
                    <a:lnTo>
                      <a:pt x="445" y="69"/>
                    </a:lnTo>
                    <a:lnTo>
                      <a:pt x="480" y="79"/>
                    </a:lnTo>
                    <a:lnTo>
                      <a:pt x="512" y="91"/>
                    </a:lnTo>
                    <a:lnTo>
                      <a:pt x="544" y="101"/>
                    </a:lnTo>
                    <a:lnTo>
                      <a:pt x="573" y="109"/>
                    </a:lnTo>
                    <a:lnTo>
                      <a:pt x="600" y="118"/>
                    </a:lnTo>
                    <a:lnTo>
                      <a:pt x="622" y="125"/>
                    </a:lnTo>
                    <a:lnTo>
                      <a:pt x="639" y="131"/>
                    </a:lnTo>
                    <a:lnTo>
                      <a:pt x="649" y="133"/>
                    </a:lnTo>
                    <a:lnTo>
                      <a:pt x="653" y="135"/>
                    </a:lnTo>
                    <a:lnTo>
                      <a:pt x="649" y="133"/>
                    </a:lnTo>
                    <a:lnTo>
                      <a:pt x="638" y="132"/>
                    </a:lnTo>
                    <a:lnTo>
                      <a:pt x="621" y="128"/>
                    </a:lnTo>
                    <a:lnTo>
                      <a:pt x="597" y="122"/>
                    </a:lnTo>
                    <a:lnTo>
                      <a:pt x="571" y="116"/>
                    </a:lnTo>
                    <a:lnTo>
                      <a:pt x="540" y="111"/>
                    </a:lnTo>
                    <a:lnTo>
                      <a:pt x="506" y="104"/>
                    </a:lnTo>
                    <a:lnTo>
                      <a:pt x="471" y="95"/>
                    </a:lnTo>
                    <a:lnTo>
                      <a:pt x="435" y="88"/>
                    </a:lnTo>
                    <a:lnTo>
                      <a:pt x="400" y="81"/>
                    </a:lnTo>
                    <a:lnTo>
                      <a:pt x="367" y="75"/>
                    </a:lnTo>
                    <a:lnTo>
                      <a:pt x="334" y="69"/>
                    </a:lnTo>
                    <a:lnTo>
                      <a:pt x="305" y="64"/>
                    </a:lnTo>
                    <a:lnTo>
                      <a:pt x="280" y="59"/>
                    </a:lnTo>
                    <a:lnTo>
                      <a:pt x="260" y="58"/>
                    </a:lnTo>
                    <a:lnTo>
                      <a:pt x="246" y="57"/>
                    </a:lnTo>
                    <a:lnTo>
                      <a:pt x="234" y="57"/>
                    </a:lnTo>
                    <a:lnTo>
                      <a:pt x="218" y="54"/>
                    </a:lnTo>
                    <a:lnTo>
                      <a:pt x="202" y="52"/>
                    </a:lnTo>
                    <a:lnTo>
                      <a:pt x="183" y="48"/>
                    </a:lnTo>
                    <a:lnTo>
                      <a:pt x="164" y="44"/>
                    </a:lnTo>
                    <a:lnTo>
                      <a:pt x="143" y="39"/>
                    </a:lnTo>
                    <a:lnTo>
                      <a:pt x="122" y="35"/>
                    </a:lnTo>
                    <a:lnTo>
                      <a:pt x="101" y="30"/>
                    </a:lnTo>
                    <a:lnTo>
                      <a:pt x="81" y="25"/>
                    </a:lnTo>
                    <a:lnTo>
                      <a:pt x="63" y="21"/>
                    </a:lnTo>
                    <a:lnTo>
                      <a:pt x="45" y="17"/>
                    </a:lnTo>
                    <a:lnTo>
                      <a:pt x="31" y="12"/>
                    </a:lnTo>
                    <a:lnTo>
                      <a:pt x="19" y="8"/>
                    </a:lnTo>
                    <a:lnTo>
                      <a:pt x="9" y="7"/>
                    </a:lnTo>
                    <a:lnTo>
                      <a:pt x="3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30" name="Freeform 106"/>
              <p:cNvSpPr>
                <a:spLocks/>
              </p:cNvSpPr>
              <p:nvPr/>
            </p:nvSpPr>
            <p:spPr bwMode="auto">
              <a:xfrm rot="15688720">
                <a:off x="718" y="2817"/>
                <a:ext cx="207" cy="29"/>
              </a:xfrm>
              <a:custGeom>
                <a:avLst/>
                <a:gdLst/>
                <a:ahLst/>
                <a:cxnLst>
                  <a:cxn ang="0">
                    <a:pos x="226" y="13"/>
                  </a:cxn>
                  <a:cxn ang="0">
                    <a:pos x="503" y="46"/>
                  </a:cxn>
                  <a:cxn ang="0">
                    <a:pos x="620" y="66"/>
                  </a:cxn>
                  <a:cxn ang="0">
                    <a:pos x="618" y="66"/>
                  </a:cxn>
                  <a:cxn ang="0">
                    <a:pos x="608" y="66"/>
                  </a:cxn>
                  <a:cxn ang="0">
                    <a:pos x="594" y="67"/>
                  </a:cxn>
                  <a:cxn ang="0">
                    <a:pos x="574" y="67"/>
                  </a:cxn>
                  <a:cxn ang="0">
                    <a:pos x="552" y="69"/>
                  </a:cxn>
                  <a:cxn ang="0">
                    <a:pos x="525" y="70"/>
                  </a:cxn>
                  <a:cxn ang="0">
                    <a:pos x="497" y="70"/>
                  </a:cxn>
                  <a:cxn ang="0">
                    <a:pos x="468" y="72"/>
                  </a:cxn>
                  <a:cxn ang="0">
                    <a:pos x="439" y="73"/>
                  </a:cxn>
                  <a:cxn ang="0">
                    <a:pos x="409" y="73"/>
                  </a:cxn>
                  <a:cxn ang="0">
                    <a:pos x="380" y="74"/>
                  </a:cxn>
                  <a:cxn ang="0">
                    <a:pos x="353" y="74"/>
                  </a:cxn>
                  <a:cxn ang="0">
                    <a:pos x="328" y="74"/>
                  </a:cxn>
                  <a:cxn ang="0">
                    <a:pos x="307" y="74"/>
                  </a:cxn>
                  <a:cxn ang="0">
                    <a:pos x="290" y="74"/>
                  </a:cxn>
                  <a:cxn ang="0">
                    <a:pos x="278" y="73"/>
                  </a:cxn>
                  <a:cxn ang="0">
                    <a:pos x="267" y="72"/>
                  </a:cxn>
                  <a:cxn ang="0">
                    <a:pos x="255" y="69"/>
                  </a:cxn>
                  <a:cxn ang="0">
                    <a:pos x="242" y="66"/>
                  </a:cxn>
                  <a:cxn ang="0">
                    <a:pos x="226" y="63"/>
                  </a:cxn>
                  <a:cxn ang="0">
                    <a:pos x="209" y="59"/>
                  </a:cxn>
                  <a:cxn ang="0">
                    <a:pos x="191" y="55"/>
                  </a:cxn>
                  <a:cxn ang="0">
                    <a:pos x="173" y="49"/>
                  </a:cxn>
                  <a:cxn ang="0">
                    <a:pos x="155" y="45"/>
                  </a:cxn>
                  <a:cxn ang="0">
                    <a:pos x="137" y="39"/>
                  </a:cxn>
                  <a:cxn ang="0">
                    <a:pos x="117" y="35"/>
                  </a:cxn>
                  <a:cxn ang="0">
                    <a:pos x="98" y="29"/>
                  </a:cxn>
                  <a:cxn ang="0">
                    <a:pos x="79" y="25"/>
                  </a:cxn>
                  <a:cxn ang="0">
                    <a:pos x="61" y="20"/>
                  </a:cxn>
                  <a:cxn ang="0">
                    <a:pos x="44" y="16"/>
                  </a:cxn>
                  <a:cxn ang="0">
                    <a:pos x="28" y="12"/>
                  </a:cxn>
                  <a:cxn ang="0">
                    <a:pos x="12" y="8"/>
                  </a:cxn>
                  <a:cxn ang="0">
                    <a:pos x="3" y="5"/>
                  </a:cxn>
                  <a:cxn ang="0">
                    <a:pos x="0" y="2"/>
                  </a:cxn>
                  <a:cxn ang="0">
                    <a:pos x="4" y="0"/>
                  </a:cxn>
                  <a:cxn ang="0">
                    <a:pos x="14" y="0"/>
                  </a:cxn>
                  <a:cxn ang="0">
                    <a:pos x="28" y="0"/>
                  </a:cxn>
                  <a:cxn ang="0">
                    <a:pos x="46" y="0"/>
                  </a:cxn>
                  <a:cxn ang="0">
                    <a:pos x="67" y="2"/>
                  </a:cxn>
                  <a:cxn ang="0">
                    <a:pos x="91" y="3"/>
                  </a:cxn>
                  <a:cxn ang="0">
                    <a:pos x="114" y="5"/>
                  </a:cxn>
                  <a:cxn ang="0">
                    <a:pos x="138" y="6"/>
                  </a:cxn>
                  <a:cxn ang="0">
                    <a:pos x="160" y="8"/>
                  </a:cxn>
                  <a:cxn ang="0">
                    <a:pos x="181" y="9"/>
                  </a:cxn>
                  <a:cxn ang="0">
                    <a:pos x="200" y="10"/>
                  </a:cxn>
                  <a:cxn ang="0">
                    <a:pos x="214" y="12"/>
                  </a:cxn>
                  <a:cxn ang="0">
                    <a:pos x="223" y="13"/>
                  </a:cxn>
                  <a:cxn ang="0">
                    <a:pos x="226" y="13"/>
                  </a:cxn>
                </a:cxnLst>
                <a:rect l="0" t="0" r="r" b="b"/>
                <a:pathLst>
                  <a:path w="620" h="74">
                    <a:moveTo>
                      <a:pt x="226" y="13"/>
                    </a:moveTo>
                    <a:lnTo>
                      <a:pt x="503" y="46"/>
                    </a:lnTo>
                    <a:lnTo>
                      <a:pt x="620" y="66"/>
                    </a:lnTo>
                    <a:lnTo>
                      <a:pt x="618" y="66"/>
                    </a:lnTo>
                    <a:lnTo>
                      <a:pt x="608" y="66"/>
                    </a:lnTo>
                    <a:lnTo>
                      <a:pt x="594" y="67"/>
                    </a:lnTo>
                    <a:lnTo>
                      <a:pt x="574" y="67"/>
                    </a:lnTo>
                    <a:lnTo>
                      <a:pt x="552" y="69"/>
                    </a:lnTo>
                    <a:lnTo>
                      <a:pt x="525" y="70"/>
                    </a:lnTo>
                    <a:lnTo>
                      <a:pt x="497" y="70"/>
                    </a:lnTo>
                    <a:lnTo>
                      <a:pt x="468" y="72"/>
                    </a:lnTo>
                    <a:lnTo>
                      <a:pt x="439" y="73"/>
                    </a:lnTo>
                    <a:lnTo>
                      <a:pt x="409" y="73"/>
                    </a:lnTo>
                    <a:lnTo>
                      <a:pt x="380" y="74"/>
                    </a:lnTo>
                    <a:lnTo>
                      <a:pt x="353" y="74"/>
                    </a:lnTo>
                    <a:lnTo>
                      <a:pt x="328" y="74"/>
                    </a:lnTo>
                    <a:lnTo>
                      <a:pt x="307" y="74"/>
                    </a:lnTo>
                    <a:lnTo>
                      <a:pt x="290" y="74"/>
                    </a:lnTo>
                    <a:lnTo>
                      <a:pt x="278" y="73"/>
                    </a:lnTo>
                    <a:lnTo>
                      <a:pt x="267" y="72"/>
                    </a:lnTo>
                    <a:lnTo>
                      <a:pt x="255" y="69"/>
                    </a:lnTo>
                    <a:lnTo>
                      <a:pt x="242" y="66"/>
                    </a:lnTo>
                    <a:lnTo>
                      <a:pt x="226" y="63"/>
                    </a:lnTo>
                    <a:lnTo>
                      <a:pt x="209" y="59"/>
                    </a:lnTo>
                    <a:lnTo>
                      <a:pt x="191" y="55"/>
                    </a:lnTo>
                    <a:lnTo>
                      <a:pt x="173" y="49"/>
                    </a:lnTo>
                    <a:lnTo>
                      <a:pt x="155" y="45"/>
                    </a:lnTo>
                    <a:lnTo>
                      <a:pt x="137" y="39"/>
                    </a:lnTo>
                    <a:lnTo>
                      <a:pt x="117" y="35"/>
                    </a:lnTo>
                    <a:lnTo>
                      <a:pt x="98" y="29"/>
                    </a:lnTo>
                    <a:lnTo>
                      <a:pt x="79" y="25"/>
                    </a:lnTo>
                    <a:lnTo>
                      <a:pt x="61" y="20"/>
                    </a:lnTo>
                    <a:lnTo>
                      <a:pt x="44" y="16"/>
                    </a:lnTo>
                    <a:lnTo>
                      <a:pt x="28" y="12"/>
                    </a:lnTo>
                    <a:lnTo>
                      <a:pt x="12" y="8"/>
                    </a:lnTo>
                    <a:lnTo>
                      <a:pt x="3" y="5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14" y="0"/>
                    </a:lnTo>
                    <a:lnTo>
                      <a:pt x="28" y="0"/>
                    </a:lnTo>
                    <a:lnTo>
                      <a:pt x="46" y="0"/>
                    </a:lnTo>
                    <a:lnTo>
                      <a:pt x="67" y="2"/>
                    </a:lnTo>
                    <a:lnTo>
                      <a:pt x="91" y="3"/>
                    </a:lnTo>
                    <a:lnTo>
                      <a:pt x="114" y="5"/>
                    </a:lnTo>
                    <a:lnTo>
                      <a:pt x="138" y="6"/>
                    </a:lnTo>
                    <a:lnTo>
                      <a:pt x="160" y="8"/>
                    </a:lnTo>
                    <a:lnTo>
                      <a:pt x="181" y="9"/>
                    </a:lnTo>
                    <a:lnTo>
                      <a:pt x="200" y="10"/>
                    </a:lnTo>
                    <a:lnTo>
                      <a:pt x="214" y="12"/>
                    </a:lnTo>
                    <a:lnTo>
                      <a:pt x="223" y="13"/>
                    </a:lnTo>
                    <a:lnTo>
                      <a:pt x="22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4084638" y="4719638"/>
            <a:ext cx="441325" cy="684212"/>
            <a:chOff x="2573" y="2973"/>
            <a:chExt cx="278" cy="431"/>
          </a:xfrm>
        </p:grpSpPr>
        <p:sp>
          <p:nvSpPr>
            <p:cNvPr id="410643" name="Line 19"/>
            <p:cNvSpPr>
              <a:spLocks noChangeShapeType="1"/>
            </p:cNvSpPr>
            <p:nvPr/>
          </p:nvSpPr>
          <p:spPr bwMode="auto">
            <a:xfrm flipH="1" flipV="1">
              <a:off x="2720" y="2973"/>
              <a:ext cx="0" cy="1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733" name="Text Box 109"/>
            <p:cNvSpPr txBox="1">
              <a:spLocks noChangeArrowheads="1"/>
            </p:cNvSpPr>
            <p:nvPr/>
          </p:nvSpPr>
          <p:spPr bwMode="auto">
            <a:xfrm>
              <a:off x="2573" y="3077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C</a:t>
              </a:r>
            </a:p>
          </p:txBody>
        </p:sp>
      </p:grpSp>
      <p:grpSp>
        <p:nvGrpSpPr>
          <p:cNvPr id="10" name="Group 136"/>
          <p:cNvGrpSpPr>
            <a:grpSpLocks/>
          </p:cNvGrpSpPr>
          <p:nvPr/>
        </p:nvGrpSpPr>
        <p:grpSpPr bwMode="auto">
          <a:xfrm>
            <a:off x="5870575" y="4737100"/>
            <a:ext cx="401638" cy="666750"/>
            <a:chOff x="3698" y="2984"/>
            <a:chExt cx="253" cy="420"/>
          </a:xfrm>
        </p:grpSpPr>
        <p:sp>
          <p:nvSpPr>
            <p:cNvPr id="410642" name="Line 18"/>
            <p:cNvSpPr>
              <a:spLocks noChangeShapeType="1"/>
            </p:cNvSpPr>
            <p:nvPr/>
          </p:nvSpPr>
          <p:spPr bwMode="auto">
            <a:xfrm flipH="1" flipV="1">
              <a:off x="3835" y="2984"/>
              <a:ext cx="0" cy="1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734" name="Text Box 110"/>
            <p:cNvSpPr txBox="1">
              <a:spLocks noChangeArrowheads="1"/>
            </p:cNvSpPr>
            <p:nvPr/>
          </p:nvSpPr>
          <p:spPr bwMode="auto">
            <a:xfrm>
              <a:off x="3698" y="3077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F</a:t>
              </a:r>
            </a:p>
          </p:txBody>
        </p:sp>
      </p:grpSp>
      <p:grpSp>
        <p:nvGrpSpPr>
          <p:cNvPr id="11" name="Group 137"/>
          <p:cNvGrpSpPr>
            <a:grpSpLocks/>
          </p:cNvGrpSpPr>
          <p:nvPr/>
        </p:nvGrpSpPr>
        <p:grpSpPr bwMode="auto">
          <a:xfrm>
            <a:off x="6096000" y="5348288"/>
            <a:ext cx="1789113" cy="998537"/>
            <a:chOff x="3840" y="3369"/>
            <a:chExt cx="1127" cy="629"/>
          </a:xfrm>
        </p:grpSpPr>
        <p:sp>
          <p:nvSpPr>
            <p:cNvPr id="410736" name="Line 112"/>
            <p:cNvSpPr>
              <a:spLocks noChangeShapeType="1"/>
            </p:cNvSpPr>
            <p:nvPr/>
          </p:nvSpPr>
          <p:spPr bwMode="auto">
            <a:xfrm flipV="1">
              <a:off x="3840" y="3369"/>
              <a:ext cx="0" cy="6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737" name="Line 113"/>
            <p:cNvSpPr>
              <a:spLocks noChangeShapeType="1"/>
            </p:cNvSpPr>
            <p:nvPr/>
          </p:nvSpPr>
          <p:spPr bwMode="auto">
            <a:xfrm>
              <a:off x="3847" y="3916"/>
              <a:ext cx="111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738" name="Line 114"/>
            <p:cNvSpPr>
              <a:spLocks noChangeShapeType="1"/>
            </p:cNvSpPr>
            <p:nvPr/>
          </p:nvSpPr>
          <p:spPr bwMode="auto">
            <a:xfrm flipV="1">
              <a:off x="4967" y="3486"/>
              <a:ext cx="0" cy="5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739" name="Text Box 115"/>
            <p:cNvSpPr txBox="1">
              <a:spLocks noChangeArrowheads="1"/>
            </p:cNvSpPr>
            <p:nvPr/>
          </p:nvSpPr>
          <p:spPr bwMode="auto">
            <a:xfrm>
              <a:off x="4313" y="363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f</a:t>
              </a:r>
            </a:p>
          </p:txBody>
        </p:sp>
      </p:grpSp>
      <p:sp>
        <p:nvSpPr>
          <p:cNvPr id="410740" name="Line 116"/>
          <p:cNvSpPr>
            <a:spLocks noChangeShapeType="1"/>
          </p:cNvSpPr>
          <p:nvPr/>
        </p:nvSpPr>
        <p:spPr bwMode="auto">
          <a:xfrm>
            <a:off x="5026025" y="4233863"/>
            <a:ext cx="2757488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41" name="Line 117"/>
          <p:cNvSpPr>
            <a:spLocks noChangeShapeType="1"/>
          </p:cNvSpPr>
          <p:nvPr/>
        </p:nvSpPr>
        <p:spPr bwMode="auto">
          <a:xfrm flipV="1">
            <a:off x="2265363" y="4227513"/>
            <a:ext cx="5516562" cy="206216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42" name="Line 118"/>
          <p:cNvSpPr>
            <a:spLocks noChangeShapeType="1"/>
          </p:cNvSpPr>
          <p:nvPr/>
        </p:nvSpPr>
        <p:spPr bwMode="auto">
          <a:xfrm>
            <a:off x="5022850" y="4240213"/>
            <a:ext cx="2628900" cy="1516062"/>
          </a:xfrm>
          <a:prstGeom prst="line">
            <a:avLst/>
          </a:prstGeom>
          <a:noFill/>
          <a:ln w="222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43" name="Line 119"/>
          <p:cNvSpPr>
            <a:spLocks noChangeShapeType="1"/>
          </p:cNvSpPr>
          <p:nvPr/>
        </p:nvSpPr>
        <p:spPr bwMode="auto">
          <a:xfrm>
            <a:off x="1057275" y="5762625"/>
            <a:ext cx="6604000" cy="0"/>
          </a:xfrm>
          <a:prstGeom prst="line">
            <a:avLst/>
          </a:prstGeom>
          <a:noFill/>
          <a:ln w="22225">
            <a:solidFill>
              <a:srgbClr val="3333FF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" name="Group 120"/>
          <p:cNvGrpSpPr>
            <a:grpSpLocks/>
          </p:cNvGrpSpPr>
          <p:nvPr/>
        </p:nvGrpSpPr>
        <p:grpSpPr bwMode="auto">
          <a:xfrm rot="261494" flipV="1">
            <a:off x="3362325" y="4864100"/>
            <a:ext cx="635000" cy="901700"/>
            <a:chOff x="521" y="2371"/>
            <a:chExt cx="610" cy="868"/>
          </a:xfrm>
        </p:grpSpPr>
        <p:sp>
          <p:nvSpPr>
            <p:cNvPr id="410745" name="Freeform 121"/>
            <p:cNvSpPr>
              <a:spLocks/>
            </p:cNvSpPr>
            <p:nvPr/>
          </p:nvSpPr>
          <p:spPr bwMode="auto">
            <a:xfrm rot="15688720">
              <a:off x="483" y="2943"/>
              <a:ext cx="327" cy="104"/>
            </a:xfrm>
            <a:custGeom>
              <a:avLst/>
              <a:gdLst/>
              <a:ahLst/>
              <a:cxnLst>
                <a:cxn ang="0">
                  <a:pos x="9" y="168"/>
                </a:cxn>
                <a:cxn ang="0">
                  <a:pos x="315" y="106"/>
                </a:cxn>
                <a:cxn ang="0">
                  <a:pos x="689" y="69"/>
                </a:cxn>
                <a:cxn ang="0">
                  <a:pos x="980" y="0"/>
                </a:cxn>
                <a:cxn ang="0">
                  <a:pos x="976" y="1"/>
                </a:cxn>
                <a:cxn ang="0">
                  <a:pos x="966" y="5"/>
                </a:cxn>
                <a:cxn ang="0">
                  <a:pos x="949" y="13"/>
                </a:cxn>
                <a:cxn ang="0">
                  <a:pos x="928" y="21"/>
                </a:cxn>
                <a:cxn ang="0">
                  <a:pos x="903" y="31"/>
                </a:cxn>
                <a:cxn ang="0">
                  <a:pos x="874" y="42"/>
                </a:cxn>
                <a:cxn ang="0">
                  <a:pos x="843" y="54"/>
                </a:cxn>
                <a:cxn ang="0">
                  <a:pos x="811" y="67"/>
                </a:cxn>
                <a:cxn ang="0">
                  <a:pos x="779" y="79"/>
                </a:cxn>
                <a:cxn ang="0">
                  <a:pos x="745" y="92"/>
                </a:cxn>
                <a:cxn ang="0">
                  <a:pos x="715" y="105"/>
                </a:cxn>
                <a:cxn ang="0">
                  <a:pos x="685" y="115"/>
                </a:cxn>
                <a:cxn ang="0">
                  <a:pos x="660" y="125"/>
                </a:cxn>
                <a:cxn ang="0">
                  <a:pos x="638" y="134"/>
                </a:cxn>
                <a:cxn ang="0">
                  <a:pos x="621" y="139"/>
                </a:cxn>
                <a:cxn ang="0">
                  <a:pos x="610" y="143"/>
                </a:cxn>
                <a:cxn ang="0">
                  <a:pos x="600" y="146"/>
                </a:cxn>
                <a:cxn ang="0">
                  <a:pos x="586" y="149"/>
                </a:cxn>
                <a:cxn ang="0">
                  <a:pos x="569" y="152"/>
                </a:cxn>
                <a:cxn ang="0">
                  <a:pos x="550" y="155"/>
                </a:cxn>
                <a:cxn ang="0">
                  <a:pos x="527" y="159"/>
                </a:cxn>
                <a:cxn ang="0">
                  <a:pos x="503" y="162"/>
                </a:cxn>
                <a:cxn ang="0">
                  <a:pos x="478" y="165"/>
                </a:cxn>
                <a:cxn ang="0">
                  <a:pos x="452" y="169"/>
                </a:cxn>
                <a:cxn ang="0">
                  <a:pos x="424" y="173"/>
                </a:cxn>
                <a:cxn ang="0">
                  <a:pos x="397" y="176"/>
                </a:cxn>
                <a:cxn ang="0">
                  <a:pos x="369" y="180"/>
                </a:cxn>
                <a:cxn ang="0">
                  <a:pos x="344" y="183"/>
                </a:cxn>
                <a:cxn ang="0">
                  <a:pos x="319" y="188"/>
                </a:cxn>
                <a:cxn ang="0">
                  <a:pos x="295" y="192"/>
                </a:cxn>
                <a:cxn ang="0">
                  <a:pos x="274" y="195"/>
                </a:cxn>
                <a:cxn ang="0">
                  <a:pos x="256" y="199"/>
                </a:cxn>
                <a:cxn ang="0">
                  <a:pos x="238" y="203"/>
                </a:cxn>
                <a:cxn ang="0">
                  <a:pos x="220" y="208"/>
                </a:cxn>
                <a:cxn ang="0">
                  <a:pos x="199" y="212"/>
                </a:cxn>
                <a:cxn ang="0">
                  <a:pos x="178" y="217"/>
                </a:cxn>
                <a:cxn ang="0">
                  <a:pos x="157" y="223"/>
                </a:cxn>
                <a:cxn ang="0">
                  <a:pos x="136" y="229"/>
                </a:cxn>
                <a:cxn ang="0">
                  <a:pos x="115" y="235"/>
                </a:cxn>
                <a:cxn ang="0">
                  <a:pos x="95" y="239"/>
                </a:cxn>
                <a:cxn ang="0">
                  <a:pos x="76" y="245"/>
                </a:cxn>
                <a:cxn ang="0">
                  <a:pos x="58" y="250"/>
                </a:cxn>
                <a:cxn ang="0">
                  <a:pos x="42" y="254"/>
                </a:cxn>
                <a:cxn ang="0">
                  <a:pos x="28" y="257"/>
                </a:cxn>
                <a:cxn ang="0">
                  <a:pos x="16" y="262"/>
                </a:cxn>
                <a:cxn ang="0">
                  <a:pos x="7" y="264"/>
                </a:cxn>
                <a:cxn ang="0">
                  <a:pos x="2" y="266"/>
                </a:cxn>
                <a:cxn ang="0">
                  <a:pos x="0" y="266"/>
                </a:cxn>
                <a:cxn ang="0">
                  <a:pos x="9" y="168"/>
                </a:cxn>
              </a:cxnLst>
              <a:rect l="0" t="0" r="r" b="b"/>
              <a:pathLst>
                <a:path w="980" h="266">
                  <a:moveTo>
                    <a:pt x="9" y="168"/>
                  </a:moveTo>
                  <a:lnTo>
                    <a:pt x="315" y="106"/>
                  </a:lnTo>
                  <a:lnTo>
                    <a:pt x="689" y="69"/>
                  </a:lnTo>
                  <a:lnTo>
                    <a:pt x="980" y="0"/>
                  </a:lnTo>
                  <a:lnTo>
                    <a:pt x="976" y="1"/>
                  </a:lnTo>
                  <a:lnTo>
                    <a:pt x="966" y="5"/>
                  </a:lnTo>
                  <a:lnTo>
                    <a:pt x="949" y="13"/>
                  </a:lnTo>
                  <a:lnTo>
                    <a:pt x="928" y="21"/>
                  </a:lnTo>
                  <a:lnTo>
                    <a:pt x="903" y="31"/>
                  </a:lnTo>
                  <a:lnTo>
                    <a:pt x="874" y="42"/>
                  </a:lnTo>
                  <a:lnTo>
                    <a:pt x="843" y="54"/>
                  </a:lnTo>
                  <a:lnTo>
                    <a:pt x="811" y="67"/>
                  </a:lnTo>
                  <a:lnTo>
                    <a:pt x="779" y="79"/>
                  </a:lnTo>
                  <a:lnTo>
                    <a:pt x="745" y="92"/>
                  </a:lnTo>
                  <a:lnTo>
                    <a:pt x="715" y="105"/>
                  </a:lnTo>
                  <a:lnTo>
                    <a:pt x="685" y="115"/>
                  </a:lnTo>
                  <a:lnTo>
                    <a:pt x="660" y="125"/>
                  </a:lnTo>
                  <a:lnTo>
                    <a:pt x="638" y="134"/>
                  </a:lnTo>
                  <a:lnTo>
                    <a:pt x="621" y="139"/>
                  </a:lnTo>
                  <a:lnTo>
                    <a:pt x="610" y="143"/>
                  </a:lnTo>
                  <a:lnTo>
                    <a:pt x="600" y="146"/>
                  </a:lnTo>
                  <a:lnTo>
                    <a:pt x="586" y="149"/>
                  </a:lnTo>
                  <a:lnTo>
                    <a:pt x="569" y="152"/>
                  </a:lnTo>
                  <a:lnTo>
                    <a:pt x="550" y="155"/>
                  </a:lnTo>
                  <a:lnTo>
                    <a:pt x="527" y="159"/>
                  </a:lnTo>
                  <a:lnTo>
                    <a:pt x="503" y="162"/>
                  </a:lnTo>
                  <a:lnTo>
                    <a:pt x="478" y="165"/>
                  </a:lnTo>
                  <a:lnTo>
                    <a:pt x="452" y="169"/>
                  </a:lnTo>
                  <a:lnTo>
                    <a:pt x="424" y="173"/>
                  </a:lnTo>
                  <a:lnTo>
                    <a:pt x="397" y="176"/>
                  </a:lnTo>
                  <a:lnTo>
                    <a:pt x="369" y="180"/>
                  </a:lnTo>
                  <a:lnTo>
                    <a:pt x="344" y="183"/>
                  </a:lnTo>
                  <a:lnTo>
                    <a:pt x="319" y="188"/>
                  </a:lnTo>
                  <a:lnTo>
                    <a:pt x="295" y="192"/>
                  </a:lnTo>
                  <a:lnTo>
                    <a:pt x="274" y="195"/>
                  </a:lnTo>
                  <a:lnTo>
                    <a:pt x="256" y="199"/>
                  </a:lnTo>
                  <a:lnTo>
                    <a:pt x="238" y="203"/>
                  </a:lnTo>
                  <a:lnTo>
                    <a:pt x="220" y="208"/>
                  </a:lnTo>
                  <a:lnTo>
                    <a:pt x="199" y="212"/>
                  </a:lnTo>
                  <a:lnTo>
                    <a:pt x="178" y="217"/>
                  </a:lnTo>
                  <a:lnTo>
                    <a:pt x="157" y="223"/>
                  </a:lnTo>
                  <a:lnTo>
                    <a:pt x="136" y="229"/>
                  </a:lnTo>
                  <a:lnTo>
                    <a:pt x="115" y="235"/>
                  </a:lnTo>
                  <a:lnTo>
                    <a:pt x="95" y="239"/>
                  </a:lnTo>
                  <a:lnTo>
                    <a:pt x="76" y="245"/>
                  </a:lnTo>
                  <a:lnTo>
                    <a:pt x="58" y="250"/>
                  </a:lnTo>
                  <a:lnTo>
                    <a:pt x="42" y="254"/>
                  </a:lnTo>
                  <a:lnTo>
                    <a:pt x="28" y="257"/>
                  </a:lnTo>
                  <a:lnTo>
                    <a:pt x="16" y="262"/>
                  </a:lnTo>
                  <a:lnTo>
                    <a:pt x="7" y="264"/>
                  </a:lnTo>
                  <a:lnTo>
                    <a:pt x="2" y="266"/>
                  </a:lnTo>
                  <a:lnTo>
                    <a:pt x="0" y="266"/>
                  </a:lnTo>
                  <a:lnTo>
                    <a:pt x="9" y="1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46" name="Freeform 122"/>
            <p:cNvSpPr>
              <a:spLocks/>
            </p:cNvSpPr>
            <p:nvPr/>
          </p:nvSpPr>
          <p:spPr bwMode="auto">
            <a:xfrm rot="15688720">
              <a:off x="392" y="2500"/>
              <a:ext cx="868" cy="610"/>
            </a:xfrm>
            <a:custGeom>
              <a:avLst/>
              <a:gdLst/>
              <a:ahLst/>
              <a:cxnLst>
                <a:cxn ang="0">
                  <a:pos x="2463" y="392"/>
                </a:cxn>
                <a:cxn ang="0">
                  <a:pos x="2256" y="255"/>
                </a:cxn>
                <a:cxn ang="0">
                  <a:pos x="2172" y="236"/>
                </a:cxn>
                <a:cxn ang="0">
                  <a:pos x="2126" y="228"/>
                </a:cxn>
                <a:cxn ang="0">
                  <a:pos x="2072" y="224"/>
                </a:cxn>
                <a:cxn ang="0">
                  <a:pos x="2027" y="222"/>
                </a:cxn>
                <a:cxn ang="0">
                  <a:pos x="1971" y="204"/>
                </a:cxn>
                <a:cxn ang="0">
                  <a:pos x="1887" y="191"/>
                </a:cxn>
                <a:cxn ang="0">
                  <a:pos x="1776" y="184"/>
                </a:cxn>
                <a:cxn ang="0">
                  <a:pos x="1703" y="191"/>
                </a:cxn>
                <a:cxn ang="0">
                  <a:pos x="1613" y="178"/>
                </a:cxn>
                <a:cxn ang="0">
                  <a:pos x="1523" y="155"/>
                </a:cxn>
                <a:cxn ang="0">
                  <a:pos x="1437" y="131"/>
                </a:cxn>
                <a:cxn ang="0">
                  <a:pos x="1332" y="106"/>
                </a:cxn>
                <a:cxn ang="0">
                  <a:pos x="1270" y="98"/>
                </a:cxn>
                <a:cxn ang="0">
                  <a:pos x="1120" y="78"/>
                </a:cxn>
                <a:cxn ang="0">
                  <a:pos x="927" y="51"/>
                </a:cxn>
                <a:cxn ang="0">
                  <a:pos x="803" y="34"/>
                </a:cxn>
                <a:cxn ang="0">
                  <a:pos x="681" y="26"/>
                </a:cxn>
                <a:cxn ang="0">
                  <a:pos x="536" y="16"/>
                </a:cxn>
                <a:cxn ang="0">
                  <a:pos x="372" y="0"/>
                </a:cxn>
                <a:cxn ang="0">
                  <a:pos x="312" y="46"/>
                </a:cxn>
                <a:cxn ang="0">
                  <a:pos x="175" y="137"/>
                </a:cxn>
                <a:cxn ang="0">
                  <a:pos x="118" y="199"/>
                </a:cxn>
                <a:cxn ang="0">
                  <a:pos x="114" y="251"/>
                </a:cxn>
                <a:cxn ang="0">
                  <a:pos x="49" y="410"/>
                </a:cxn>
                <a:cxn ang="0">
                  <a:pos x="93" y="880"/>
                </a:cxn>
                <a:cxn ang="0">
                  <a:pos x="207" y="995"/>
                </a:cxn>
                <a:cxn ang="0">
                  <a:pos x="315" y="1063"/>
                </a:cxn>
                <a:cxn ang="0">
                  <a:pos x="346" y="1077"/>
                </a:cxn>
                <a:cxn ang="0">
                  <a:pos x="372" y="1083"/>
                </a:cxn>
                <a:cxn ang="0">
                  <a:pos x="504" y="1109"/>
                </a:cxn>
                <a:cxn ang="0">
                  <a:pos x="824" y="1170"/>
                </a:cxn>
                <a:cxn ang="0">
                  <a:pos x="948" y="1198"/>
                </a:cxn>
                <a:cxn ang="0">
                  <a:pos x="1044" y="1228"/>
                </a:cxn>
                <a:cxn ang="0">
                  <a:pos x="1103" y="1252"/>
                </a:cxn>
                <a:cxn ang="0">
                  <a:pos x="1162" y="1288"/>
                </a:cxn>
                <a:cxn ang="0">
                  <a:pos x="1250" y="1349"/>
                </a:cxn>
                <a:cxn ang="0">
                  <a:pos x="1314" y="1393"/>
                </a:cxn>
                <a:cxn ang="0">
                  <a:pos x="1377" y="1439"/>
                </a:cxn>
                <a:cxn ang="0">
                  <a:pos x="1465" y="1520"/>
                </a:cxn>
                <a:cxn ang="0">
                  <a:pos x="1467" y="1523"/>
                </a:cxn>
                <a:cxn ang="0">
                  <a:pos x="1507" y="1546"/>
                </a:cxn>
                <a:cxn ang="0">
                  <a:pos x="1570" y="1548"/>
                </a:cxn>
                <a:cxn ang="0">
                  <a:pos x="1618" y="1520"/>
                </a:cxn>
                <a:cxn ang="0">
                  <a:pos x="1654" y="1419"/>
                </a:cxn>
                <a:cxn ang="0">
                  <a:pos x="1622" y="1365"/>
                </a:cxn>
                <a:cxn ang="0">
                  <a:pos x="1606" y="1341"/>
                </a:cxn>
                <a:cxn ang="0">
                  <a:pos x="1655" y="1345"/>
                </a:cxn>
                <a:cxn ang="0">
                  <a:pos x="1752" y="1363"/>
                </a:cxn>
                <a:cxn ang="0">
                  <a:pos x="1836" y="1379"/>
                </a:cxn>
                <a:cxn ang="0">
                  <a:pos x="1893" y="1385"/>
                </a:cxn>
                <a:cxn ang="0">
                  <a:pos x="2036" y="1386"/>
                </a:cxn>
                <a:cxn ang="0">
                  <a:pos x="2198" y="1355"/>
                </a:cxn>
                <a:cxn ang="0">
                  <a:pos x="2289" y="1324"/>
                </a:cxn>
                <a:cxn ang="0">
                  <a:pos x="2325" y="1307"/>
                </a:cxn>
                <a:cxn ang="0">
                  <a:pos x="2488" y="1153"/>
                </a:cxn>
                <a:cxn ang="0">
                  <a:pos x="2554" y="1030"/>
                </a:cxn>
                <a:cxn ang="0">
                  <a:pos x="2600" y="827"/>
                </a:cxn>
                <a:cxn ang="0">
                  <a:pos x="2579" y="605"/>
                </a:cxn>
              </a:cxnLst>
              <a:rect l="0" t="0" r="r" b="b"/>
              <a:pathLst>
                <a:path w="2603" h="1551">
                  <a:moveTo>
                    <a:pt x="2568" y="552"/>
                  </a:moveTo>
                  <a:lnTo>
                    <a:pt x="2541" y="510"/>
                  </a:lnTo>
                  <a:lnTo>
                    <a:pt x="2525" y="466"/>
                  </a:lnTo>
                  <a:lnTo>
                    <a:pt x="2500" y="424"/>
                  </a:lnTo>
                  <a:lnTo>
                    <a:pt x="2463" y="392"/>
                  </a:lnTo>
                  <a:lnTo>
                    <a:pt x="2438" y="360"/>
                  </a:lnTo>
                  <a:lnTo>
                    <a:pt x="2405" y="335"/>
                  </a:lnTo>
                  <a:lnTo>
                    <a:pt x="2368" y="303"/>
                  </a:lnTo>
                  <a:lnTo>
                    <a:pt x="2295" y="271"/>
                  </a:lnTo>
                  <a:lnTo>
                    <a:pt x="2256" y="255"/>
                  </a:lnTo>
                  <a:lnTo>
                    <a:pt x="2220" y="245"/>
                  </a:lnTo>
                  <a:lnTo>
                    <a:pt x="2206" y="245"/>
                  </a:lnTo>
                  <a:lnTo>
                    <a:pt x="2195" y="242"/>
                  </a:lnTo>
                  <a:lnTo>
                    <a:pt x="2184" y="239"/>
                  </a:lnTo>
                  <a:lnTo>
                    <a:pt x="2172" y="236"/>
                  </a:lnTo>
                  <a:lnTo>
                    <a:pt x="2163" y="234"/>
                  </a:lnTo>
                  <a:lnTo>
                    <a:pt x="2152" y="232"/>
                  </a:lnTo>
                  <a:lnTo>
                    <a:pt x="2143" y="229"/>
                  </a:lnTo>
                  <a:lnTo>
                    <a:pt x="2135" y="229"/>
                  </a:lnTo>
                  <a:lnTo>
                    <a:pt x="2126" y="228"/>
                  </a:lnTo>
                  <a:lnTo>
                    <a:pt x="2115" y="226"/>
                  </a:lnTo>
                  <a:lnTo>
                    <a:pt x="2105" y="226"/>
                  </a:lnTo>
                  <a:lnTo>
                    <a:pt x="2094" y="225"/>
                  </a:lnTo>
                  <a:lnTo>
                    <a:pt x="2083" y="225"/>
                  </a:lnTo>
                  <a:lnTo>
                    <a:pt x="2072" y="224"/>
                  </a:lnTo>
                  <a:lnTo>
                    <a:pt x="2061" y="225"/>
                  </a:lnTo>
                  <a:lnTo>
                    <a:pt x="2049" y="225"/>
                  </a:lnTo>
                  <a:lnTo>
                    <a:pt x="2038" y="226"/>
                  </a:lnTo>
                  <a:lnTo>
                    <a:pt x="2034" y="225"/>
                  </a:lnTo>
                  <a:lnTo>
                    <a:pt x="2027" y="222"/>
                  </a:lnTo>
                  <a:lnTo>
                    <a:pt x="2019" y="219"/>
                  </a:lnTo>
                  <a:lnTo>
                    <a:pt x="2010" y="217"/>
                  </a:lnTo>
                  <a:lnTo>
                    <a:pt x="1998" y="212"/>
                  </a:lnTo>
                  <a:lnTo>
                    <a:pt x="1985" y="208"/>
                  </a:lnTo>
                  <a:lnTo>
                    <a:pt x="1971" y="204"/>
                  </a:lnTo>
                  <a:lnTo>
                    <a:pt x="1956" y="199"/>
                  </a:lnTo>
                  <a:lnTo>
                    <a:pt x="1940" y="195"/>
                  </a:lnTo>
                  <a:lnTo>
                    <a:pt x="1924" y="192"/>
                  </a:lnTo>
                  <a:lnTo>
                    <a:pt x="1906" y="191"/>
                  </a:lnTo>
                  <a:lnTo>
                    <a:pt x="1887" y="191"/>
                  </a:lnTo>
                  <a:lnTo>
                    <a:pt x="1861" y="191"/>
                  </a:lnTo>
                  <a:lnTo>
                    <a:pt x="1837" y="189"/>
                  </a:lnTo>
                  <a:lnTo>
                    <a:pt x="1816" y="188"/>
                  </a:lnTo>
                  <a:lnTo>
                    <a:pt x="1795" y="187"/>
                  </a:lnTo>
                  <a:lnTo>
                    <a:pt x="1776" y="184"/>
                  </a:lnTo>
                  <a:lnTo>
                    <a:pt x="1757" y="184"/>
                  </a:lnTo>
                  <a:lnTo>
                    <a:pt x="1741" y="184"/>
                  </a:lnTo>
                  <a:lnTo>
                    <a:pt x="1724" y="187"/>
                  </a:lnTo>
                  <a:lnTo>
                    <a:pt x="1714" y="189"/>
                  </a:lnTo>
                  <a:lnTo>
                    <a:pt x="1703" y="191"/>
                  </a:lnTo>
                  <a:lnTo>
                    <a:pt x="1692" y="191"/>
                  </a:lnTo>
                  <a:lnTo>
                    <a:pt x="1679" y="191"/>
                  </a:lnTo>
                  <a:lnTo>
                    <a:pt x="1662" y="188"/>
                  </a:lnTo>
                  <a:lnTo>
                    <a:pt x="1641" y="185"/>
                  </a:lnTo>
                  <a:lnTo>
                    <a:pt x="1613" y="178"/>
                  </a:lnTo>
                  <a:lnTo>
                    <a:pt x="1578" y="170"/>
                  </a:lnTo>
                  <a:lnTo>
                    <a:pt x="1564" y="167"/>
                  </a:lnTo>
                  <a:lnTo>
                    <a:pt x="1550" y="162"/>
                  </a:lnTo>
                  <a:lnTo>
                    <a:pt x="1537" y="160"/>
                  </a:lnTo>
                  <a:lnTo>
                    <a:pt x="1523" y="155"/>
                  </a:lnTo>
                  <a:lnTo>
                    <a:pt x="1509" y="151"/>
                  </a:lnTo>
                  <a:lnTo>
                    <a:pt x="1495" y="147"/>
                  </a:lnTo>
                  <a:lnTo>
                    <a:pt x="1481" y="143"/>
                  </a:lnTo>
                  <a:lnTo>
                    <a:pt x="1467" y="138"/>
                  </a:lnTo>
                  <a:lnTo>
                    <a:pt x="1437" y="131"/>
                  </a:lnTo>
                  <a:lnTo>
                    <a:pt x="1411" y="124"/>
                  </a:lnTo>
                  <a:lnTo>
                    <a:pt x="1387" y="117"/>
                  </a:lnTo>
                  <a:lnTo>
                    <a:pt x="1366" y="113"/>
                  </a:lnTo>
                  <a:lnTo>
                    <a:pt x="1348" y="108"/>
                  </a:lnTo>
                  <a:lnTo>
                    <a:pt x="1332" y="106"/>
                  </a:lnTo>
                  <a:lnTo>
                    <a:pt x="1320" y="103"/>
                  </a:lnTo>
                  <a:lnTo>
                    <a:pt x="1309" y="103"/>
                  </a:lnTo>
                  <a:lnTo>
                    <a:pt x="1300" y="103"/>
                  </a:lnTo>
                  <a:lnTo>
                    <a:pt x="1288" y="101"/>
                  </a:lnTo>
                  <a:lnTo>
                    <a:pt x="1270" y="98"/>
                  </a:lnTo>
                  <a:lnTo>
                    <a:pt x="1246" y="96"/>
                  </a:lnTo>
                  <a:lnTo>
                    <a:pt x="1219" y="93"/>
                  </a:lnTo>
                  <a:lnTo>
                    <a:pt x="1188" y="88"/>
                  </a:lnTo>
                  <a:lnTo>
                    <a:pt x="1155" y="84"/>
                  </a:lnTo>
                  <a:lnTo>
                    <a:pt x="1120" y="78"/>
                  </a:lnTo>
                  <a:lnTo>
                    <a:pt x="1082" y="74"/>
                  </a:lnTo>
                  <a:lnTo>
                    <a:pt x="1044" y="69"/>
                  </a:lnTo>
                  <a:lnTo>
                    <a:pt x="1005" y="63"/>
                  </a:lnTo>
                  <a:lnTo>
                    <a:pt x="965" y="57"/>
                  </a:lnTo>
                  <a:lnTo>
                    <a:pt x="927" y="51"/>
                  </a:lnTo>
                  <a:lnTo>
                    <a:pt x="889" y="46"/>
                  </a:lnTo>
                  <a:lnTo>
                    <a:pt x="853" y="40"/>
                  </a:lnTo>
                  <a:lnTo>
                    <a:pt x="818" y="36"/>
                  </a:lnTo>
                  <a:lnTo>
                    <a:pt x="814" y="36"/>
                  </a:lnTo>
                  <a:lnTo>
                    <a:pt x="803" y="34"/>
                  </a:lnTo>
                  <a:lnTo>
                    <a:pt x="786" y="33"/>
                  </a:lnTo>
                  <a:lnTo>
                    <a:pt x="765" y="32"/>
                  </a:lnTo>
                  <a:lnTo>
                    <a:pt x="740" y="30"/>
                  </a:lnTo>
                  <a:lnTo>
                    <a:pt x="712" y="29"/>
                  </a:lnTo>
                  <a:lnTo>
                    <a:pt x="681" y="26"/>
                  </a:lnTo>
                  <a:lnTo>
                    <a:pt x="650" y="23"/>
                  </a:lnTo>
                  <a:lnTo>
                    <a:pt x="620" y="22"/>
                  </a:lnTo>
                  <a:lnTo>
                    <a:pt x="589" y="19"/>
                  </a:lnTo>
                  <a:lnTo>
                    <a:pt x="561" y="17"/>
                  </a:lnTo>
                  <a:lnTo>
                    <a:pt x="536" y="16"/>
                  </a:lnTo>
                  <a:lnTo>
                    <a:pt x="515" y="14"/>
                  </a:lnTo>
                  <a:lnTo>
                    <a:pt x="498" y="13"/>
                  </a:lnTo>
                  <a:lnTo>
                    <a:pt x="488" y="12"/>
                  </a:lnTo>
                  <a:lnTo>
                    <a:pt x="484" y="12"/>
                  </a:lnTo>
                  <a:lnTo>
                    <a:pt x="372" y="0"/>
                  </a:lnTo>
                  <a:lnTo>
                    <a:pt x="360" y="10"/>
                  </a:lnTo>
                  <a:lnTo>
                    <a:pt x="357" y="13"/>
                  </a:lnTo>
                  <a:lnTo>
                    <a:pt x="347" y="20"/>
                  </a:lnTo>
                  <a:lnTo>
                    <a:pt x="332" y="32"/>
                  </a:lnTo>
                  <a:lnTo>
                    <a:pt x="312" y="46"/>
                  </a:lnTo>
                  <a:lnTo>
                    <a:pt x="288" y="63"/>
                  </a:lnTo>
                  <a:lnTo>
                    <a:pt x="259" y="83"/>
                  </a:lnTo>
                  <a:lnTo>
                    <a:pt x="228" y="104"/>
                  </a:lnTo>
                  <a:lnTo>
                    <a:pt x="193" y="125"/>
                  </a:lnTo>
                  <a:lnTo>
                    <a:pt x="175" y="137"/>
                  </a:lnTo>
                  <a:lnTo>
                    <a:pt x="158" y="150"/>
                  </a:lnTo>
                  <a:lnTo>
                    <a:pt x="146" y="161"/>
                  </a:lnTo>
                  <a:lnTo>
                    <a:pt x="133" y="174"/>
                  </a:lnTo>
                  <a:lnTo>
                    <a:pt x="125" y="187"/>
                  </a:lnTo>
                  <a:lnTo>
                    <a:pt x="118" y="199"/>
                  </a:lnTo>
                  <a:lnTo>
                    <a:pt x="114" y="212"/>
                  </a:lnTo>
                  <a:lnTo>
                    <a:pt x="111" y="226"/>
                  </a:lnTo>
                  <a:lnTo>
                    <a:pt x="111" y="235"/>
                  </a:lnTo>
                  <a:lnTo>
                    <a:pt x="111" y="244"/>
                  </a:lnTo>
                  <a:lnTo>
                    <a:pt x="114" y="251"/>
                  </a:lnTo>
                  <a:lnTo>
                    <a:pt x="115" y="258"/>
                  </a:lnTo>
                  <a:lnTo>
                    <a:pt x="56" y="396"/>
                  </a:lnTo>
                  <a:lnTo>
                    <a:pt x="77" y="410"/>
                  </a:lnTo>
                  <a:lnTo>
                    <a:pt x="74" y="410"/>
                  </a:lnTo>
                  <a:lnTo>
                    <a:pt x="49" y="410"/>
                  </a:lnTo>
                  <a:lnTo>
                    <a:pt x="0" y="544"/>
                  </a:lnTo>
                  <a:lnTo>
                    <a:pt x="53" y="790"/>
                  </a:lnTo>
                  <a:lnTo>
                    <a:pt x="62" y="821"/>
                  </a:lnTo>
                  <a:lnTo>
                    <a:pt x="76" y="851"/>
                  </a:lnTo>
                  <a:lnTo>
                    <a:pt x="93" y="880"/>
                  </a:lnTo>
                  <a:lnTo>
                    <a:pt x="112" y="907"/>
                  </a:lnTo>
                  <a:lnTo>
                    <a:pt x="133" y="931"/>
                  </a:lnTo>
                  <a:lnTo>
                    <a:pt x="157" y="955"/>
                  </a:lnTo>
                  <a:lnTo>
                    <a:pt x="182" y="976"/>
                  </a:lnTo>
                  <a:lnTo>
                    <a:pt x="207" y="995"/>
                  </a:lnTo>
                  <a:lnTo>
                    <a:pt x="231" y="1013"/>
                  </a:lnTo>
                  <a:lnTo>
                    <a:pt x="255" y="1029"/>
                  </a:lnTo>
                  <a:lnTo>
                    <a:pt x="277" y="1042"/>
                  </a:lnTo>
                  <a:lnTo>
                    <a:pt x="297" y="1053"/>
                  </a:lnTo>
                  <a:lnTo>
                    <a:pt x="315" y="1063"/>
                  </a:lnTo>
                  <a:lnTo>
                    <a:pt x="327" y="1069"/>
                  </a:lnTo>
                  <a:lnTo>
                    <a:pt x="337" y="1075"/>
                  </a:lnTo>
                  <a:lnTo>
                    <a:pt x="341" y="1076"/>
                  </a:lnTo>
                  <a:lnTo>
                    <a:pt x="346" y="1077"/>
                  </a:lnTo>
                  <a:lnTo>
                    <a:pt x="346" y="1077"/>
                  </a:lnTo>
                  <a:lnTo>
                    <a:pt x="347" y="1077"/>
                  </a:lnTo>
                  <a:lnTo>
                    <a:pt x="350" y="1079"/>
                  </a:lnTo>
                  <a:lnTo>
                    <a:pt x="354" y="1079"/>
                  </a:lnTo>
                  <a:lnTo>
                    <a:pt x="361" y="1080"/>
                  </a:lnTo>
                  <a:lnTo>
                    <a:pt x="372" y="1083"/>
                  </a:lnTo>
                  <a:lnTo>
                    <a:pt x="388" y="1086"/>
                  </a:lnTo>
                  <a:lnTo>
                    <a:pt x="409" y="1089"/>
                  </a:lnTo>
                  <a:lnTo>
                    <a:pt x="434" y="1095"/>
                  </a:lnTo>
                  <a:lnTo>
                    <a:pt x="466" y="1100"/>
                  </a:lnTo>
                  <a:lnTo>
                    <a:pt x="504" y="1109"/>
                  </a:lnTo>
                  <a:lnTo>
                    <a:pt x="550" y="1117"/>
                  </a:lnTo>
                  <a:lnTo>
                    <a:pt x="604" y="1127"/>
                  </a:lnTo>
                  <a:lnTo>
                    <a:pt x="668" y="1140"/>
                  </a:lnTo>
                  <a:lnTo>
                    <a:pt x="741" y="1154"/>
                  </a:lnTo>
                  <a:lnTo>
                    <a:pt x="824" y="1170"/>
                  </a:lnTo>
                  <a:lnTo>
                    <a:pt x="850" y="1176"/>
                  </a:lnTo>
                  <a:lnTo>
                    <a:pt x="877" y="1180"/>
                  </a:lnTo>
                  <a:lnTo>
                    <a:pt x="902" y="1186"/>
                  </a:lnTo>
                  <a:lnTo>
                    <a:pt x="926" y="1193"/>
                  </a:lnTo>
                  <a:lnTo>
                    <a:pt x="948" y="1198"/>
                  </a:lnTo>
                  <a:lnTo>
                    <a:pt x="970" y="1204"/>
                  </a:lnTo>
                  <a:lnTo>
                    <a:pt x="990" y="1211"/>
                  </a:lnTo>
                  <a:lnTo>
                    <a:pt x="1010" y="1217"/>
                  </a:lnTo>
                  <a:lnTo>
                    <a:pt x="1028" y="1223"/>
                  </a:lnTo>
                  <a:lnTo>
                    <a:pt x="1044" y="1228"/>
                  </a:lnTo>
                  <a:lnTo>
                    <a:pt x="1060" y="1234"/>
                  </a:lnTo>
                  <a:lnTo>
                    <a:pt x="1072" y="1240"/>
                  </a:lnTo>
                  <a:lnTo>
                    <a:pt x="1085" y="1244"/>
                  </a:lnTo>
                  <a:lnTo>
                    <a:pt x="1095" y="1248"/>
                  </a:lnTo>
                  <a:lnTo>
                    <a:pt x="1103" y="1252"/>
                  </a:lnTo>
                  <a:lnTo>
                    <a:pt x="1110" y="1255"/>
                  </a:lnTo>
                  <a:lnTo>
                    <a:pt x="1119" y="1260"/>
                  </a:lnTo>
                  <a:lnTo>
                    <a:pt x="1131" y="1267"/>
                  </a:lnTo>
                  <a:lnTo>
                    <a:pt x="1147" y="1277"/>
                  </a:lnTo>
                  <a:lnTo>
                    <a:pt x="1162" y="1288"/>
                  </a:lnTo>
                  <a:lnTo>
                    <a:pt x="1180" y="1299"/>
                  </a:lnTo>
                  <a:lnTo>
                    <a:pt x="1198" y="1312"/>
                  </a:lnTo>
                  <a:lnTo>
                    <a:pt x="1216" y="1325"/>
                  </a:lnTo>
                  <a:lnTo>
                    <a:pt x="1235" y="1338"/>
                  </a:lnTo>
                  <a:lnTo>
                    <a:pt x="1250" y="1349"/>
                  </a:lnTo>
                  <a:lnTo>
                    <a:pt x="1264" y="1359"/>
                  </a:lnTo>
                  <a:lnTo>
                    <a:pt x="1278" y="1369"/>
                  </a:lnTo>
                  <a:lnTo>
                    <a:pt x="1291" y="1378"/>
                  </a:lnTo>
                  <a:lnTo>
                    <a:pt x="1303" y="1386"/>
                  </a:lnTo>
                  <a:lnTo>
                    <a:pt x="1314" y="1393"/>
                  </a:lnTo>
                  <a:lnTo>
                    <a:pt x="1324" y="1400"/>
                  </a:lnTo>
                  <a:lnTo>
                    <a:pt x="1332" y="1405"/>
                  </a:lnTo>
                  <a:lnTo>
                    <a:pt x="1345" y="1413"/>
                  </a:lnTo>
                  <a:lnTo>
                    <a:pt x="1360" y="1425"/>
                  </a:lnTo>
                  <a:lnTo>
                    <a:pt x="1377" y="1439"/>
                  </a:lnTo>
                  <a:lnTo>
                    <a:pt x="1395" y="1455"/>
                  </a:lnTo>
                  <a:lnTo>
                    <a:pt x="1415" y="1472"/>
                  </a:lnTo>
                  <a:lnTo>
                    <a:pt x="1433" y="1489"/>
                  </a:lnTo>
                  <a:lnTo>
                    <a:pt x="1450" y="1506"/>
                  </a:lnTo>
                  <a:lnTo>
                    <a:pt x="1465" y="1520"/>
                  </a:lnTo>
                  <a:lnTo>
                    <a:pt x="1465" y="1521"/>
                  </a:lnTo>
                  <a:lnTo>
                    <a:pt x="1465" y="1521"/>
                  </a:lnTo>
                  <a:lnTo>
                    <a:pt x="1467" y="1521"/>
                  </a:lnTo>
                  <a:lnTo>
                    <a:pt x="1467" y="1523"/>
                  </a:lnTo>
                  <a:lnTo>
                    <a:pt x="1467" y="1523"/>
                  </a:lnTo>
                  <a:lnTo>
                    <a:pt x="1469" y="1526"/>
                  </a:lnTo>
                  <a:lnTo>
                    <a:pt x="1475" y="1530"/>
                  </a:lnTo>
                  <a:lnTo>
                    <a:pt x="1485" y="1534"/>
                  </a:lnTo>
                  <a:lnTo>
                    <a:pt x="1495" y="1540"/>
                  </a:lnTo>
                  <a:lnTo>
                    <a:pt x="1507" y="1546"/>
                  </a:lnTo>
                  <a:lnTo>
                    <a:pt x="1523" y="1550"/>
                  </a:lnTo>
                  <a:lnTo>
                    <a:pt x="1538" y="1551"/>
                  </a:lnTo>
                  <a:lnTo>
                    <a:pt x="1555" y="1551"/>
                  </a:lnTo>
                  <a:lnTo>
                    <a:pt x="1563" y="1550"/>
                  </a:lnTo>
                  <a:lnTo>
                    <a:pt x="1570" y="1548"/>
                  </a:lnTo>
                  <a:lnTo>
                    <a:pt x="1580" y="1546"/>
                  </a:lnTo>
                  <a:lnTo>
                    <a:pt x="1588" y="1541"/>
                  </a:lnTo>
                  <a:lnTo>
                    <a:pt x="1598" y="1536"/>
                  </a:lnTo>
                  <a:lnTo>
                    <a:pt x="1608" y="1529"/>
                  </a:lnTo>
                  <a:lnTo>
                    <a:pt x="1618" y="1520"/>
                  </a:lnTo>
                  <a:lnTo>
                    <a:pt x="1626" y="1509"/>
                  </a:lnTo>
                  <a:lnTo>
                    <a:pt x="1640" y="1486"/>
                  </a:lnTo>
                  <a:lnTo>
                    <a:pt x="1650" y="1463"/>
                  </a:lnTo>
                  <a:lnTo>
                    <a:pt x="1654" y="1440"/>
                  </a:lnTo>
                  <a:lnTo>
                    <a:pt x="1654" y="1419"/>
                  </a:lnTo>
                  <a:lnTo>
                    <a:pt x="1648" y="1398"/>
                  </a:lnTo>
                  <a:lnTo>
                    <a:pt x="1640" y="1382"/>
                  </a:lnTo>
                  <a:lnTo>
                    <a:pt x="1630" y="1372"/>
                  </a:lnTo>
                  <a:lnTo>
                    <a:pt x="1625" y="1368"/>
                  </a:lnTo>
                  <a:lnTo>
                    <a:pt x="1622" y="1365"/>
                  </a:lnTo>
                  <a:lnTo>
                    <a:pt x="1615" y="1359"/>
                  </a:lnTo>
                  <a:lnTo>
                    <a:pt x="1602" y="1351"/>
                  </a:lnTo>
                  <a:lnTo>
                    <a:pt x="1588" y="1339"/>
                  </a:lnTo>
                  <a:lnTo>
                    <a:pt x="1598" y="1341"/>
                  </a:lnTo>
                  <a:lnTo>
                    <a:pt x="1606" y="1341"/>
                  </a:lnTo>
                  <a:lnTo>
                    <a:pt x="1613" y="1341"/>
                  </a:lnTo>
                  <a:lnTo>
                    <a:pt x="1619" y="1341"/>
                  </a:lnTo>
                  <a:lnTo>
                    <a:pt x="1627" y="1341"/>
                  </a:lnTo>
                  <a:lnTo>
                    <a:pt x="1640" y="1344"/>
                  </a:lnTo>
                  <a:lnTo>
                    <a:pt x="1655" y="1345"/>
                  </a:lnTo>
                  <a:lnTo>
                    <a:pt x="1673" y="1348"/>
                  </a:lnTo>
                  <a:lnTo>
                    <a:pt x="1692" y="1352"/>
                  </a:lnTo>
                  <a:lnTo>
                    <a:pt x="1713" y="1356"/>
                  </a:lnTo>
                  <a:lnTo>
                    <a:pt x="1732" y="1359"/>
                  </a:lnTo>
                  <a:lnTo>
                    <a:pt x="1752" y="1363"/>
                  </a:lnTo>
                  <a:lnTo>
                    <a:pt x="1771" y="1368"/>
                  </a:lnTo>
                  <a:lnTo>
                    <a:pt x="1790" y="1371"/>
                  </a:lnTo>
                  <a:lnTo>
                    <a:pt x="1806" y="1373"/>
                  </a:lnTo>
                  <a:lnTo>
                    <a:pt x="1822" y="1376"/>
                  </a:lnTo>
                  <a:lnTo>
                    <a:pt x="1836" y="1379"/>
                  </a:lnTo>
                  <a:lnTo>
                    <a:pt x="1848" y="1381"/>
                  </a:lnTo>
                  <a:lnTo>
                    <a:pt x="1859" y="1382"/>
                  </a:lnTo>
                  <a:lnTo>
                    <a:pt x="1868" y="1383"/>
                  </a:lnTo>
                  <a:lnTo>
                    <a:pt x="1875" y="1383"/>
                  </a:lnTo>
                  <a:lnTo>
                    <a:pt x="1893" y="1385"/>
                  </a:lnTo>
                  <a:lnTo>
                    <a:pt x="1918" y="1386"/>
                  </a:lnTo>
                  <a:lnTo>
                    <a:pt x="1949" y="1388"/>
                  </a:lnTo>
                  <a:lnTo>
                    <a:pt x="1981" y="1388"/>
                  </a:lnTo>
                  <a:lnTo>
                    <a:pt x="2010" y="1388"/>
                  </a:lnTo>
                  <a:lnTo>
                    <a:pt x="2036" y="1386"/>
                  </a:lnTo>
                  <a:lnTo>
                    <a:pt x="2054" y="1382"/>
                  </a:lnTo>
                  <a:lnTo>
                    <a:pt x="2108" y="1361"/>
                  </a:lnTo>
                  <a:lnTo>
                    <a:pt x="2145" y="1365"/>
                  </a:lnTo>
                  <a:lnTo>
                    <a:pt x="2196" y="1355"/>
                  </a:lnTo>
                  <a:lnTo>
                    <a:pt x="2198" y="1355"/>
                  </a:lnTo>
                  <a:lnTo>
                    <a:pt x="2199" y="1355"/>
                  </a:lnTo>
                  <a:lnTo>
                    <a:pt x="2248" y="1341"/>
                  </a:lnTo>
                  <a:lnTo>
                    <a:pt x="2262" y="1335"/>
                  </a:lnTo>
                  <a:lnTo>
                    <a:pt x="2276" y="1329"/>
                  </a:lnTo>
                  <a:lnTo>
                    <a:pt x="2289" y="1324"/>
                  </a:lnTo>
                  <a:lnTo>
                    <a:pt x="2301" y="1318"/>
                  </a:lnTo>
                  <a:lnTo>
                    <a:pt x="2311" y="1314"/>
                  </a:lnTo>
                  <a:lnTo>
                    <a:pt x="2318" y="1309"/>
                  </a:lnTo>
                  <a:lnTo>
                    <a:pt x="2323" y="1308"/>
                  </a:lnTo>
                  <a:lnTo>
                    <a:pt x="2325" y="1307"/>
                  </a:lnTo>
                  <a:lnTo>
                    <a:pt x="2367" y="1281"/>
                  </a:lnTo>
                  <a:lnTo>
                    <a:pt x="2400" y="1251"/>
                  </a:lnTo>
                  <a:lnTo>
                    <a:pt x="2425" y="1220"/>
                  </a:lnTo>
                  <a:lnTo>
                    <a:pt x="2460" y="1193"/>
                  </a:lnTo>
                  <a:lnTo>
                    <a:pt x="2488" y="1153"/>
                  </a:lnTo>
                  <a:lnTo>
                    <a:pt x="2488" y="1151"/>
                  </a:lnTo>
                  <a:lnTo>
                    <a:pt x="2490" y="1150"/>
                  </a:lnTo>
                  <a:lnTo>
                    <a:pt x="2511" y="1113"/>
                  </a:lnTo>
                  <a:lnTo>
                    <a:pt x="2536" y="1075"/>
                  </a:lnTo>
                  <a:lnTo>
                    <a:pt x="2554" y="1030"/>
                  </a:lnTo>
                  <a:lnTo>
                    <a:pt x="2569" y="985"/>
                  </a:lnTo>
                  <a:lnTo>
                    <a:pt x="2576" y="948"/>
                  </a:lnTo>
                  <a:lnTo>
                    <a:pt x="2590" y="912"/>
                  </a:lnTo>
                  <a:lnTo>
                    <a:pt x="2599" y="875"/>
                  </a:lnTo>
                  <a:lnTo>
                    <a:pt x="2600" y="827"/>
                  </a:lnTo>
                  <a:lnTo>
                    <a:pt x="2603" y="781"/>
                  </a:lnTo>
                  <a:lnTo>
                    <a:pt x="2597" y="737"/>
                  </a:lnTo>
                  <a:lnTo>
                    <a:pt x="2597" y="696"/>
                  </a:lnTo>
                  <a:lnTo>
                    <a:pt x="2593" y="648"/>
                  </a:lnTo>
                  <a:lnTo>
                    <a:pt x="2579" y="605"/>
                  </a:lnTo>
                  <a:lnTo>
                    <a:pt x="2568" y="5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47" name="Freeform 123"/>
            <p:cNvSpPr>
              <a:spLocks/>
            </p:cNvSpPr>
            <p:nvPr/>
          </p:nvSpPr>
          <p:spPr bwMode="auto">
            <a:xfrm rot="15688720">
              <a:off x="528" y="2636"/>
              <a:ext cx="611" cy="507"/>
            </a:xfrm>
            <a:custGeom>
              <a:avLst/>
              <a:gdLst/>
              <a:ahLst/>
              <a:cxnLst>
                <a:cxn ang="0">
                  <a:pos x="1635" y="174"/>
                </a:cxn>
                <a:cxn ang="0">
                  <a:pos x="1550" y="179"/>
                </a:cxn>
                <a:cxn ang="0">
                  <a:pos x="1412" y="152"/>
                </a:cxn>
                <a:cxn ang="0">
                  <a:pos x="1329" y="131"/>
                </a:cxn>
                <a:cxn ang="0">
                  <a:pos x="1219" y="101"/>
                </a:cxn>
                <a:cxn ang="0">
                  <a:pos x="1132" y="88"/>
                </a:cxn>
                <a:cxn ang="0">
                  <a:pos x="917" y="60"/>
                </a:cxn>
                <a:cxn ang="0">
                  <a:pos x="720" y="31"/>
                </a:cxn>
                <a:cxn ang="0">
                  <a:pos x="629" y="24"/>
                </a:cxn>
                <a:cxn ang="0">
                  <a:pos x="458" y="11"/>
                </a:cxn>
                <a:cxn ang="0">
                  <a:pos x="303" y="0"/>
                </a:cxn>
                <a:cxn ang="0">
                  <a:pos x="200" y="71"/>
                </a:cxn>
                <a:cxn ang="0">
                  <a:pos x="113" y="129"/>
                </a:cxn>
                <a:cxn ang="0">
                  <a:pos x="70" y="272"/>
                </a:cxn>
                <a:cxn ang="0">
                  <a:pos x="60" y="697"/>
                </a:cxn>
                <a:cxn ang="0">
                  <a:pos x="148" y="797"/>
                </a:cxn>
                <a:cxn ang="0">
                  <a:pos x="252" y="865"/>
                </a:cxn>
                <a:cxn ang="0">
                  <a:pos x="347" y="892"/>
                </a:cxn>
                <a:cxn ang="0">
                  <a:pos x="539" y="929"/>
                </a:cxn>
                <a:cxn ang="0">
                  <a:pos x="728" y="965"/>
                </a:cxn>
                <a:cxn ang="0">
                  <a:pos x="878" y="999"/>
                </a:cxn>
                <a:cxn ang="0">
                  <a:pos x="983" y="1034"/>
                </a:cxn>
                <a:cxn ang="0">
                  <a:pos x="1043" y="1061"/>
                </a:cxn>
                <a:cxn ang="0">
                  <a:pos x="1152" y="1135"/>
                </a:cxn>
                <a:cxn ang="0">
                  <a:pos x="1224" y="1185"/>
                </a:cxn>
                <a:cxn ang="0">
                  <a:pos x="1297" y="1238"/>
                </a:cxn>
                <a:cxn ang="0">
                  <a:pos x="1360" y="1278"/>
                </a:cxn>
                <a:cxn ang="0">
                  <a:pos x="1403" y="1252"/>
                </a:cxn>
                <a:cxn ang="0">
                  <a:pos x="1410" y="1118"/>
                </a:cxn>
                <a:cxn ang="0">
                  <a:pos x="1503" y="1127"/>
                </a:cxn>
                <a:cxn ang="0">
                  <a:pos x="1623" y="1148"/>
                </a:cxn>
                <a:cxn ang="0">
                  <a:pos x="1711" y="1164"/>
                </a:cxn>
                <a:cxn ang="0">
                  <a:pos x="1749" y="1168"/>
                </a:cxn>
                <a:cxn ang="0">
                  <a:pos x="1721" y="1138"/>
                </a:cxn>
                <a:cxn ang="0">
                  <a:pos x="1528" y="1083"/>
                </a:cxn>
                <a:cxn ang="0">
                  <a:pos x="1301" y="1054"/>
                </a:cxn>
                <a:cxn ang="0">
                  <a:pos x="1178" y="1040"/>
                </a:cxn>
                <a:cxn ang="0">
                  <a:pos x="941" y="942"/>
                </a:cxn>
                <a:cxn ang="0">
                  <a:pos x="660" y="818"/>
                </a:cxn>
                <a:cxn ang="0">
                  <a:pos x="653" y="805"/>
                </a:cxn>
                <a:cxn ang="0">
                  <a:pos x="892" y="867"/>
                </a:cxn>
                <a:cxn ang="0">
                  <a:pos x="1114" y="929"/>
                </a:cxn>
                <a:cxn ang="0">
                  <a:pos x="1241" y="959"/>
                </a:cxn>
                <a:cxn ang="0">
                  <a:pos x="1462" y="993"/>
                </a:cxn>
                <a:cxn ang="0">
                  <a:pos x="1610" y="1012"/>
                </a:cxn>
                <a:cxn ang="0">
                  <a:pos x="1570" y="915"/>
                </a:cxn>
                <a:cxn ang="0">
                  <a:pos x="1535" y="754"/>
                </a:cxn>
                <a:cxn ang="0">
                  <a:pos x="1543" y="588"/>
                </a:cxn>
                <a:cxn ang="0">
                  <a:pos x="1648" y="357"/>
                </a:cxn>
                <a:cxn ang="0">
                  <a:pos x="1693" y="293"/>
                </a:cxn>
                <a:cxn ang="0">
                  <a:pos x="1620" y="280"/>
                </a:cxn>
                <a:cxn ang="0">
                  <a:pos x="1482" y="273"/>
                </a:cxn>
                <a:cxn ang="0">
                  <a:pos x="1352" y="255"/>
                </a:cxn>
                <a:cxn ang="0">
                  <a:pos x="1220" y="233"/>
                </a:cxn>
                <a:cxn ang="0">
                  <a:pos x="1223" y="229"/>
                </a:cxn>
                <a:cxn ang="0">
                  <a:pos x="1368" y="229"/>
                </a:cxn>
                <a:cxn ang="0">
                  <a:pos x="1521" y="220"/>
                </a:cxn>
                <a:cxn ang="0">
                  <a:pos x="1602" y="215"/>
                </a:cxn>
                <a:cxn ang="0">
                  <a:pos x="1700" y="223"/>
                </a:cxn>
                <a:cxn ang="0">
                  <a:pos x="1803" y="215"/>
                </a:cxn>
                <a:cxn ang="0">
                  <a:pos x="1813" y="191"/>
                </a:cxn>
                <a:cxn ang="0">
                  <a:pos x="1742" y="179"/>
                </a:cxn>
              </a:cxnLst>
              <a:rect l="0" t="0" r="r" b="b"/>
              <a:pathLst>
                <a:path w="1832" h="1291">
                  <a:moveTo>
                    <a:pt x="1742" y="179"/>
                  </a:moveTo>
                  <a:lnTo>
                    <a:pt x="1716" y="179"/>
                  </a:lnTo>
                  <a:lnTo>
                    <a:pt x="1693" y="178"/>
                  </a:lnTo>
                  <a:lnTo>
                    <a:pt x="1672" y="176"/>
                  </a:lnTo>
                  <a:lnTo>
                    <a:pt x="1652" y="175"/>
                  </a:lnTo>
                  <a:lnTo>
                    <a:pt x="1635" y="174"/>
                  </a:lnTo>
                  <a:lnTo>
                    <a:pt x="1621" y="172"/>
                  </a:lnTo>
                  <a:lnTo>
                    <a:pt x="1607" y="172"/>
                  </a:lnTo>
                  <a:lnTo>
                    <a:pt x="1596" y="174"/>
                  </a:lnTo>
                  <a:lnTo>
                    <a:pt x="1581" y="176"/>
                  </a:lnTo>
                  <a:lnTo>
                    <a:pt x="1565" y="179"/>
                  </a:lnTo>
                  <a:lnTo>
                    <a:pt x="1550" y="179"/>
                  </a:lnTo>
                  <a:lnTo>
                    <a:pt x="1532" y="178"/>
                  </a:lnTo>
                  <a:lnTo>
                    <a:pt x="1512" y="176"/>
                  </a:lnTo>
                  <a:lnTo>
                    <a:pt x="1489" y="171"/>
                  </a:lnTo>
                  <a:lnTo>
                    <a:pt x="1461" y="165"/>
                  </a:lnTo>
                  <a:lnTo>
                    <a:pt x="1426" y="156"/>
                  </a:lnTo>
                  <a:lnTo>
                    <a:pt x="1412" y="152"/>
                  </a:lnTo>
                  <a:lnTo>
                    <a:pt x="1398" y="149"/>
                  </a:lnTo>
                  <a:lnTo>
                    <a:pt x="1384" y="145"/>
                  </a:lnTo>
                  <a:lnTo>
                    <a:pt x="1371" y="141"/>
                  </a:lnTo>
                  <a:lnTo>
                    <a:pt x="1357" y="138"/>
                  </a:lnTo>
                  <a:lnTo>
                    <a:pt x="1343" y="134"/>
                  </a:lnTo>
                  <a:lnTo>
                    <a:pt x="1329" y="131"/>
                  </a:lnTo>
                  <a:lnTo>
                    <a:pt x="1315" y="127"/>
                  </a:lnTo>
                  <a:lnTo>
                    <a:pt x="1296" y="121"/>
                  </a:lnTo>
                  <a:lnTo>
                    <a:pt x="1275" y="115"/>
                  </a:lnTo>
                  <a:lnTo>
                    <a:pt x="1255" y="109"/>
                  </a:lnTo>
                  <a:lnTo>
                    <a:pt x="1236" y="105"/>
                  </a:lnTo>
                  <a:lnTo>
                    <a:pt x="1219" y="101"/>
                  </a:lnTo>
                  <a:lnTo>
                    <a:pt x="1203" y="97"/>
                  </a:lnTo>
                  <a:lnTo>
                    <a:pt x="1191" y="95"/>
                  </a:lnTo>
                  <a:lnTo>
                    <a:pt x="1182" y="94"/>
                  </a:lnTo>
                  <a:lnTo>
                    <a:pt x="1173" y="94"/>
                  </a:lnTo>
                  <a:lnTo>
                    <a:pt x="1156" y="91"/>
                  </a:lnTo>
                  <a:lnTo>
                    <a:pt x="1132" y="88"/>
                  </a:lnTo>
                  <a:lnTo>
                    <a:pt x="1104" y="85"/>
                  </a:lnTo>
                  <a:lnTo>
                    <a:pt x="1071" y="81"/>
                  </a:lnTo>
                  <a:lnTo>
                    <a:pt x="1036" y="77"/>
                  </a:lnTo>
                  <a:lnTo>
                    <a:pt x="997" y="71"/>
                  </a:lnTo>
                  <a:lnTo>
                    <a:pt x="957" y="65"/>
                  </a:lnTo>
                  <a:lnTo>
                    <a:pt x="917" y="60"/>
                  </a:lnTo>
                  <a:lnTo>
                    <a:pt x="878" y="54"/>
                  </a:lnTo>
                  <a:lnTo>
                    <a:pt x="840" y="48"/>
                  </a:lnTo>
                  <a:lnTo>
                    <a:pt x="804" y="44"/>
                  </a:lnTo>
                  <a:lnTo>
                    <a:pt x="772" y="38"/>
                  </a:lnTo>
                  <a:lnTo>
                    <a:pt x="744" y="34"/>
                  </a:lnTo>
                  <a:lnTo>
                    <a:pt x="720" y="31"/>
                  </a:lnTo>
                  <a:lnTo>
                    <a:pt x="703" y="28"/>
                  </a:lnTo>
                  <a:lnTo>
                    <a:pt x="699" y="28"/>
                  </a:lnTo>
                  <a:lnTo>
                    <a:pt x="689" y="27"/>
                  </a:lnTo>
                  <a:lnTo>
                    <a:pt x="674" y="27"/>
                  </a:lnTo>
                  <a:lnTo>
                    <a:pt x="653" y="26"/>
                  </a:lnTo>
                  <a:lnTo>
                    <a:pt x="629" y="24"/>
                  </a:lnTo>
                  <a:lnTo>
                    <a:pt x="602" y="21"/>
                  </a:lnTo>
                  <a:lnTo>
                    <a:pt x="573" y="20"/>
                  </a:lnTo>
                  <a:lnTo>
                    <a:pt x="544" y="17"/>
                  </a:lnTo>
                  <a:lnTo>
                    <a:pt x="514" y="16"/>
                  </a:lnTo>
                  <a:lnTo>
                    <a:pt x="485" y="14"/>
                  </a:lnTo>
                  <a:lnTo>
                    <a:pt x="458" y="11"/>
                  </a:lnTo>
                  <a:lnTo>
                    <a:pt x="433" y="10"/>
                  </a:lnTo>
                  <a:lnTo>
                    <a:pt x="414" y="8"/>
                  </a:lnTo>
                  <a:lnTo>
                    <a:pt x="397" y="8"/>
                  </a:lnTo>
                  <a:lnTo>
                    <a:pt x="387" y="7"/>
                  </a:lnTo>
                  <a:lnTo>
                    <a:pt x="383" y="7"/>
                  </a:lnTo>
                  <a:lnTo>
                    <a:pt x="303" y="0"/>
                  </a:lnTo>
                  <a:lnTo>
                    <a:pt x="292" y="8"/>
                  </a:lnTo>
                  <a:lnTo>
                    <a:pt x="280" y="18"/>
                  </a:lnTo>
                  <a:lnTo>
                    <a:pt x="263" y="30"/>
                  </a:lnTo>
                  <a:lnTo>
                    <a:pt x="245" y="43"/>
                  </a:lnTo>
                  <a:lnTo>
                    <a:pt x="222" y="57"/>
                  </a:lnTo>
                  <a:lnTo>
                    <a:pt x="200" y="71"/>
                  </a:lnTo>
                  <a:lnTo>
                    <a:pt x="175" y="87"/>
                  </a:lnTo>
                  <a:lnTo>
                    <a:pt x="148" y="104"/>
                  </a:lnTo>
                  <a:lnTo>
                    <a:pt x="136" y="111"/>
                  </a:lnTo>
                  <a:lnTo>
                    <a:pt x="127" y="118"/>
                  </a:lnTo>
                  <a:lnTo>
                    <a:pt x="119" y="125"/>
                  </a:lnTo>
                  <a:lnTo>
                    <a:pt x="113" y="129"/>
                  </a:lnTo>
                  <a:lnTo>
                    <a:pt x="109" y="135"/>
                  </a:lnTo>
                  <a:lnTo>
                    <a:pt x="106" y="138"/>
                  </a:lnTo>
                  <a:lnTo>
                    <a:pt x="105" y="142"/>
                  </a:lnTo>
                  <a:lnTo>
                    <a:pt x="103" y="144"/>
                  </a:lnTo>
                  <a:lnTo>
                    <a:pt x="119" y="158"/>
                  </a:lnTo>
                  <a:lnTo>
                    <a:pt x="70" y="272"/>
                  </a:lnTo>
                  <a:lnTo>
                    <a:pt x="239" y="381"/>
                  </a:lnTo>
                  <a:lnTo>
                    <a:pt x="22" y="386"/>
                  </a:lnTo>
                  <a:lnTo>
                    <a:pt x="0" y="445"/>
                  </a:lnTo>
                  <a:lnTo>
                    <a:pt x="46" y="660"/>
                  </a:lnTo>
                  <a:lnTo>
                    <a:pt x="52" y="679"/>
                  </a:lnTo>
                  <a:lnTo>
                    <a:pt x="60" y="697"/>
                  </a:lnTo>
                  <a:lnTo>
                    <a:pt x="70" y="716"/>
                  </a:lnTo>
                  <a:lnTo>
                    <a:pt x="82" y="734"/>
                  </a:lnTo>
                  <a:lnTo>
                    <a:pt x="96" y="751"/>
                  </a:lnTo>
                  <a:lnTo>
                    <a:pt x="113" y="767"/>
                  </a:lnTo>
                  <a:lnTo>
                    <a:pt x="130" y="783"/>
                  </a:lnTo>
                  <a:lnTo>
                    <a:pt x="148" y="797"/>
                  </a:lnTo>
                  <a:lnTo>
                    <a:pt x="165" y="811"/>
                  </a:lnTo>
                  <a:lnTo>
                    <a:pt x="184" y="824"/>
                  </a:lnTo>
                  <a:lnTo>
                    <a:pt x="201" y="837"/>
                  </a:lnTo>
                  <a:lnTo>
                    <a:pt x="219" y="847"/>
                  </a:lnTo>
                  <a:lnTo>
                    <a:pt x="236" y="857"/>
                  </a:lnTo>
                  <a:lnTo>
                    <a:pt x="252" y="865"/>
                  </a:lnTo>
                  <a:lnTo>
                    <a:pt x="266" y="872"/>
                  </a:lnTo>
                  <a:lnTo>
                    <a:pt x="278" y="878"/>
                  </a:lnTo>
                  <a:lnTo>
                    <a:pt x="288" y="879"/>
                  </a:lnTo>
                  <a:lnTo>
                    <a:pt x="303" y="882"/>
                  </a:lnTo>
                  <a:lnTo>
                    <a:pt x="323" y="886"/>
                  </a:lnTo>
                  <a:lnTo>
                    <a:pt x="347" y="892"/>
                  </a:lnTo>
                  <a:lnTo>
                    <a:pt x="373" y="896"/>
                  </a:lnTo>
                  <a:lnTo>
                    <a:pt x="403" y="904"/>
                  </a:lnTo>
                  <a:lnTo>
                    <a:pt x="435" y="909"/>
                  </a:lnTo>
                  <a:lnTo>
                    <a:pt x="470" y="916"/>
                  </a:lnTo>
                  <a:lnTo>
                    <a:pt x="505" y="923"/>
                  </a:lnTo>
                  <a:lnTo>
                    <a:pt x="539" y="929"/>
                  </a:lnTo>
                  <a:lnTo>
                    <a:pt x="574" y="936"/>
                  </a:lnTo>
                  <a:lnTo>
                    <a:pt x="609" y="943"/>
                  </a:lnTo>
                  <a:lnTo>
                    <a:pt x="642" y="949"/>
                  </a:lnTo>
                  <a:lnTo>
                    <a:pt x="674" y="955"/>
                  </a:lnTo>
                  <a:lnTo>
                    <a:pt x="703" y="960"/>
                  </a:lnTo>
                  <a:lnTo>
                    <a:pt x="728" y="965"/>
                  </a:lnTo>
                  <a:lnTo>
                    <a:pt x="756" y="969"/>
                  </a:lnTo>
                  <a:lnTo>
                    <a:pt x="783" y="975"/>
                  </a:lnTo>
                  <a:lnTo>
                    <a:pt x="808" y="980"/>
                  </a:lnTo>
                  <a:lnTo>
                    <a:pt x="832" y="986"/>
                  </a:lnTo>
                  <a:lnTo>
                    <a:pt x="855" y="992"/>
                  </a:lnTo>
                  <a:lnTo>
                    <a:pt x="878" y="999"/>
                  </a:lnTo>
                  <a:lnTo>
                    <a:pt x="899" y="1005"/>
                  </a:lnTo>
                  <a:lnTo>
                    <a:pt x="918" y="1012"/>
                  </a:lnTo>
                  <a:lnTo>
                    <a:pt x="936" y="1017"/>
                  </a:lnTo>
                  <a:lnTo>
                    <a:pt x="953" y="1023"/>
                  </a:lnTo>
                  <a:lnTo>
                    <a:pt x="969" y="1029"/>
                  </a:lnTo>
                  <a:lnTo>
                    <a:pt x="983" y="1034"/>
                  </a:lnTo>
                  <a:lnTo>
                    <a:pt x="995" y="1039"/>
                  </a:lnTo>
                  <a:lnTo>
                    <a:pt x="1005" y="1043"/>
                  </a:lnTo>
                  <a:lnTo>
                    <a:pt x="1013" y="1047"/>
                  </a:lnTo>
                  <a:lnTo>
                    <a:pt x="1020" y="1050"/>
                  </a:lnTo>
                  <a:lnTo>
                    <a:pt x="1030" y="1054"/>
                  </a:lnTo>
                  <a:lnTo>
                    <a:pt x="1043" y="1061"/>
                  </a:lnTo>
                  <a:lnTo>
                    <a:pt x="1055" y="1070"/>
                  </a:lnTo>
                  <a:lnTo>
                    <a:pt x="1072" y="1080"/>
                  </a:lnTo>
                  <a:lnTo>
                    <a:pt x="1089" y="1091"/>
                  </a:lnTo>
                  <a:lnTo>
                    <a:pt x="1108" y="1104"/>
                  </a:lnTo>
                  <a:lnTo>
                    <a:pt x="1129" y="1120"/>
                  </a:lnTo>
                  <a:lnTo>
                    <a:pt x="1152" y="1135"/>
                  </a:lnTo>
                  <a:lnTo>
                    <a:pt x="1164" y="1144"/>
                  </a:lnTo>
                  <a:lnTo>
                    <a:pt x="1178" y="1154"/>
                  </a:lnTo>
                  <a:lnTo>
                    <a:pt x="1191" y="1163"/>
                  </a:lnTo>
                  <a:lnTo>
                    <a:pt x="1202" y="1171"/>
                  </a:lnTo>
                  <a:lnTo>
                    <a:pt x="1213" y="1178"/>
                  </a:lnTo>
                  <a:lnTo>
                    <a:pt x="1224" y="1185"/>
                  </a:lnTo>
                  <a:lnTo>
                    <a:pt x="1233" y="1191"/>
                  </a:lnTo>
                  <a:lnTo>
                    <a:pt x="1240" y="1195"/>
                  </a:lnTo>
                  <a:lnTo>
                    <a:pt x="1252" y="1202"/>
                  </a:lnTo>
                  <a:lnTo>
                    <a:pt x="1266" y="1212"/>
                  </a:lnTo>
                  <a:lnTo>
                    <a:pt x="1282" y="1225"/>
                  </a:lnTo>
                  <a:lnTo>
                    <a:pt x="1297" y="1238"/>
                  </a:lnTo>
                  <a:lnTo>
                    <a:pt x="1312" y="1251"/>
                  </a:lnTo>
                  <a:lnTo>
                    <a:pt x="1328" y="1265"/>
                  </a:lnTo>
                  <a:lnTo>
                    <a:pt x="1343" y="1278"/>
                  </a:lnTo>
                  <a:lnTo>
                    <a:pt x="1356" y="1291"/>
                  </a:lnTo>
                  <a:lnTo>
                    <a:pt x="1357" y="1285"/>
                  </a:lnTo>
                  <a:lnTo>
                    <a:pt x="1360" y="1278"/>
                  </a:lnTo>
                  <a:lnTo>
                    <a:pt x="1364" y="1272"/>
                  </a:lnTo>
                  <a:lnTo>
                    <a:pt x="1370" y="1268"/>
                  </a:lnTo>
                  <a:lnTo>
                    <a:pt x="1378" y="1261"/>
                  </a:lnTo>
                  <a:lnTo>
                    <a:pt x="1387" y="1256"/>
                  </a:lnTo>
                  <a:lnTo>
                    <a:pt x="1395" y="1254"/>
                  </a:lnTo>
                  <a:lnTo>
                    <a:pt x="1403" y="1252"/>
                  </a:lnTo>
                  <a:lnTo>
                    <a:pt x="1198" y="1091"/>
                  </a:lnTo>
                  <a:lnTo>
                    <a:pt x="1332" y="1108"/>
                  </a:lnTo>
                  <a:lnTo>
                    <a:pt x="1347" y="1111"/>
                  </a:lnTo>
                  <a:lnTo>
                    <a:pt x="1366" y="1114"/>
                  </a:lnTo>
                  <a:lnTo>
                    <a:pt x="1388" y="1117"/>
                  </a:lnTo>
                  <a:lnTo>
                    <a:pt x="1410" y="1118"/>
                  </a:lnTo>
                  <a:lnTo>
                    <a:pt x="1433" y="1121"/>
                  </a:lnTo>
                  <a:lnTo>
                    <a:pt x="1452" y="1124"/>
                  </a:lnTo>
                  <a:lnTo>
                    <a:pt x="1470" y="1126"/>
                  </a:lnTo>
                  <a:lnTo>
                    <a:pt x="1482" y="1126"/>
                  </a:lnTo>
                  <a:lnTo>
                    <a:pt x="1490" y="1126"/>
                  </a:lnTo>
                  <a:lnTo>
                    <a:pt x="1503" y="1127"/>
                  </a:lnTo>
                  <a:lnTo>
                    <a:pt x="1517" y="1128"/>
                  </a:lnTo>
                  <a:lnTo>
                    <a:pt x="1532" y="1131"/>
                  </a:lnTo>
                  <a:lnTo>
                    <a:pt x="1551" y="1135"/>
                  </a:lnTo>
                  <a:lnTo>
                    <a:pt x="1572" y="1138"/>
                  </a:lnTo>
                  <a:lnTo>
                    <a:pt x="1596" y="1143"/>
                  </a:lnTo>
                  <a:lnTo>
                    <a:pt x="1623" y="1148"/>
                  </a:lnTo>
                  <a:lnTo>
                    <a:pt x="1640" y="1151"/>
                  </a:lnTo>
                  <a:lnTo>
                    <a:pt x="1655" y="1154"/>
                  </a:lnTo>
                  <a:lnTo>
                    <a:pt x="1670" y="1157"/>
                  </a:lnTo>
                  <a:lnTo>
                    <a:pt x="1686" y="1160"/>
                  </a:lnTo>
                  <a:lnTo>
                    <a:pt x="1698" y="1163"/>
                  </a:lnTo>
                  <a:lnTo>
                    <a:pt x="1711" y="1164"/>
                  </a:lnTo>
                  <a:lnTo>
                    <a:pt x="1721" y="1165"/>
                  </a:lnTo>
                  <a:lnTo>
                    <a:pt x="1728" y="1167"/>
                  </a:lnTo>
                  <a:lnTo>
                    <a:pt x="1733" y="1167"/>
                  </a:lnTo>
                  <a:lnTo>
                    <a:pt x="1737" y="1167"/>
                  </a:lnTo>
                  <a:lnTo>
                    <a:pt x="1743" y="1167"/>
                  </a:lnTo>
                  <a:lnTo>
                    <a:pt x="1749" y="1168"/>
                  </a:lnTo>
                  <a:lnTo>
                    <a:pt x="1756" y="1168"/>
                  </a:lnTo>
                  <a:lnTo>
                    <a:pt x="1761" y="1168"/>
                  </a:lnTo>
                  <a:lnTo>
                    <a:pt x="1768" y="1170"/>
                  </a:lnTo>
                  <a:lnTo>
                    <a:pt x="1774" y="1170"/>
                  </a:lnTo>
                  <a:lnTo>
                    <a:pt x="1760" y="1161"/>
                  </a:lnTo>
                  <a:lnTo>
                    <a:pt x="1721" y="1138"/>
                  </a:lnTo>
                  <a:lnTo>
                    <a:pt x="1686" y="1104"/>
                  </a:lnTo>
                  <a:lnTo>
                    <a:pt x="1661" y="1101"/>
                  </a:lnTo>
                  <a:lnTo>
                    <a:pt x="1633" y="1097"/>
                  </a:lnTo>
                  <a:lnTo>
                    <a:pt x="1600" y="1093"/>
                  </a:lnTo>
                  <a:lnTo>
                    <a:pt x="1564" y="1087"/>
                  </a:lnTo>
                  <a:lnTo>
                    <a:pt x="1528" y="1083"/>
                  </a:lnTo>
                  <a:lnTo>
                    <a:pt x="1489" y="1077"/>
                  </a:lnTo>
                  <a:lnTo>
                    <a:pt x="1449" y="1073"/>
                  </a:lnTo>
                  <a:lnTo>
                    <a:pt x="1410" y="1067"/>
                  </a:lnTo>
                  <a:lnTo>
                    <a:pt x="1373" y="1063"/>
                  </a:lnTo>
                  <a:lnTo>
                    <a:pt x="1336" y="1057"/>
                  </a:lnTo>
                  <a:lnTo>
                    <a:pt x="1301" y="1054"/>
                  </a:lnTo>
                  <a:lnTo>
                    <a:pt x="1271" y="1050"/>
                  </a:lnTo>
                  <a:lnTo>
                    <a:pt x="1243" y="1047"/>
                  </a:lnTo>
                  <a:lnTo>
                    <a:pt x="1220" y="1044"/>
                  </a:lnTo>
                  <a:lnTo>
                    <a:pt x="1202" y="1043"/>
                  </a:lnTo>
                  <a:lnTo>
                    <a:pt x="1189" y="1043"/>
                  </a:lnTo>
                  <a:lnTo>
                    <a:pt x="1178" y="1040"/>
                  </a:lnTo>
                  <a:lnTo>
                    <a:pt x="1156" y="1033"/>
                  </a:lnTo>
                  <a:lnTo>
                    <a:pt x="1124" y="1020"/>
                  </a:lnTo>
                  <a:lnTo>
                    <a:pt x="1085" y="1005"/>
                  </a:lnTo>
                  <a:lnTo>
                    <a:pt x="1041" y="986"/>
                  </a:lnTo>
                  <a:lnTo>
                    <a:pt x="992" y="965"/>
                  </a:lnTo>
                  <a:lnTo>
                    <a:pt x="941" y="942"/>
                  </a:lnTo>
                  <a:lnTo>
                    <a:pt x="888" y="919"/>
                  </a:lnTo>
                  <a:lnTo>
                    <a:pt x="834" y="896"/>
                  </a:lnTo>
                  <a:lnTo>
                    <a:pt x="784" y="874"/>
                  </a:lnTo>
                  <a:lnTo>
                    <a:pt x="738" y="852"/>
                  </a:lnTo>
                  <a:lnTo>
                    <a:pt x="696" y="834"/>
                  </a:lnTo>
                  <a:lnTo>
                    <a:pt x="660" y="818"/>
                  </a:lnTo>
                  <a:lnTo>
                    <a:pt x="633" y="805"/>
                  </a:lnTo>
                  <a:lnTo>
                    <a:pt x="615" y="798"/>
                  </a:lnTo>
                  <a:lnTo>
                    <a:pt x="609" y="795"/>
                  </a:lnTo>
                  <a:lnTo>
                    <a:pt x="615" y="797"/>
                  </a:lnTo>
                  <a:lnTo>
                    <a:pt x="629" y="800"/>
                  </a:lnTo>
                  <a:lnTo>
                    <a:pt x="653" y="805"/>
                  </a:lnTo>
                  <a:lnTo>
                    <a:pt x="682" y="814"/>
                  </a:lnTo>
                  <a:lnTo>
                    <a:pt x="717" y="822"/>
                  </a:lnTo>
                  <a:lnTo>
                    <a:pt x="758" y="832"/>
                  </a:lnTo>
                  <a:lnTo>
                    <a:pt x="801" y="844"/>
                  </a:lnTo>
                  <a:lnTo>
                    <a:pt x="847" y="855"/>
                  </a:lnTo>
                  <a:lnTo>
                    <a:pt x="892" y="867"/>
                  </a:lnTo>
                  <a:lnTo>
                    <a:pt x="938" y="879"/>
                  </a:lnTo>
                  <a:lnTo>
                    <a:pt x="981" y="891"/>
                  </a:lnTo>
                  <a:lnTo>
                    <a:pt x="1022" y="902"/>
                  </a:lnTo>
                  <a:lnTo>
                    <a:pt x="1058" y="912"/>
                  </a:lnTo>
                  <a:lnTo>
                    <a:pt x="1089" y="921"/>
                  </a:lnTo>
                  <a:lnTo>
                    <a:pt x="1114" y="929"/>
                  </a:lnTo>
                  <a:lnTo>
                    <a:pt x="1129" y="935"/>
                  </a:lnTo>
                  <a:lnTo>
                    <a:pt x="1142" y="939"/>
                  </a:lnTo>
                  <a:lnTo>
                    <a:pt x="1159" y="943"/>
                  </a:lnTo>
                  <a:lnTo>
                    <a:pt x="1182" y="949"/>
                  </a:lnTo>
                  <a:lnTo>
                    <a:pt x="1210" y="955"/>
                  </a:lnTo>
                  <a:lnTo>
                    <a:pt x="1241" y="959"/>
                  </a:lnTo>
                  <a:lnTo>
                    <a:pt x="1275" y="965"/>
                  </a:lnTo>
                  <a:lnTo>
                    <a:pt x="1311" y="970"/>
                  </a:lnTo>
                  <a:lnTo>
                    <a:pt x="1349" y="976"/>
                  </a:lnTo>
                  <a:lnTo>
                    <a:pt x="1387" y="982"/>
                  </a:lnTo>
                  <a:lnTo>
                    <a:pt x="1424" y="987"/>
                  </a:lnTo>
                  <a:lnTo>
                    <a:pt x="1462" y="993"/>
                  </a:lnTo>
                  <a:lnTo>
                    <a:pt x="1498" y="997"/>
                  </a:lnTo>
                  <a:lnTo>
                    <a:pt x="1532" y="1002"/>
                  </a:lnTo>
                  <a:lnTo>
                    <a:pt x="1563" y="1006"/>
                  </a:lnTo>
                  <a:lnTo>
                    <a:pt x="1589" y="1010"/>
                  </a:lnTo>
                  <a:lnTo>
                    <a:pt x="1612" y="1013"/>
                  </a:lnTo>
                  <a:lnTo>
                    <a:pt x="1610" y="1012"/>
                  </a:lnTo>
                  <a:lnTo>
                    <a:pt x="1589" y="965"/>
                  </a:lnTo>
                  <a:lnTo>
                    <a:pt x="1586" y="958"/>
                  </a:lnTo>
                  <a:lnTo>
                    <a:pt x="1581" y="943"/>
                  </a:lnTo>
                  <a:lnTo>
                    <a:pt x="1575" y="929"/>
                  </a:lnTo>
                  <a:lnTo>
                    <a:pt x="1572" y="922"/>
                  </a:lnTo>
                  <a:lnTo>
                    <a:pt x="1570" y="915"/>
                  </a:lnTo>
                  <a:lnTo>
                    <a:pt x="1564" y="901"/>
                  </a:lnTo>
                  <a:lnTo>
                    <a:pt x="1558" y="885"/>
                  </a:lnTo>
                  <a:lnTo>
                    <a:pt x="1556" y="878"/>
                  </a:lnTo>
                  <a:lnTo>
                    <a:pt x="1542" y="835"/>
                  </a:lnTo>
                  <a:lnTo>
                    <a:pt x="1540" y="791"/>
                  </a:lnTo>
                  <a:lnTo>
                    <a:pt x="1535" y="754"/>
                  </a:lnTo>
                  <a:lnTo>
                    <a:pt x="1533" y="751"/>
                  </a:lnTo>
                  <a:lnTo>
                    <a:pt x="1533" y="750"/>
                  </a:lnTo>
                  <a:lnTo>
                    <a:pt x="1532" y="706"/>
                  </a:lnTo>
                  <a:lnTo>
                    <a:pt x="1539" y="662"/>
                  </a:lnTo>
                  <a:lnTo>
                    <a:pt x="1543" y="623"/>
                  </a:lnTo>
                  <a:lnTo>
                    <a:pt x="1543" y="588"/>
                  </a:lnTo>
                  <a:lnTo>
                    <a:pt x="1558" y="548"/>
                  </a:lnTo>
                  <a:lnTo>
                    <a:pt x="1568" y="516"/>
                  </a:lnTo>
                  <a:lnTo>
                    <a:pt x="1577" y="470"/>
                  </a:lnTo>
                  <a:lnTo>
                    <a:pt x="1605" y="431"/>
                  </a:lnTo>
                  <a:lnTo>
                    <a:pt x="1620" y="393"/>
                  </a:lnTo>
                  <a:lnTo>
                    <a:pt x="1648" y="357"/>
                  </a:lnTo>
                  <a:lnTo>
                    <a:pt x="1656" y="344"/>
                  </a:lnTo>
                  <a:lnTo>
                    <a:pt x="1666" y="333"/>
                  </a:lnTo>
                  <a:lnTo>
                    <a:pt x="1674" y="320"/>
                  </a:lnTo>
                  <a:lnTo>
                    <a:pt x="1681" y="310"/>
                  </a:lnTo>
                  <a:lnTo>
                    <a:pt x="1687" y="300"/>
                  </a:lnTo>
                  <a:lnTo>
                    <a:pt x="1693" y="293"/>
                  </a:lnTo>
                  <a:lnTo>
                    <a:pt x="1695" y="289"/>
                  </a:lnTo>
                  <a:lnTo>
                    <a:pt x="1697" y="287"/>
                  </a:lnTo>
                  <a:lnTo>
                    <a:pt x="1704" y="283"/>
                  </a:lnTo>
                  <a:lnTo>
                    <a:pt x="1679" y="282"/>
                  </a:lnTo>
                  <a:lnTo>
                    <a:pt x="1649" y="280"/>
                  </a:lnTo>
                  <a:lnTo>
                    <a:pt x="1620" y="280"/>
                  </a:lnTo>
                  <a:lnTo>
                    <a:pt x="1589" y="279"/>
                  </a:lnTo>
                  <a:lnTo>
                    <a:pt x="1560" y="277"/>
                  </a:lnTo>
                  <a:lnTo>
                    <a:pt x="1533" y="276"/>
                  </a:lnTo>
                  <a:lnTo>
                    <a:pt x="1511" y="276"/>
                  </a:lnTo>
                  <a:lnTo>
                    <a:pt x="1494" y="275"/>
                  </a:lnTo>
                  <a:lnTo>
                    <a:pt x="1482" y="273"/>
                  </a:lnTo>
                  <a:lnTo>
                    <a:pt x="1466" y="272"/>
                  </a:lnTo>
                  <a:lnTo>
                    <a:pt x="1447" y="269"/>
                  </a:lnTo>
                  <a:lnTo>
                    <a:pt x="1424" y="266"/>
                  </a:lnTo>
                  <a:lnTo>
                    <a:pt x="1402" y="262"/>
                  </a:lnTo>
                  <a:lnTo>
                    <a:pt x="1377" y="259"/>
                  </a:lnTo>
                  <a:lnTo>
                    <a:pt x="1352" y="255"/>
                  </a:lnTo>
                  <a:lnTo>
                    <a:pt x="1325" y="250"/>
                  </a:lnTo>
                  <a:lnTo>
                    <a:pt x="1301" y="246"/>
                  </a:lnTo>
                  <a:lnTo>
                    <a:pt x="1278" y="242"/>
                  </a:lnTo>
                  <a:lnTo>
                    <a:pt x="1255" y="239"/>
                  </a:lnTo>
                  <a:lnTo>
                    <a:pt x="1237" y="236"/>
                  </a:lnTo>
                  <a:lnTo>
                    <a:pt x="1220" y="233"/>
                  </a:lnTo>
                  <a:lnTo>
                    <a:pt x="1209" y="230"/>
                  </a:lnTo>
                  <a:lnTo>
                    <a:pt x="1201" y="229"/>
                  </a:lnTo>
                  <a:lnTo>
                    <a:pt x="1198" y="229"/>
                  </a:lnTo>
                  <a:lnTo>
                    <a:pt x="1201" y="229"/>
                  </a:lnTo>
                  <a:lnTo>
                    <a:pt x="1209" y="229"/>
                  </a:lnTo>
                  <a:lnTo>
                    <a:pt x="1223" y="229"/>
                  </a:lnTo>
                  <a:lnTo>
                    <a:pt x="1241" y="229"/>
                  </a:lnTo>
                  <a:lnTo>
                    <a:pt x="1262" y="229"/>
                  </a:lnTo>
                  <a:lnTo>
                    <a:pt x="1286" y="229"/>
                  </a:lnTo>
                  <a:lnTo>
                    <a:pt x="1312" y="229"/>
                  </a:lnTo>
                  <a:lnTo>
                    <a:pt x="1340" y="229"/>
                  </a:lnTo>
                  <a:lnTo>
                    <a:pt x="1368" y="229"/>
                  </a:lnTo>
                  <a:lnTo>
                    <a:pt x="1398" y="228"/>
                  </a:lnTo>
                  <a:lnTo>
                    <a:pt x="1426" y="228"/>
                  </a:lnTo>
                  <a:lnTo>
                    <a:pt x="1454" y="226"/>
                  </a:lnTo>
                  <a:lnTo>
                    <a:pt x="1479" y="225"/>
                  </a:lnTo>
                  <a:lnTo>
                    <a:pt x="1501" y="223"/>
                  </a:lnTo>
                  <a:lnTo>
                    <a:pt x="1521" y="220"/>
                  </a:lnTo>
                  <a:lnTo>
                    <a:pt x="1536" y="218"/>
                  </a:lnTo>
                  <a:lnTo>
                    <a:pt x="1547" y="216"/>
                  </a:lnTo>
                  <a:lnTo>
                    <a:pt x="1560" y="215"/>
                  </a:lnTo>
                  <a:lnTo>
                    <a:pt x="1572" y="213"/>
                  </a:lnTo>
                  <a:lnTo>
                    <a:pt x="1588" y="213"/>
                  </a:lnTo>
                  <a:lnTo>
                    <a:pt x="1602" y="215"/>
                  </a:lnTo>
                  <a:lnTo>
                    <a:pt x="1619" y="215"/>
                  </a:lnTo>
                  <a:lnTo>
                    <a:pt x="1634" y="216"/>
                  </a:lnTo>
                  <a:lnTo>
                    <a:pt x="1651" y="218"/>
                  </a:lnTo>
                  <a:lnTo>
                    <a:pt x="1667" y="219"/>
                  </a:lnTo>
                  <a:lnTo>
                    <a:pt x="1683" y="220"/>
                  </a:lnTo>
                  <a:lnTo>
                    <a:pt x="1700" y="223"/>
                  </a:lnTo>
                  <a:lnTo>
                    <a:pt x="1715" y="225"/>
                  </a:lnTo>
                  <a:lnTo>
                    <a:pt x="1729" y="228"/>
                  </a:lnTo>
                  <a:lnTo>
                    <a:pt x="1743" y="229"/>
                  </a:lnTo>
                  <a:lnTo>
                    <a:pt x="1756" y="232"/>
                  </a:lnTo>
                  <a:lnTo>
                    <a:pt x="1767" y="233"/>
                  </a:lnTo>
                  <a:lnTo>
                    <a:pt x="1803" y="215"/>
                  </a:lnTo>
                  <a:lnTo>
                    <a:pt x="1806" y="213"/>
                  </a:lnTo>
                  <a:lnTo>
                    <a:pt x="1814" y="208"/>
                  </a:lnTo>
                  <a:lnTo>
                    <a:pt x="1824" y="203"/>
                  </a:lnTo>
                  <a:lnTo>
                    <a:pt x="1832" y="198"/>
                  </a:lnTo>
                  <a:lnTo>
                    <a:pt x="1823" y="195"/>
                  </a:lnTo>
                  <a:lnTo>
                    <a:pt x="1813" y="191"/>
                  </a:lnTo>
                  <a:lnTo>
                    <a:pt x="1802" y="188"/>
                  </a:lnTo>
                  <a:lnTo>
                    <a:pt x="1790" y="185"/>
                  </a:lnTo>
                  <a:lnTo>
                    <a:pt x="1778" y="182"/>
                  </a:lnTo>
                  <a:lnTo>
                    <a:pt x="1767" y="181"/>
                  </a:lnTo>
                  <a:lnTo>
                    <a:pt x="1754" y="179"/>
                  </a:lnTo>
                  <a:lnTo>
                    <a:pt x="1742" y="1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48" name="Freeform 124"/>
            <p:cNvSpPr>
              <a:spLocks/>
            </p:cNvSpPr>
            <p:nvPr/>
          </p:nvSpPr>
          <p:spPr bwMode="auto">
            <a:xfrm rot="15688720">
              <a:off x="678" y="2352"/>
              <a:ext cx="238" cy="359"/>
            </a:xfrm>
            <a:custGeom>
              <a:avLst/>
              <a:gdLst/>
              <a:ahLst/>
              <a:cxnLst>
                <a:cxn ang="0">
                  <a:pos x="640" y="716"/>
                </a:cxn>
                <a:cxn ang="0">
                  <a:pos x="381" y="871"/>
                </a:cxn>
                <a:cxn ang="0">
                  <a:pos x="187" y="887"/>
                </a:cxn>
                <a:cxn ang="0">
                  <a:pos x="79" y="694"/>
                </a:cxn>
                <a:cxn ang="0">
                  <a:pos x="71" y="426"/>
                </a:cxn>
                <a:cxn ang="0">
                  <a:pos x="169" y="188"/>
                </a:cxn>
                <a:cxn ang="0">
                  <a:pos x="311" y="70"/>
                </a:cxn>
                <a:cxn ang="0">
                  <a:pos x="388" y="60"/>
                </a:cxn>
                <a:cxn ang="0">
                  <a:pos x="599" y="241"/>
                </a:cxn>
                <a:cxn ang="0">
                  <a:pos x="443" y="800"/>
                </a:cxn>
                <a:cxn ang="0">
                  <a:pos x="303" y="844"/>
                </a:cxn>
                <a:cxn ang="0">
                  <a:pos x="144" y="665"/>
                </a:cxn>
                <a:cxn ang="0">
                  <a:pos x="167" y="272"/>
                </a:cxn>
                <a:cxn ang="0">
                  <a:pos x="297" y="141"/>
                </a:cxn>
                <a:cxn ang="0">
                  <a:pos x="486" y="142"/>
                </a:cxn>
                <a:cxn ang="0">
                  <a:pos x="567" y="260"/>
                </a:cxn>
                <a:cxn ang="0">
                  <a:pos x="483" y="663"/>
                </a:cxn>
                <a:cxn ang="0">
                  <a:pos x="270" y="731"/>
                </a:cxn>
                <a:cxn ang="0">
                  <a:pos x="230" y="545"/>
                </a:cxn>
                <a:cxn ang="0">
                  <a:pos x="246" y="333"/>
                </a:cxn>
                <a:cxn ang="0">
                  <a:pos x="415" y="182"/>
                </a:cxn>
                <a:cxn ang="0">
                  <a:pos x="511" y="370"/>
                </a:cxn>
                <a:cxn ang="0">
                  <a:pos x="402" y="606"/>
                </a:cxn>
                <a:cxn ang="0">
                  <a:pos x="307" y="521"/>
                </a:cxn>
                <a:cxn ang="0">
                  <a:pos x="429" y="268"/>
                </a:cxn>
                <a:cxn ang="0">
                  <a:pos x="406" y="504"/>
                </a:cxn>
                <a:cxn ang="0">
                  <a:pos x="386" y="411"/>
                </a:cxn>
                <a:cxn ang="0">
                  <a:pos x="402" y="443"/>
                </a:cxn>
                <a:cxn ang="0">
                  <a:pos x="387" y="482"/>
                </a:cxn>
                <a:cxn ang="0">
                  <a:pos x="432" y="349"/>
                </a:cxn>
                <a:cxn ang="0">
                  <a:pos x="345" y="508"/>
                </a:cxn>
                <a:cxn ang="0">
                  <a:pos x="453" y="490"/>
                </a:cxn>
                <a:cxn ang="0">
                  <a:pos x="397" y="241"/>
                </a:cxn>
                <a:cxn ang="0">
                  <a:pos x="283" y="522"/>
                </a:cxn>
                <a:cxn ang="0">
                  <a:pos x="406" y="632"/>
                </a:cxn>
                <a:cxn ang="0">
                  <a:pos x="513" y="465"/>
                </a:cxn>
                <a:cxn ang="0">
                  <a:pos x="478" y="185"/>
                </a:cxn>
                <a:cxn ang="0">
                  <a:pos x="272" y="219"/>
                </a:cxn>
                <a:cxn ang="0">
                  <a:pos x="207" y="542"/>
                </a:cxn>
                <a:cxn ang="0">
                  <a:pos x="244" y="751"/>
                </a:cxn>
                <a:cxn ang="0">
                  <a:pos x="387" y="744"/>
                </a:cxn>
                <a:cxn ang="0">
                  <a:pos x="580" y="485"/>
                </a:cxn>
                <a:cxn ang="0">
                  <a:pos x="538" y="154"/>
                </a:cxn>
                <a:cxn ang="0">
                  <a:pos x="441" y="98"/>
                </a:cxn>
                <a:cxn ang="0">
                  <a:pos x="243" y="152"/>
                </a:cxn>
                <a:cxn ang="0">
                  <a:pos x="120" y="381"/>
                </a:cxn>
                <a:cxn ang="0">
                  <a:pos x="159" y="774"/>
                </a:cxn>
                <a:cxn ang="0">
                  <a:pos x="349" y="872"/>
                </a:cxn>
                <a:cxn ang="0">
                  <a:pos x="661" y="521"/>
                </a:cxn>
                <a:cxn ang="0">
                  <a:pos x="578" y="130"/>
                </a:cxn>
                <a:cxn ang="0">
                  <a:pos x="362" y="30"/>
                </a:cxn>
                <a:cxn ang="0">
                  <a:pos x="330" y="44"/>
                </a:cxn>
                <a:cxn ang="0">
                  <a:pos x="228" y="91"/>
                </a:cxn>
                <a:cxn ang="0">
                  <a:pos x="121" y="216"/>
                </a:cxn>
                <a:cxn ang="0">
                  <a:pos x="46" y="471"/>
                </a:cxn>
                <a:cxn ang="0">
                  <a:pos x="86" y="810"/>
                </a:cxn>
                <a:cxn ang="0">
                  <a:pos x="0" y="534"/>
                </a:cxn>
                <a:cxn ang="0">
                  <a:pos x="116" y="157"/>
                </a:cxn>
                <a:cxn ang="0">
                  <a:pos x="222" y="54"/>
                </a:cxn>
                <a:cxn ang="0">
                  <a:pos x="311" y="3"/>
                </a:cxn>
                <a:cxn ang="0">
                  <a:pos x="420" y="6"/>
                </a:cxn>
                <a:cxn ang="0">
                  <a:pos x="666" y="213"/>
                </a:cxn>
                <a:cxn ang="0">
                  <a:pos x="690" y="529"/>
                </a:cxn>
              </a:cxnLst>
              <a:rect l="0" t="0" r="r" b="b"/>
              <a:pathLst>
                <a:path w="713" h="914">
                  <a:moveTo>
                    <a:pt x="692" y="593"/>
                  </a:moveTo>
                  <a:lnTo>
                    <a:pt x="692" y="593"/>
                  </a:lnTo>
                  <a:lnTo>
                    <a:pt x="692" y="593"/>
                  </a:lnTo>
                  <a:lnTo>
                    <a:pt x="692" y="593"/>
                  </a:lnTo>
                  <a:lnTo>
                    <a:pt x="692" y="595"/>
                  </a:lnTo>
                  <a:lnTo>
                    <a:pt x="689" y="612"/>
                  </a:lnTo>
                  <a:lnTo>
                    <a:pt x="676" y="649"/>
                  </a:lnTo>
                  <a:lnTo>
                    <a:pt x="675" y="652"/>
                  </a:lnTo>
                  <a:lnTo>
                    <a:pt x="671" y="662"/>
                  </a:lnTo>
                  <a:lnTo>
                    <a:pt x="666" y="673"/>
                  </a:lnTo>
                  <a:lnTo>
                    <a:pt x="662" y="682"/>
                  </a:lnTo>
                  <a:lnTo>
                    <a:pt x="641" y="713"/>
                  </a:lnTo>
                  <a:lnTo>
                    <a:pt x="641" y="714"/>
                  </a:lnTo>
                  <a:lnTo>
                    <a:pt x="640" y="716"/>
                  </a:lnTo>
                  <a:lnTo>
                    <a:pt x="620" y="750"/>
                  </a:lnTo>
                  <a:lnTo>
                    <a:pt x="618" y="754"/>
                  </a:lnTo>
                  <a:lnTo>
                    <a:pt x="598" y="766"/>
                  </a:lnTo>
                  <a:lnTo>
                    <a:pt x="578" y="776"/>
                  </a:lnTo>
                  <a:lnTo>
                    <a:pt x="559" y="786"/>
                  </a:lnTo>
                  <a:lnTo>
                    <a:pt x="539" y="795"/>
                  </a:lnTo>
                  <a:lnTo>
                    <a:pt x="520" y="805"/>
                  </a:lnTo>
                  <a:lnTo>
                    <a:pt x="499" y="815"/>
                  </a:lnTo>
                  <a:lnTo>
                    <a:pt x="479" y="825"/>
                  </a:lnTo>
                  <a:lnTo>
                    <a:pt x="460" y="834"/>
                  </a:lnTo>
                  <a:lnTo>
                    <a:pt x="440" y="842"/>
                  </a:lnTo>
                  <a:lnTo>
                    <a:pt x="420" y="852"/>
                  </a:lnTo>
                  <a:lnTo>
                    <a:pt x="401" y="862"/>
                  </a:lnTo>
                  <a:lnTo>
                    <a:pt x="381" y="871"/>
                  </a:lnTo>
                  <a:lnTo>
                    <a:pt x="362" y="882"/>
                  </a:lnTo>
                  <a:lnTo>
                    <a:pt x="342" y="892"/>
                  </a:lnTo>
                  <a:lnTo>
                    <a:pt x="323" y="902"/>
                  </a:lnTo>
                  <a:lnTo>
                    <a:pt x="303" y="914"/>
                  </a:lnTo>
                  <a:lnTo>
                    <a:pt x="302" y="914"/>
                  </a:lnTo>
                  <a:lnTo>
                    <a:pt x="297" y="914"/>
                  </a:lnTo>
                  <a:lnTo>
                    <a:pt x="292" y="914"/>
                  </a:lnTo>
                  <a:lnTo>
                    <a:pt x="285" y="912"/>
                  </a:lnTo>
                  <a:lnTo>
                    <a:pt x="276" y="912"/>
                  </a:lnTo>
                  <a:lnTo>
                    <a:pt x="267" y="912"/>
                  </a:lnTo>
                  <a:lnTo>
                    <a:pt x="258" y="911"/>
                  </a:lnTo>
                  <a:lnTo>
                    <a:pt x="249" y="911"/>
                  </a:lnTo>
                  <a:lnTo>
                    <a:pt x="219" y="897"/>
                  </a:lnTo>
                  <a:lnTo>
                    <a:pt x="187" y="887"/>
                  </a:lnTo>
                  <a:lnTo>
                    <a:pt x="162" y="869"/>
                  </a:lnTo>
                  <a:lnTo>
                    <a:pt x="160" y="868"/>
                  </a:lnTo>
                  <a:lnTo>
                    <a:pt x="159" y="868"/>
                  </a:lnTo>
                  <a:lnTo>
                    <a:pt x="149" y="862"/>
                  </a:lnTo>
                  <a:lnTo>
                    <a:pt x="141" y="852"/>
                  </a:lnTo>
                  <a:lnTo>
                    <a:pt x="134" y="842"/>
                  </a:lnTo>
                  <a:lnTo>
                    <a:pt x="127" y="831"/>
                  </a:lnTo>
                  <a:lnTo>
                    <a:pt x="121" y="820"/>
                  </a:lnTo>
                  <a:lnTo>
                    <a:pt x="116" y="808"/>
                  </a:lnTo>
                  <a:lnTo>
                    <a:pt x="110" y="797"/>
                  </a:lnTo>
                  <a:lnTo>
                    <a:pt x="105" y="784"/>
                  </a:lnTo>
                  <a:lnTo>
                    <a:pt x="99" y="771"/>
                  </a:lnTo>
                  <a:lnTo>
                    <a:pt x="91" y="751"/>
                  </a:lnTo>
                  <a:lnTo>
                    <a:pt x="79" y="694"/>
                  </a:lnTo>
                  <a:lnTo>
                    <a:pt x="79" y="629"/>
                  </a:lnTo>
                  <a:lnTo>
                    <a:pt x="85" y="576"/>
                  </a:lnTo>
                  <a:lnTo>
                    <a:pt x="88" y="554"/>
                  </a:lnTo>
                  <a:lnTo>
                    <a:pt x="88" y="552"/>
                  </a:lnTo>
                  <a:lnTo>
                    <a:pt x="88" y="552"/>
                  </a:lnTo>
                  <a:lnTo>
                    <a:pt x="88" y="551"/>
                  </a:lnTo>
                  <a:lnTo>
                    <a:pt x="88" y="551"/>
                  </a:lnTo>
                  <a:lnTo>
                    <a:pt x="88" y="551"/>
                  </a:lnTo>
                  <a:lnTo>
                    <a:pt x="85" y="529"/>
                  </a:lnTo>
                  <a:lnTo>
                    <a:pt x="78" y="509"/>
                  </a:lnTo>
                  <a:lnTo>
                    <a:pt x="72" y="490"/>
                  </a:lnTo>
                  <a:lnTo>
                    <a:pt x="70" y="472"/>
                  </a:lnTo>
                  <a:lnTo>
                    <a:pt x="70" y="450"/>
                  </a:lnTo>
                  <a:lnTo>
                    <a:pt x="71" y="426"/>
                  </a:lnTo>
                  <a:lnTo>
                    <a:pt x="74" y="400"/>
                  </a:lnTo>
                  <a:lnTo>
                    <a:pt x="77" y="374"/>
                  </a:lnTo>
                  <a:lnTo>
                    <a:pt x="82" y="349"/>
                  </a:lnTo>
                  <a:lnTo>
                    <a:pt x="91" y="323"/>
                  </a:lnTo>
                  <a:lnTo>
                    <a:pt x="100" y="297"/>
                  </a:lnTo>
                  <a:lnTo>
                    <a:pt x="113" y="272"/>
                  </a:lnTo>
                  <a:lnTo>
                    <a:pt x="120" y="262"/>
                  </a:lnTo>
                  <a:lnTo>
                    <a:pt x="127" y="250"/>
                  </a:lnTo>
                  <a:lnTo>
                    <a:pt x="135" y="241"/>
                  </a:lnTo>
                  <a:lnTo>
                    <a:pt x="142" y="229"/>
                  </a:lnTo>
                  <a:lnTo>
                    <a:pt x="141" y="231"/>
                  </a:lnTo>
                  <a:lnTo>
                    <a:pt x="151" y="216"/>
                  </a:lnTo>
                  <a:lnTo>
                    <a:pt x="160" y="202"/>
                  </a:lnTo>
                  <a:lnTo>
                    <a:pt x="169" y="188"/>
                  </a:lnTo>
                  <a:lnTo>
                    <a:pt x="179" y="174"/>
                  </a:lnTo>
                  <a:lnTo>
                    <a:pt x="187" y="161"/>
                  </a:lnTo>
                  <a:lnTo>
                    <a:pt x="198" y="148"/>
                  </a:lnTo>
                  <a:lnTo>
                    <a:pt x="208" y="137"/>
                  </a:lnTo>
                  <a:lnTo>
                    <a:pt x="221" y="125"/>
                  </a:lnTo>
                  <a:lnTo>
                    <a:pt x="230" y="118"/>
                  </a:lnTo>
                  <a:lnTo>
                    <a:pt x="242" y="111"/>
                  </a:lnTo>
                  <a:lnTo>
                    <a:pt x="253" y="104"/>
                  </a:lnTo>
                  <a:lnTo>
                    <a:pt x="264" y="98"/>
                  </a:lnTo>
                  <a:lnTo>
                    <a:pt x="276" y="91"/>
                  </a:lnTo>
                  <a:lnTo>
                    <a:pt x="288" y="85"/>
                  </a:lnTo>
                  <a:lnTo>
                    <a:pt x="300" y="78"/>
                  </a:lnTo>
                  <a:lnTo>
                    <a:pt x="311" y="70"/>
                  </a:lnTo>
                  <a:lnTo>
                    <a:pt x="311" y="70"/>
                  </a:lnTo>
                  <a:lnTo>
                    <a:pt x="313" y="68"/>
                  </a:lnTo>
                  <a:lnTo>
                    <a:pt x="314" y="68"/>
                  </a:lnTo>
                  <a:lnTo>
                    <a:pt x="317" y="68"/>
                  </a:lnTo>
                  <a:lnTo>
                    <a:pt x="318" y="68"/>
                  </a:lnTo>
                  <a:lnTo>
                    <a:pt x="321" y="68"/>
                  </a:lnTo>
                  <a:lnTo>
                    <a:pt x="324" y="70"/>
                  </a:lnTo>
                  <a:lnTo>
                    <a:pt x="328" y="70"/>
                  </a:lnTo>
                  <a:lnTo>
                    <a:pt x="332" y="70"/>
                  </a:lnTo>
                  <a:lnTo>
                    <a:pt x="338" y="68"/>
                  </a:lnTo>
                  <a:lnTo>
                    <a:pt x="346" y="67"/>
                  </a:lnTo>
                  <a:lnTo>
                    <a:pt x="353" y="64"/>
                  </a:lnTo>
                  <a:lnTo>
                    <a:pt x="360" y="60"/>
                  </a:lnTo>
                  <a:lnTo>
                    <a:pt x="367" y="56"/>
                  </a:lnTo>
                  <a:lnTo>
                    <a:pt x="388" y="60"/>
                  </a:lnTo>
                  <a:lnTo>
                    <a:pt x="409" y="64"/>
                  </a:lnTo>
                  <a:lnTo>
                    <a:pt x="432" y="71"/>
                  </a:lnTo>
                  <a:lnTo>
                    <a:pt x="453" y="78"/>
                  </a:lnTo>
                  <a:lnTo>
                    <a:pt x="474" y="85"/>
                  </a:lnTo>
                  <a:lnTo>
                    <a:pt x="495" y="94"/>
                  </a:lnTo>
                  <a:lnTo>
                    <a:pt x="516" y="104"/>
                  </a:lnTo>
                  <a:lnTo>
                    <a:pt x="538" y="114"/>
                  </a:lnTo>
                  <a:lnTo>
                    <a:pt x="545" y="120"/>
                  </a:lnTo>
                  <a:lnTo>
                    <a:pt x="550" y="127"/>
                  </a:lnTo>
                  <a:lnTo>
                    <a:pt x="555" y="135"/>
                  </a:lnTo>
                  <a:lnTo>
                    <a:pt x="559" y="145"/>
                  </a:lnTo>
                  <a:lnTo>
                    <a:pt x="573" y="175"/>
                  </a:lnTo>
                  <a:lnTo>
                    <a:pt x="587" y="206"/>
                  </a:lnTo>
                  <a:lnTo>
                    <a:pt x="599" y="241"/>
                  </a:lnTo>
                  <a:lnTo>
                    <a:pt x="612" y="275"/>
                  </a:lnTo>
                  <a:lnTo>
                    <a:pt x="622" y="312"/>
                  </a:lnTo>
                  <a:lnTo>
                    <a:pt x="630" y="350"/>
                  </a:lnTo>
                  <a:lnTo>
                    <a:pt x="634" y="389"/>
                  </a:lnTo>
                  <a:lnTo>
                    <a:pt x="637" y="430"/>
                  </a:lnTo>
                  <a:lnTo>
                    <a:pt x="637" y="472"/>
                  </a:lnTo>
                  <a:lnTo>
                    <a:pt x="637" y="515"/>
                  </a:lnTo>
                  <a:lnTo>
                    <a:pt x="633" y="558"/>
                  </a:lnTo>
                  <a:lnTo>
                    <a:pt x="626" y="598"/>
                  </a:lnTo>
                  <a:lnTo>
                    <a:pt x="613" y="635"/>
                  </a:lnTo>
                  <a:lnTo>
                    <a:pt x="597" y="670"/>
                  </a:lnTo>
                  <a:lnTo>
                    <a:pt x="573" y="702"/>
                  </a:lnTo>
                  <a:lnTo>
                    <a:pt x="542" y="729"/>
                  </a:lnTo>
                  <a:lnTo>
                    <a:pt x="443" y="800"/>
                  </a:lnTo>
                  <a:lnTo>
                    <a:pt x="430" y="810"/>
                  </a:lnTo>
                  <a:lnTo>
                    <a:pt x="418" y="818"/>
                  </a:lnTo>
                  <a:lnTo>
                    <a:pt x="404" y="827"/>
                  </a:lnTo>
                  <a:lnTo>
                    <a:pt x="390" y="834"/>
                  </a:lnTo>
                  <a:lnTo>
                    <a:pt x="376" y="841"/>
                  </a:lnTo>
                  <a:lnTo>
                    <a:pt x="362" y="845"/>
                  </a:lnTo>
                  <a:lnTo>
                    <a:pt x="348" y="848"/>
                  </a:lnTo>
                  <a:lnTo>
                    <a:pt x="332" y="848"/>
                  </a:lnTo>
                  <a:lnTo>
                    <a:pt x="332" y="848"/>
                  </a:lnTo>
                  <a:lnTo>
                    <a:pt x="330" y="847"/>
                  </a:lnTo>
                  <a:lnTo>
                    <a:pt x="327" y="847"/>
                  </a:lnTo>
                  <a:lnTo>
                    <a:pt x="325" y="847"/>
                  </a:lnTo>
                  <a:lnTo>
                    <a:pt x="314" y="845"/>
                  </a:lnTo>
                  <a:lnTo>
                    <a:pt x="303" y="844"/>
                  </a:lnTo>
                  <a:lnTo>
                    <a:pt x="293" y="842"/>
                  </a:lnTo>
                  <a:lnTo>
                    <a:pt x="282" y="841"/>
                  </a:lnTo>
                  <a:lnTo>
                    <a:pt x="272" y="838"/>
                  </a:lnTo>
                  <a:lnTo>
                    <a:pt x="263" y="835"/>
                  </a:lnTo>
                  <a:lnTo>
                    <a:pt x="254" y="831"/>
                  </a:lnTo>
                  <a:lnTo>
                    <a:pt x="246" y="825"/>
                  </a:lnTo>
                  <a:lnTo>
                    <a:pt x="222" y="805"/>
                  </a:lnTo>
                  <a:lnTo>
                    <a:pt x="202" y="787"/>
                  </a:lnTo>
                  <a:lnTo>
                    <a:pt x="184" y="767"/>
                  </a:lnTo>
                  <a:lnTo>
                    <a:pt x="170" y="747"/>
                  </a:lnTo>
                  <a:lnTo>
                    <a:pt x="159" y="727"/>
                  </a:lnTo>
                  <a:lnTo>
                    <a:pt x="152" y="707"/>
                  </a:lnTo>
                  <a:lnTo>
                    <a:pt x="147" y="686"/>
                  </a:lnTo>
                  <a:lnTo>
                    <a:pt x="144" y="665"/>
                  </a:lnTo>
                  <a:lnTo>
                    <a:pt x="145" y="646"/>
                  </a:lnTo>
                  <a:lnTo>
                    <a:pt x="148" y="626"/>
                  </a:lnTo>
                  <a:lnTo>
                    <a:pt x="149" y="606"/>
                  </a:lnTo>
                  <a:lnTo>
                    <a:pt x="149" y="585"/>
                  </a:lnTo>
                  <a:lnTo>
                    <a:pt x="145" y="554"/>
                  </a:lnTo>
                  <a:lnTo>
                    <a:pt x="140" y="524"/>
                  </a:lnTo>
                  <a:lnTo>
                    <a:pt x="134" y="495"/>
                  </a:lnTo>
                  <a:lnTo>
                    <a:pt x="134" y="467"/>
                  </a:lnTo>
                  <a:lnTo>
                    <a:pt x="138" y="426"/>
                  </a:lnTo>
                  <a:lnTo>
                    <a:pt x="144" y="386"/>
                  </a:lnTo>
                  <a:lnTo>
                    <a:pt x="151" y="344"/>
                  </a:lnTo>
                  <a:lnTo>
                    <a:pt x="158" y="305"/>
                  </a:lnTo>
                  <a:lnTo>
                    <a:pt x="162" y="287"/>
                  </a:lnTo>
                  <a:lnTo>
                    <a:pt x="167" y="272"/>
                  </a:lnTo>
                  <a:lnTo>
                    <a:pt x="174" y="258"/>
                  </a:lnTo>
                  <a:lnTo>
                    <a:pt x="181" y="245"/>
                  </a:lnTo>
                  <a:lnTo>
                    <a:pt x="190" y="232"/>
                  </a:lnTo>
                  <a:lnTo>
                    <a:pt x="200" y="221"/>
                  </a:lnTo>
                  <a:lnTo>
                    <a:pt x="209" y="211"/>
                  </a:lnTo>
                  <a:lnTo>
                    <a:pt x="221" y="202"/>
                  </a:lnTo>
                  <a:lnTo>
                    <a:pt x="230" y="195"/>
                  </a:lnTo>
                  <a:lnTo>
                    <a:pt x="240" y="186"/>
                  </a:lnTo>
                  <a:lnTo>
                    <a:pt x="250" y="179"/>
                  </a:lnTo>
                  <a:lnTo>
                    <a:pt x="258" y="171"/>
                  </a:lnTo>
                  <a:lnTo>
                    <a:pt x="268" y="162"/>
                  </a:lnTo>
                  <a:lnTo>
                    <a:pt x="278" y="155"/>
                  </a:lnTo>
                  <a:lnTo>
                    <a:pt x="288" y="148"/>
                  </a:lnTo>
                  <a:lnTo>
                    <a:pt x="297" y="141"/>
                  </a:lnTo>
                  <a:lnTo>
                    <a:pt x="307" y="135"/>
                  </a:lnTo>
                  <a:lnTo>
                    <a:pt x="317" y="128"/>
                  </a:lnTo>
                  <a:lnTo>
                    <a:pt x="328" y="124"/>
                  </a:lnTo>
                  <a:lnTo>
                    <a:pt x="339" y="120"/>
                  </a:lnTo>
                  <a:lnTo>
                    <a:pt x="353" y="117"/>
                  </a:lnTo>
                  <a:lnTo>
                    <a:pt x="369" y="114"/>
                  </a:lnTo>
                  <a:lnTo>
                    <a:pt x="384" y="114"/>
                  </a:lnTo>
                  <a:lnTo>
                    <a:pt x="401" y="115"/>
                  </a:lnTo>
                  <a:lnTo>
                    <a:pt x="418" y="118"/>
                  </a:lnTo>
                  <a:lnTo>
                    <a:pt x="436" y="122"/>
                  </a:lnTo>
                  <a:lnTo>
                    <a:pt x="454" y="128"/>
                  </a:lnTo>
                  <a:lnTo>
                    <a:pt x="472" y="135"/>
                  </a:lnTo>
                  <a:lnTo>
                    <a:pt x="479" y="138"/>
                  </a:lnTo>
                  <a:lnTo>
                    <a:pt x="486" y="142"/>
                  </a:lnTo>
                  <a:lnTo>
                    <a:pt x="492" y="147"/>
                  </a:lnTo>
                  <a:lnTo>
                    <a:pt x="497" y="151"/>
                  </a:lnTo>
                  <a:lnTo>
                    <a:pt x="504" y="157"/>
                  </a:lnTo>
                  <a:lnTo>
                    <a:pt x="510" y="162"/>
                  </a:lnTo>
                  <a:lnTo>
                    <a:pt x="516" y="167"/>
                  </a:lnTo>
                  <a:lnTo>
                    <a:pt x="523" y="172"/>
                  </a:lnTo>
                  <a:lnTo>
                    <a:pt x="531" y="179"/>
                  </a:lnTo>
                  <a:lnTo>
                    <a:pt x="538" y="189"/>
                  </a:lnTo>
                  <a:lnTo>
                    <a:pt x="545" y="198"/>
                  </a:lnTo>
                  <a:lnTo>
                    <a:pt x="550" y="208"/>
                  </a:lnTo>
                  <a:lnTo>
                    <a:pt x="555" y="219"/>
                  </a:lnTo>
                  <a:lnTo>
                    <a:pt x="560" y="232"/>
                  </a:lnTo>
                  <a:lnTo>
                    <a:pt x="564" y="246"/>
                  </a:lnTo>
                  <a:lnTo>
                    <a:pt x="567" y="260"/>
                  </a:lnTo>
                  <a:lnTo>
                    <a:pt x="571" y="297"/>
                  </a:lnTo>
                  <a:lnTo>
                    <a:pt x="573" y="333"/>
                  </a:lnTo>
                  <a:lnTo>
                    <a:pt x="571" y="370"/>
                  </a:lnTo>
                  <a:lnTo>
                    <a:pt x="569" y="407"/>
                  </a:lnTo>
                  <a:lnTo>
                    <a:pt x="563" y="444"/>
                  </a:lnTo>
                  <a:lnTo>
                    <a:pt x="556" y="481"/>
                  </a:lnTo>
                  <a:lnTo>
                    <a:pt x="548" y="519"/>
                  </a:lnTo>
                  <a:lnTo>
                    <a:pt x="539" y="558"/>
                  </a:lnTo>
                  <a:lnTo>
                    <a:pt x="534" y="578"/>
                  </a:lnTo>
                  <a:lnTo>
                    <a:pt x="527" y="596"/>
                  </a:lnTo>
                  <a:lnTo>
                    <a:pt x="518" y="615"/>
                  </a:lnTo>
                  <a:lnTo>
                    <a:pt x="509" y="632"/>
                  </a:lnTo>
                  <a:lnTo>
                    <a:pt x="497" y="647"/>
                  </a:lnTo>
                  <a:lnTo>
                    <a:pt x="483" y="663"/>
                  </a:lnTo>
                  <a:lnTo>
                    <a:pt x="469" y="677"/>
                  </a:lnTo>
                  <a:lnTo>
                    <a:pt x="453" y="690"/>
                  </a:lnTo>
                  <a:lnTo>
                    <a:pt x="436" y="700"/>
                  </a:lnTo>
                  <a:lnTo>
                    <a:pt x="418" y="709"/>
                  </a:lnTo>
                  <a:lnTo>
                    <a:pt x="400" y="716"/>
                  </a:lnTo>
                  <a:lnTo>
                    <a:pt x="381" y="720"/>
                  </a:lnTo>
                  <a:lnTo>
                    <a:pt x="362" y="724"/>
                  </a:lnTo>
                  <a:lnTo>
                    <a:pt x="341" y="726"/>
                  </a:lnTo>
                  <a:lnTo>
                    <a:pt x="321" y="729"/>
                  </a:lnTo>
                  <a:lnTo>
                    <a:pt x="300" y="730"/>
                  </a:lnTo>
                  <a:lnTo>
                    <a:pt x="289" y="731"/>
                  </a:lnTo>
                  <a:lnTo>
                    <a:pt x="282" y="731"/>
                  </a:lnTo>
                  <a:lnTo>
                    <a:pt x="276" y="731"/>
                  </a:lnTo>
                  <a:lnTo>
                    <a:pt x="270" y="731"/>
                  </a:lnTo>
                  <a:lnTo>
                    <a:pt x="264" y="731"/>
                  </a:lnTo>
                  <a:lnTo>
                    <a:pt x="258" y="730"/>
                  </a:lnTo>
                  <a:lnTo>
                    <a:pt x="254" y="729"/>
                  </a:lnTo>
                  <a:lnTo>
                    <a:pt x="250" y="727"/>
                  </a:lnTo>
                  <a:lnTo>
                    <a:pt x="246" y="724"/>
                  </a:lnTo>
                  <a:lnTo>
                    <a:pt x="236" y="712"/>
                  </a:lnTo>
                  <a:lnTo>
                    <a:pt x="232" y="697"/>
                  </a:lnTo>
                  <a:lnTo>
                    <a:pt x="229" y="682"/>
                  </a:lnTo>
                  <a:lnTo>
                    <a:pt x="228" y="665"/>
                  </a:lnTo>
                  <a:lnTo>
                    <a:pt x="226" y="656"/>
                  </a:lnTo>
                  <a:lnTo>
                    <a:pt x="226" y="628"/>
                  </a:lnTo>
                  <a:lnTo>
                    <a:pt x="226" y="601"/>
                  </a:lnTo>
                  <a:lnTo>
                    <a:pt x="229" y="572"/>
                  </a:lnTo>
                  <a:lnTo>
                    <a:pt x="230" y="545"/>
                  </a:lnTo>
                  <a:lnTo>
                    <a:pt x="232" y="531"/>
                  </a:lnTo>
                  <a:lnTo>
                    <a:pt x="232" y="517"/>
                  </a:lnTo>
                  <a:lnTo>
                    <a:pt x="233" y="502"/>
                  </a:lnTo>
                  <a:lnTo>
                    <a:pt x="233" y="488"/>
                  </a:lnTo>
                  <a:lnTo>
                    <a:pt x="233" y="475"/>
                  </a:lnTo>
                  <a:lnTo>
                    <a:pt x="232" y="462"/>
                  </a:lnTo>
                  <a:lnTo>
                    <a:pt x="230" y="453"/>
                  </a:lnTo>
                  <a:lnTo>
                    <a:pt x="230" y="441"/>
                  </a:lnTo>
                  <a:lnTo>
                    <a:pt x="232" y="430"/>
                  </a:lnTo>
                  <a:lnTo>
                    <a:pt x="233" y="420"/>
                  </a:lnTo>
                  <a:lnTo>
                    <a:pt x="235" y="408"/>
                  </a:lnTo>
                  <a:lnTo>
                    <a:pt x="236" y="398"/>
                  </a:lnTo>
                  <a:lnTo>
                    <a:pt x="240" y="364"/>
                  </a:lnTo>
                  <a:lnTo>
                    <a:pt x="246" y="333"/>
                  </a:lnTo>
                  <a:lnTo>
                    <a:pt x="254" y="302"/>
                  </a:lnTo>
                  <a:lnTo>
                    <a:pt x="268" y="272"/>
                  </a:lnTo>
                  <a:lnTo>
                    <a:pt x="279" y="253"/>
                  </a:lnTo>
                  <a:lnTo>
                    <a:pt x="289" y="236"/>
                  </a:lnTo>
                  <a:lnTo>
                    <a:pt x="300" y="222"/>
                  </a:lnTo>
                  <a:lnTo>
                    <a:pt x="313" y="209"/>
                  </a:lnTo>
                  <a:lnTo>
                    <a:pt x="324" y="199"/>
                  </a:lnTo>
                  <a:lnTo>
                    <a:pt x="337" y="192"/>
                  </a:lnTo>
                  <a:lnTo>
                    <a:pt x="349" y="186"/>
                  </a:lnTo>
                  <a:lnTo>
                    <a:pt x="363" y="182"/>
                  </a:lnTo>
                  <a:lnTo>
                    <a:pt x="376" y="179"/>
                  </a:lnTo>
                  <a:lnTo>
                    <a:pt x="388" y="179"/>
                  </a:lnTo>
                  <a:lnTo>
                    <a:pt x="402" y="179"/>
                  </a:lnTo>
                  <a:lnTo>
                    <a:pt x="415" y="182"/>
                  </a:lnTo>
                  <a:lnTo>
                    <a:pt x="427" y="186"/>
                  </a:lnTo>
                  <a:lnTo>
                    <a:pt x="440" y="191"/>
                  </a:lnTo>
                  <a:lnTo>
                    <a:pt x="453" y="198"/>
                  </a:lnTo>
                  <a:lnTo>
                    <a:pt x="464" y="205"/>
                  </a:lnTo>
                  <a:lnTo>
                    <a:pt x="475" y="213"/>
                  </a:lnTo>
                  <a:lnTo>
                    <a:pt x="485" y="225"/>
                  </a:lnTo>
                  <a:lnTo>
                    <a:pt x="493" y="236"/>
                  </a:lnTo>
                  <a:lnTo>
                    <a:pt x="500" y="249"/>
                  </a:lnTo>
                  <a:lnTo>
                    <a:pt x="506" y="263"/>
                  </a:lnTo>
                  <a:lnTo>
                    <a:pt x="510" y="278"/>
                  </a:lnTo>
                  <a:lnTo>
                    <a:pt x="513" y="293"/>
                  </a:lnTo>
                  <a:lnTo>
                    <a:pt x="514" y="310"/>
                  </a:lnTo>
                  <a:lnTo>
                    <a:pt x="513" y="342"/>
                  </a:lnTo>
                  <a:lnTo>
                    <a:pt x="511" y="370"/>
                  </a:lnTo>
                  <a:lnTo>
                    <a:pt x="507" y="398"/>
                  </a:lnTo>
                  <a:lnTo>
                    <a:pt x="502" y="424"/>
                  </a:lnTo>
                  <a:lnTo>
                    <a:pt x="496" y="441"/>
                  </a:lnTo>
                  <a:lnTo>
                    <a:pt x="490" y="457"/>
                  </a:lnTo>
                  <a:lnTo>
                    <a:pt x="483" y="474"/>
                  </a:lnTo>
                  <a:lnTo>
                    <a:pt x="476" y="490"/>
                  </a:lnTo>
                  <a:lnTo>
                    <a:pt x="468" y="505"/>
                  </a:lnTo>
                  <a:lnTo>
                    <a:pt x="460" y="519"/>
                  </a:lnTo>
                  <a:lnTo>
                    <a:pt x="451" y="535"/>
                  </a:lnTo>
                  <a:lnTo>
                    <a:pt x="441" y="551"/>
                  </a:lnTo>
                  <a:lnTo>
                    <a:pt x="423" y="582"/>
                  </a:lnTo>
                  <a:lnTo>
                    <a:pt x="416" y="592"/>
                  </a:lnTo>
                  <a:lnTo>
                    <a:pt x="409" y="599"/>
                  </a:lnTo>
                  <a:lnTo>
                    <a:pt x="402" y="606"/>
                  </a:lnTo>
                  <a:lnTo>
                    <a:pt x="394" y="612"/>
                  </a:lnTo>
                  <a:lnTo>
                    <a:pt x="384" y="616"/>
                  </a:lnTo>
                  <a:lnTo>
                    <a:pt x="376" y="620"/>
                  </a:lnTo>
                  <a:lnTo>
                    <a:pt x="367" y="623"/>
                  </a:lnTo>
                  <a:lnTo>
                    <a:pt x="359" y="625"/>
                  </a:lnTo>
                  <a:lnTo>
                    <a:pt x="351" y="625"/>
                  </a:lnTo>
                  <a:lnTo>
                    <a:pt x="344" y="623"/>
                  </a:lnTo>
                  <a:lnTo>
                    <a:pt x="337" y="618"/>
                  </a:lnTo>
                  <a:lnTo>
                    <a:pt x="331" y="612"/>
                  </a:lnTo>
                  <a:lnTo>
                    <a:pt x="325" y="603"/>
                  </a:lnTo>
                  <a:lnTo>
                    <a:pt x="320" y="595"/>
                  </a:lnTo>
                  <a:lnTo>
                    <a:pt x="317" y="586"/>
                  </a:lnTo>
                  <a:lnTo>
                    <a:pt x="314" y="578"/>
                  </a:lnTo>
                  <a:lnTo>
                    <a:pt x="307" y="521"/>
                  </a:lnTo>
                  <a:lnTo>
                    <a:pt x="310" y="464"/>
                  </a:lnTo>
                  <a:lnTo>
                    <a:pt x="321" y="408"/>
                  </a:lnTo>
                  <a:lnTo>
                    <a:pt x="337" y="354"/>
                  </a:lnTo>
                  <a:lnTo>
                    <a:pt x="341" y="340"/>
                  </a:lnTo>
                  <a:lnTo>
                    <a:pt x="346" y="326"/>
                  </a:lnTo>
                  <a:lnTo>
                    <a:pt x="353" y="312"/>
                  </a:lnTo>
                  <a:lnTo>
                    <a:pt x="360" y="299"/>
                  </a:lnTo>
                  <a:lnTo>
                    <a:pt x="369" y="287"/>
                  </a:lnTo>
                  <a:lnTo>
                    <a:pt x="379" y="278"/>
                  </a:lnTo>
                  <a:lnTo>
                    <a:pt x="390" y="270"/>
                  </a:lnTo>
                  <a:lnTo>
                    <a:pt x="402" y="265"/>
                  </a:lnTo>
                  <a:lnTo>
                    <a:pt x="412" y="263"/>
                  </a:lnTo>
                  <a:lnTo>
                    <a:pt x="420" y="265"/>
                  </a:lnTo>
                  <a:lnTo>
                    <a:pt x="429" y="268"/>
                  </a:lnTo>
                  <a:lnTo>
                    <a:pt x="437" y="272"/>
                  </a:lnTo>
                  <a:lnTo>
                    <a:pt x="444" y="278"/>
                  </a:lnTo>
                  <a:lnTo>
                    <a:pt x="450" y="285"/>
                  </a:lnTo>
                  <a:lnTo>
                    <a:pt x="455" y="293"/>
                  </a:lnTo>
                  <a:lnTo>
                    <a:pt x="458" y="302"/>
                  </a:lnTo>
                  <a:lnTo>
                    <a:pt x="465" y="340"/>
                  </a:lnTo>
                  <a:lnTo>
                    <a:pt x="467" y="380"/>
                  </a:lnTo>
                  <a:lnTo>
                    <a:pt x="458" y="417"/>
                  </a:lnTo>
                  <a:lnTo>
                    <a:pt x="444" y="454"/>
                  </a:lnTo>
                  <a:lnTo>
                    <a:pt x="440" y="462"/>
                  </a:lnTo>
                  <a:lnTo>
                    <a:pt x="434" y="472"/>
                  </a:lnTo>
                  <a:lnTo>
                    <a:pt x="426" y="484"/>
                  </a:lnTo>
                  <a:lnTo>
                    <a:pt x="418" y="494"/>
                  </a:lnTo>
                  <a:lnTo>
                    <a:pt x="406" y="504"/>
                  </a:lnTo>
                  <a:lnTo>
                    <a:pt x="395" y="511"/>
                  </a:lnTo>
                  <a:lnTo>
                    <a:pt x="381" y="517"/>
                  </a:lnTo>
                  <a:lnTo>
                    <a:pt x="367" y="518"/>
                  </a:lnTo>
                  <a:lnTo>
                    <a:pt x="367" y="517"/>
                  </a:lnTo>
                  <a:lnTo>
                    <a:pt x="367" y="515"/>
                  </a:lnTo>
                  <a:lnTo>
                    <a:pt x="367" y="514"/>
                  </a:lnTo>
                  <a:lnTo>
                    <a:pt x="369" y="512"/>
                  </a:lnTo>
                  <a:lnTo>
                    <a:pt x="370" y="505"/>
                  </a:lnTo>
                  <a:lnTo>
                    <a:pt x="370" y="497"/>
                  </a:lnTo>
                  <a:lnTo>
                    <a:pt x="372" y="490"/>
                  </a:lnTo>
                  <a:lnTo>
                    <a:pt x="372" y="482"/>
                  </a:lnTo>
                  <a:lnTo>
                    <a:pt x="374" y="457"/>
                  </a:lnTo>
                  <a:lnTo>
                    <a:pt x="379" y="434"/>
                  </a:lnTo>
                  <a:lnTo>
                    <a:pt x="386" y="411"/>
                  </a:lnTo>
                  <a:lnTo>
                    <a:pt x="394" y="390"/>
                  </a:lnTo>
                  <a:lnTo>
                    <a:pt x="398" y="384"/>
                  </a:lnTo>
                  <a:lnTo>
                    <a:pt x="402" y="377"/>
                  </a:lnTo>
                  <a:lnTo>
                    <a:pt x="406" y="373"/>
                  </a:lnTo>
                  <a:lnTo>
                    <a:pt x="412" y="369"/>
                  </a:lnTo>
                  <a:lnTo>
                    <a:pt x="413" y="386"/>
                  </a:lnTo>
                  <a:lnTo>
                    <a:pt x="412" y="404"/>
                  </a:lnTo>
                  <a:lnTo>
                    <a:pt x="408" y="424"/>
                  </a:lnTo>
                  <a:lnTo>
                    <a:pt x="404" y="443"/>
                  </a:lnTo>
                  <a:lnTo>
                    <a:pt x="402" y="443"/>
                  </a:lnTo>
                  <a:lnTo>
                    <a:pt x="402" y="443"/>
                  </a:lnTo>
                  <a:lnTo>
                    <a:pt x="402" y="443"/>
                  </a:lnTo>
                  <a:lnTo>
                    <a:pt x="402" y="444"/>
                  </a:lnTo>
                  <a:lnTo>
                    <a:pt x="402" y="443"/>
                  </a:lnTo>
                  <a:lnTo>
                    <a:pt x="402" y="443"/>
                  </a:lnTo>
                  <a:lnTo>
                    <a:pt x="402" y="443"/>
                  </a:lnTo>
                  <a:lnTo>
                    <a:pt x="402" y="443"/>
                  </a:lnTo>
                  <a:lnTo>
                    <a:pt x="379" y="444"/>
                  </a:lnTo>
                  <a:lnTo>
                    <a:pt x="379" y="445"/>
                  </a:lnTo>
                  <a:lnTo>
                    <a:pt x="379" y="448"/>
                  </a:lnTo>
                  <a:lnTo>
                    <a:pt x="377" y="450"/>
                  </a:lnTo>
                  <a:lnTo>
                    <a:pt x="377" y="453"/>
                  </a:lnTo>
                  <a:lnTo>
                    <a:pt x="376" y="460"/>
                  </a:lnTo>
                  <a:lnTo>
                    <a:pt x="376" y="465"/>
                  </a:lnTo>
                  <a:lnTo>
                    <a:pt x="376" y="472"/>
                  </a:lnTo>
                  <a:lnTo>
                    <a:pt x="380" y="478"/>
                  </a:lnTo>
                  <a:lnTo>
                    <a:pt x="383" y="481"/>
                  </a:lnTo>
                  <a:lnTo>
                    <a:pt x="387" y="482"/>
                  </a:lnTo>
                  <a:lnTo>
                    <a:pt x="391" y="484"/>
                  </a:lnTo>
                  <a:lnTo>
                    <a:pt x="398" y="482"/>
                  </a:lnTo>
                  <a:lnTo>
                    <a:pt x="409" y="477"/>
                  </a:lnTo>
                  <a:lnTo>
                    <a:pt x="418" y="468"/>
                  </a:lnTo>
                  <a:lnTo>
                    <a:pt x="423" y="458"/>
                  </a:lnTo>
                  <a:lnTo>
                    <a:pt x="426" y="447"/>
                  </a:lnTo>
                  <a:lnTo>
                    <a:pt x="427" y="444"/>
                  </a:lnTo>
                  <a:lnTo>
                    <a:pt x="429" y="440"/>
                  </a:lnTo>
                  <a:lnTo>
                    <a:pt x="429" y="437"/>
                  </a:lnTo>
                  <a:lnTo>
                    <a:pt x="430" y="434"/>
                  </a:lnTo>
                  <a:lnTo>
                    <a:pt x="434" y="414"/>
                  </a:lnTo>
                  <a:lnTo>
                    <a:pt x="437" y="393"/>
                  </a:lnTo>
                  <a:lnTo>
                    <a:pt x="437" y="371"/>
                  </a:lnTo>
                  <a:lnTo>
                    <a:pt x="432" y="349"/>
                  </a:lnTo>
                  <a:lnTo>
                    <a:pt x="429" y="340"/>
                  </a:lnTo>
                  <a:lnTo>
                    <a:pt x="419" y="340"/>
                  </a:lnTo>
                  <a:lnTo>
                    <a:pt x="411" y="342"/>
                  </a:lnTo>
                  <a:lnTo>
                    <a:pt x="404" y="344"/>
                  </a:lnTo>
                  <a:lnTo>
                    <a:pt x="397" y="349"/>
                  </a:lnTo>
                  <a:lnTo>
                    <a:pt x="391" y="354"/>
                  </a:lnTo>
                  <a:lnTo>
                    <a:pt x="386" y="360"/>
                  </a:lnTo>
                  <a:lnTo>
                    <a:pt x="380" y="366"/>
                  </a:lnTo>
                  <a:lnTo>
                    <a:pt x="376" y="371"/>
                  </a:lnTo>
                  <a:lnTo>
                    <a:pt x="373" y="379"/>
                  </a:lnTo>
                  <a:lnTo>
                    <a:pt x="360" y="410"/>
                  </a:lnTo>
                  <a:lnTo>
                    <a:pt x="353" y="443"/>
                  </a:lnTo>
                  <a:lnTo>
                    <a:pt x="349" y="475"/>
                  </a:lnTo>
                  <a:lnTo>
                    <a:pt x="345" y="508"/>
                  </a:lnTo>
                  <a:lnTo>
                    <a:pt x="344" y="512"/>
                  </a:lnTo>
                  <a:lnTo>
                    <a:pt x="344" y="519"/>
                  </a:lnTo>
                  <a:lnTo>
                    <a:pt x="345" y="527"/>
                  </a:lnTo>
                  <a:lnTo>
                    <a:pt x="349" y="535"/>
                  </a:lnTo>
                  <a:lnTo>
                    <a:pt x="352" y="536"/>
                  </a:lnTo>
                  <a:lnTo>
                    <a:pt x="353" y="539"/>
                  </a:lnTo>
                  <a:lnTo>
                    <a:pt x="356" y="541"/>
                  </a:lnTo>
                  <a:lnTo>
                    <a:pt x="359" y="542"/>
                  </a:lnTo>
                  <a:lnTo>
                    <a:pt x="380" y="542"/>
                  </a:lnTo>
                  <a:lnTo>
                    <a:pt x="398" y="538"/>
                  </a:lnTo>
                  <a:lnTo>
                    <a:pt x="415" y="528"/>
                  </a:lnTo>
                  <a:lnTo>
                    <a:pt x="430" y="517"/>
                  </a:lnTo>
                  <a:lnTo>
                    <a:pt x="443" y="504"/>
                  </a:lnTo>
                  <a:lnTo>
                    <a:pt x="453" y="490"/>
                  </a:lnTo>
                  <a:lnTo>
                    <a:pt x="461" y="477"/>
                  </a:lnTo>
                  <a:lnTo>
                    <a:pt x="467" y="465"/>
                  </a:lnTo>
                  <a:lnTo>
                    <a:pt x="482" y="424"/>
                  </a:lnTo>
                  <a:lnTo>
                    <a:pt x="490" y="381"/>
                  </a:lnTo>
                  <a:lnTo>
                    <a:pt x="490" y="339"/>
                  </a:lnTo>
                  <a:lnTo>
                    <a:pt x="481" y="295"/>
                  </a:lnTo>
                  <a:lnTo>
                    <a:pt x="476" y="282"/>
                  </a:lnTo>
                  <a:lnTo>
                    <a:pt x="468" y="270"/>
                  </a:lnTo>
                  <a:lnTo>
                    <a:pt x="460" y="260"/>
                  </a:lnTo>
                  <a:lnTo>
                    <a:pt x="450" y="252"/>
                  </a:lnTo>
                  <a:lnTo>
                    <a:pt x="437" y="245"/>
                  </a:lnTo>
                  <a:lnTo>
                    <a:pt x="425" y="241"/>
                  </a:lnTo>
                  <a:lnTo>
                    <a:pt x="411" y="239"/>
                  </a:lnTo>
                  <a:lnTo>
                    <a:pt x="397" y="241"/>
                  </a:lnTo>
                  <a:lnTo>
                    <a:pt x="380" y="248"/>
                  </a:lnTo>
                  <a:lnTo>
                    <a:pt x="365" y="258"/>
                  </a:lnTo>
                  <a:lnTo>
                    <a:pt x="352" y="269"/>
                  </a:lnTo>
                  <a:lnTo>
                    <a:pt x="342" y="283"/>
                  </a:lnTo>
                  <a:lnTo>
                    <a:pt x="332" y="299"/>
                  </a:lnTo>
                  <a:lnTo>
                    <a:pt x="325" y="315"/>
                  </a:lnTo>
                  <a:lnTo>
                    <a:pt x="320" y="332"/>
                  </a:lnTo>
                  <a:lnTo>
                    <a:pt x="314" y="347"/>
                  </a:lnTo>
                  <a:lnTo>
                    <a:pt x="306" y="376"/>
                  </a:lnTo>
                  <a:lnTo>
                    <a:pt x="297" y="404"/>
                  </a:lnTo>
                  <a:lnTo>
                    <a:pt x="292" y="433"/>
                  </a:lnTo>
                  <a:lnTo>
                    <a:pt x="286" y="462"/>
                  </a:lnTo>
                  <a:lnTo>
                    <a:pt x="283" y="492"/>
                  </a:lnTo>
                  <a:lnTo>
                    <a:pt x="283" y="522"/>
                  </a:lnTo>
                  <a:lnTo>
                    <a:pt x="286" y="554"/>
                  </a:lnTo>
                  <a:lnTo>
                    <a:pt x="292" y="583"/>
                  </a:lnTo>
                  <a:lnTo>
                    <a:pt x="296" y="596"/>
                  </a:lnTo>
                  <a:lnTo>
                    <a:pt x="300" y="608"/>
                  </a:lnTo>
                  <a:lnTo>
                    <a:pt x="307" y="620"/>
                  </a:lnTo>
                  <a:lnTo>
                    <a:pt x="316" y="632"/>
                  </a:lnTo>
                  <a:lnTo>
                    <a:pt x="327" y="640"/>
                  </a:lnTo>
                  <a:lnTo>
                    <a:pt x="338" y="647"/>
                  </a:lnTo>
                  <a:lnTo>
                    <a:pt x="351" y="650"/>
                  </a:lnTo>
                  <a:lnTo>
                    <a:pt x="365" y="649"/>
                  </a:lnTo>
                  <a:lnTo>
                    <a:pt x="374" y="646"/>
                  </a:lnTo>
                  <a:lnTo>
                    <a:pt x="386" y="643"/>
                  </a:lnTo>
                  <a:lnTo>
                    <a:pt x="395" y="639"/>
                  </a:lnTo>
                  <a:lnTo>
                    <a:pt x="406" y="632"/>
                  </a:lnTo>
                  <a:lnTo>
                    <a:pt x="418" y="626"/>
                  </a:lnTo>
                  <a:lnTo>
                    <a:pt x="427" y="616"/>
                  </a:lnTo>
                  <a:lnTo>
                    <a:pt x="436" y="606"/>
                  </a:lnTo>
                  <a:lnTo>
                    <a:pt x="444" y="595"/>
                  </a:lnTo>
                  <a:lnTo>
                    <a:pt x="447" y="591"/>
                  </a:lnTo>
                  <a:lnTo>
                    <a:pt x="454" y="579"/>
                  </a:lnTo>
                  <a:lnTo>
                    <a:pt x="460" y="568"/>
                  </a:lnTo>
                  <a:lnTo>
                    <a:pt x="462" y="564"/>
                  </a:lnTo>
                  <a:lnTo>
                    <a:pt x="471" y="548"/>
                  </a:lnTo>
                  <a:lnTo>
                    <a:pt x="481" y="532"/>
                  </a:lnTo>
                  <a:lnTo>
                    <a:pt x="489" y="517"/>
                  </a:lnTo>
                  <a:lnTo>
                    <a:pt x="497" y="499"/>
                  </a:lnTo>
                  <a:lnTo>
                    <a:pt x="506" y="482"/>
                  </a:lnTo>
                  <a:lnTo>
                    <a:pt x="513" y="465"/>
                  </a:lnTo>
                  <a:lnTo>
                    <a:pt x="518" y="448"/>
                  </a:lnTo>
                  <a:lnTo>
                    <a:pt x="524" y="430"/>
                  </a:lnTo>
                  <a:lnTo>
                    <a:pt x="531" y="403"/>
                  </a:lnTo>
                  <a:lnTo>
                    <a:pt x="535" y="373"/>
                  </a:lnTo>
                  <a:lnTo>
                    <a:pt x="536" y="342"/>
                  </a:lnTo>
                  <a:lnTo>
                    <a:pt x="538" y="309"/>
                  </a:lnTo>
                  <a:lnTo>
                    <a:pt x="536" y="289"/>
                  </a:lnTo>
                  <a:lnTo>
                    <a:pt x="534" y="270"/>
                  </a:lnTo>
                  <a:lnTo>
                    <a:pt x="528" y="253"/>
                  </a:lnTo>
                  <a:lnTo>
                    <a:pt x="521" y="238"/>
                  </a:lnTo>
                  <a:lnTo>
                    <a:pt x="513" y="222"/>
                  </a:lnTo>
                  <a:lnTo>
                    <a:pt x="503" y="208"/>
                  </a:lnTo>
                  <a:lnTo>
                    <a:pt x="492" y="196"/>
                  </a:lnTo>
                  <a:lnTo>
                    <a:pt x="478" y="185"/>
                  </a:lnTo>
                  <a:lnTo>
                    <a:pt x="464" y="176"/>
                  </a:lnTo>
                  <a:lnTo>
                    <a:pt x="450" y="169"/>
                  </a:lnTo>
                  <a:lnTo>
                    <a:pt x="434" y="162"/>
                  </a:lnTo>
                  <a:lnTo>
                    <a:pt x="420" y="158"/>
                  </a:lnTo>
                  <a:lnTo>
                    <a:pt x="404" y="157"/>
                  </a:lnTo>
                  <a:lnTo>
                    <a:pt x="388" y="155"/>
                  </a:lnTo>
                  <a:lnTo>
                    <a:pt x="373" y="155"/>
                  </a:lnTo>
                  <a:lnTo>
                    <a:pt x="358" y="158"/>
                  </a:lnTo>
                  <a:lnTo>
                    <a:pt x="342" y="162"/>
                  </a:lnTo>
                  <a:lnTo>
                    <a:pt x="327" y="169"/>
                  </a:lnTo>
                  <a:lnTo>
                    <a:pt x="313" y="178"/>
                  </a:lnTo>
                  <a:lnTo>
                    <a:pt x="299" y="189"/>
                  </a:lnTo>
                  <a:lnTo>
                    <a:pt x="285" y="204"/>
                  </a:lnTo>
                  <a:lnTo>
                    <a:pt x="272" y="219"/>
                  </a:lnTo>
                  <a:lnTo>
                    <a:pt x="260" y="238"/>
                  </a:lnTo>
                  <a:lnTo>
                    <a:pt x="247" y="259"/>
                  </a:lnTo>
                  <a:lnTo>
                    <a:pt x="229" y="302"/>
                  </a:lnTo>
                  <a:lnTo>
                    <a:pt x="219" y="347"/>
                  </a:lnTo>
                  <a:lnTo>
                    <a:pt x="212" y="393"/>
                  </a:lnTo>
                  <a:lnTo>
                    <a:pt x="207" y="437"/>
                  </a:lnTo>
                  <a:lnTo>
                    <a:pt x="205" y="450"/>
                  </a:lnTo>
                  <a:lnTo>
                    <a:pt x="207" y="462"/>
                  </a:lnTo>
                  <a:lnTo>
                    <a:pt x="208" y="475"/>
                  </a:lnTo>
                  <a:lnTo>
                    <a:pt x="209" y="487"/>
                  </a:lnTo>
                  <a:lnTo>
                    <a:pt x="209" y="501"/>
                  </a:lnTo>
                  <a:lnTo>
                    <a:pt x="208" y="514"/>
                  </a:lnTo>
                  <a:lnTo>
                    <a:pt x="208" y="528"/>
                  </a:lnTo>
                  <a:lnTo>
                    <a:pt x="207" y="542"/>
                  </a:lnTo>
                  <a:lnTo>
                    <a:pt x="204" y="571"/>
                  </a:lnTo>
                  <a:lnTo>
                    <a:pt x="202" y="599"/>
                  </a:lnTo>
                  <a:lnTo>
                    <a:pt x="201" y="629"/>
                  </a:lnTo>
                  <a:lnTo>
                    <a:pt x="202" y="659"/>
                  </a:lnTo>
                  <a:lnTo>
                    <a:pt x="202" y="660"/>
                  </a:lnTo>
                  <a:lnTo>
                    <a:pt x="202" y="662"/>
                  </a:lnTo>
                  <a:lnTo>
                    <a:pt x="202" y="665"/>
                  </a:lnTo>
                  <a:lnTo>
                    <a:pt x="202" y="666"/>
                  </a:lnTo>
                  <a:lnTo>
                    <a:pt x="205" y="686"/>
                  </a:lnTo>
                  <a:lnTo>
                    <a:pt x="208" y="706"/>
                  </a:lnTo>
                  <a:lnTo>
                    <a:pt x="216" y="726"/>
                  </a:lnTo>
                  <a:lnTo>
                    <a:pt x="229" y="743"/>
                  </a:lnTo>
                  <a:lnTo>
                    <a:pt x="236" y="749"/>
                  </a:lnTo>
                  <a:lnTo>
                    <a:pt x="244" y="751"/>
                  </a:lnTo>
                  <a:lnTo>
                    <a:pt x="253" y="754"/>
                  </a:lnTo>
                  <a:lnTo>
                    <a:pt x="261" y="756"/>
                  </a:lnTo>
                  <a:lnTo>
                    <a:pt x="270" y="756"/>
                  </a:lnTo>
                  <a:lnTo>
                    <a:pt x="276" y="757"/>
                  </a:lnTo>
                  <a:lnTo>
                    <a:pt x="285" y="756"/>
                  </a:lnTo>
                  <a:lnTo>
                    <a:pt x="292" y="756"/>
                  </a:lnTo>
                  <a:lnTo>
                    <a:pt x="293" y="756"/>
                  </a:lnTo>
                  <a:lnTo>
                    <a:pt x="297" y="756"/>
                  </a:lnTo>
                  <a:lnTo>
                    <a:pt x="300" y="756"/>
                  </a:lnTo>
                  <a:lnTo>
                    <a:pt x="302" y="756"/>
                  </a:lnTo>
                  <a:lnTo>
                    <a:pt x="323" y="754"/>
                  </a:lnTo>
                  <a:lnTo>
                    <a:pt x="345" y="751"/>
                  </a:lnTo>
                  <a:lnTo>
                    <a:pt x="366" y="749"/>
                  </a:lnTo>
                  <a:lnTo>
                    <a:pt x="387" y="744"/>
                  </a:lnTo>
                  <a:lnTo>
                    <a:pt x="408" y="739"/>
                  </a:lnTo>
                  <a:lnTo>
                    <a:pt x="427" y="731"/>
                  </a:lnTo>
                  <a:lnTo>
                    <a:pt x="447" y="721"/>
                  </a:lnTo>
                  <a:lnTo>
                    <a:pt x="467" y="710"/>
                  </a:lnTo>
                  <a:lnTo>
                    <a:pt x="485" y="696"/>
                  </a:lnTo>
                  <a:lnTo>
                    <a:pt x="502" y="680"/>
                  </a:lnTo>
                  <a:lnTo>
                    <a:pt x="516" y="663"/>
                  </a:lnTo>
                  <a:lnTo>
                    <a:pt x="529" y="646"/>
                  </a:lnTo>
                  <a:lnTo>
                    <a:pt x="541" y="626"/>
                  </a:lnTo>
                  <a:lnTo>
                    <a:pt x="549" y="606"/>
                  </a:lnTo>
                  <a:lnTo>
                    <a:pt x="557" y="585"/>
                  </a:lnTo>
                  <a:lnTo>
                    <a:pt x="563" y="564"/>
                  </a:lnTo>
                  <a:lnTo>
                    <a:pt x="573" y="524"/>
                  </a:lnTo>
                  <a:lnTo>
                    <a:pt x="580" y="485"/>
                  </a:lnTo>
                  <a:lnTo>
                    <a:pt x="587" y="447"/>
                  </a:lnTo>
                  <a:lnTo>
                    <a:pt x="592" y="408"/>
                  </a:lnTo>
                  <a:lnTo>
                    <a:pt x="597" y="370"/>
                  </a:lnTo>
                  <a:lnTo>
                    <a:pt x="597" y="333"/>
                  </a:lnTo>
                  <a:lnTo>
                    <a:pt x="595" y="295"/>
                  </a:lnTo>
                  <a:lnTo>
                    <a:pt x="591" y="256"/>
                  </a:lnTo>
                  <a:lnTo>
                    <a:pt x="587" y="239"/>
                  </a:lnTo>
                  <a:lnTo>
                    <a:pt x="583" y="223"/>
                  </a:lnTo>
                  <a:lnTo>
                    <a:pt x="577" y="209"/>
                  </a:lnTo>
                  <a:lnTo>
                    <a:pt x="571" y="196"/>
                  </a:lnTo>
                  <a:lnTo>
                    <a:pt x="564" y="184"/>
                  </a:lnTo>
                  <a:lnTo>
                    <a:pt x="556" y="172"/>
                  </a:lnTo>
                  <a:lnTo>
                    <a:pt x="548" y="162"/>
                  </a:lnTo>
                  <a:lnTo>
                    <a:pt x="538" y="154"/>
                  </a:lnTo>
                  <a:lnTo>
                    <a:pt x="535" y="151"/>
                  </a:lnTo>
                  <a:lnTo>
                    <a:pt x="532" y="149"/>
                  </a:lnTo>
                  <a:lnTo>
                    <a:pt x="531" y="147"/>
                  </a:lnTo>
                  <a:lnTo>
                    <a:pt x="528" y="145"/>
                  </a:lnTo>
                  <a:lnTo>
                    <a:pt x="523" y="141"/>
                  </a:lnTo>
                  <a:lnTo>
                    <a:pt x="517" y="135"/>
                  </a:lnTo>
                  <a:lnTo>
                    <a:pt x="513" y="131"/>
                  </a:lnTo>
                  <a:lnTo>
                    <a:pt x="507" y="127"/>
                  </a:lnTo>
                  <a:lnTo>
                    <a:pt x="502" y="124"/>
                  </a:lnTo>
                  <a:lnTo>
                    <a:pt x="495" y="120"/>
                  </a:lnTo>
                  <a:lnTo>
                    <a:pt x="489" y="115"/>
                  </a:lnTo>
                  <a:lnTo>
                    <a:pt x="482" y="112"/>
                  </a:lnTo>
                  <a:lnTo>
                    <a:pt x="461" y="105"/>
                  </a:lnTo>
                  <a:lnTo>
                    <a:pt x="441" y="98"/>
                  </a:lnTo>
                  <a:lnTo>
                    <a:pt x="422" y="94"/>
                  </a:lnTo>
                  <a:lnTo>
                    <a:pt x="402" y="91"/>
                  </a:lnTo>
                  <a:lnTo>
                    <a:pt x="384" y="90"/>
                  </a:lnTo>
                  <a:lnTo>
                    <a:pt x="366" y="91"/>
                  </a:lnTo>
                  <a:lnTo>
                    <a:pt x="349" y="93"/>
                  </a:lnTo>
                  <a:lnTo>
                    <a:pt x="332" y="97"/>
                  </a:lnTo>
                  <a:lnTo>
                    <a:pt x="320" y="101"/>
                  </a:lnTo>
                  <a:lnTo>
                    <a:pt x="307" y="107"/>
                  </a:lnTo>
                  <a:lnTo>
                    <a:pt x="295" y="112"/>
                  </a:lnTo>
                  <a:lnTo>
                    <a:pt x="283" y="120"/>
                  </a:lnTo>
                  <a:lnTo>
                    <a:pt x="274" y="128"/>
                  </a:lnTo>
                  <a:lnTo>
                    <a:pt x="263" y="137"/>
                  </a:lnTo>
                  <a:lnTo>
                    <a:pt x="253" y="144"/>
                  </a:lnTo>
                  <a:lnTo>
                    <a:pt x="243" y="152"/>
                  </a:lnTo>
                  <a:lnTo>
                    <a:pt x="235" y="159"/>
                  </a:lnTo>
                  <a:lnTo>
                    <a:pt x="225" y="168"/>
                  </a:lnTo>
                  <a:lnTo>
                    <a:pt x="216" y="175"/>
                  </a:lnTo>
                  <a:lnTo>
                    <a:pt x="207" y="182"/>
                  </a:lnTo>
                  <a:lnTo>
                    <a:pt x="194" y="194"/>
                  </a:lnTo>
                  <a:lnTo>
                    <a:pt x="183" y="205"/>
                  </a:lnTo>
                  <a:lnTo>
                    <a:pt x="172" y="218"/>
                  </a:lnTo>
                  <a:lnTo>
                    <a:pt x="162" y="232"/>
                  </a:lnTo>
                  <a:lnTo>
                    <a:pt x="153" y="246"/>
                  </a:lnTo>
                  <a:lnTo>
                    <a:pt x="145" y="263"/>
                  </a:lnTo>
                  <a:lnTo>
                    <a:pt x="140" y="280"/>
                  </a:lnTo>
                  <a:lnTo>
                    <a:pt x="134" y="299"/>
                  </a:lnTo>
                  <a:lnTo>
                    <a:pt x="127" y="340"/>
                  </a:lnTo>
                  <a:lnTo>
                    <a:pt x="120" y="381"/>
                  </a:lnTo>
                  <a:lnTo>
                    <a:pt x="114" y="423"/>
                  </a:lnTo>
                  <a:lnTo>
                    <a:pt x="110" y="464"/>
                  </a:lnTo>
                  <a:lnTo>
                    <a:pt x="110" y="495"/>
                  </a:lnTo>
                  <a:lnTo>
                    <a:pt x="114" y="525"/>
                  </a:lnTo>
                  <a:lnTo>
                    <a:pt x="121" y="556"/>
                  </a:lnTo>
                  <a:lnTo>
                    <a:pt x="126" y="586"/>
                  </a:lnTo>
                  <a:lnTo>
                    <a:pt x="126" y="606"/>
                  </a:lnTo>
                  <a:lnTo>
                    <a:pt x="124" y="625"/>
                  </a:lnTo>
                  <a:lnTo>
                    <a:pt x="121" y="645"/>
                  </a:lnTo>
                  <a:lnTo>
                    <a:pt x="120" y="666"/>
                  </a:lnTo>
                  <a:lnTo>
                    <a:pt x="124" y="697"/>
                  </a:lnTo>
                  <a:lnTo>
                    <a:pt x="133" y="726"/>
                  </a:lnTo>
                  <a:lnTo>
                    <a:pt x="144" y="751"/>
                  </a:lnTo>
                  <a:lnTo>
                    <a:pt x="159" y="774"/>
                  </a:lnTo>
                  <a:lnTo>
                    <a:pt x="177" y="795"/>
                  </a:lnTo>
                  <a:lnTo>
                    <a:pt x="195" y="814"/>
                  </a:lnTo>
                  <a:lnTo>
                    <a:pt x="214" y="831"/>
                  </a:lnTo>
                  <a:lnTo>
                    <a:pt x="232" y="845"/>
                  </a:lnTo>
                  <a:lnTo>
                    <a:pt x="242" y="852"/>
                  </a:lnTo>
                  <a:lnTo>
                    <a:pt x="253" y="857"/>
                  </a:lnTo>
                  <a:lnTo>
                    <a:pt x="264" y="861"/>
                  </a:lnTo>
                  <a:lnTo>
                    <a:pt x="275" y="864"/>
                  </a:lnTo>
                  <a:lnTo>
                    <a:pt x="288" y="867"/>
                  </a:lnTo>
                  <a:lnTo>
                    <a:pt x="299" y="868"/>
                  </a:lnTo>
                  <a:lnTo>
                    <a:pt x="311" y="869"/>
                  </a:lnTo>
                  <a:lnTo>
                    <a:pt x="323" y="871"/>
                  </a:lnTo>
                  <a:lnTo>
                    <a:pt x="331" y="872"/>
                  </a:lnTo>
                  <a:lnTo>
                    <a:pt x="349" y="872"/>
                  </a:lnTo>
                  <a:lnTo>
                    <a:pt x="366" y="869"/>
                  </a:lnTo>
                  <a:lnTo>
                    <a:pt x="383" y="864"/>
                  </a:lnTo>
                  <a:lnTo>
                    <a:pt x="398" y="858"/>
                  </a:lnTo>
                  <a:lnTo>
                    <a:pt x="413" y="850"/>
                  </a:lnTo>
                  <a:lnTo>
                    <a:pt x="429" y="840"/>
                  </a:lnTo>
                  <a:lnTo>
                    <a:pt x="443" y="830"/>
                  </a:lnTo>
                  <a:lnTo>
                    <a:pt x="457" y="820"/>
                  </a:lnTo>
                  <a:lnTo>
                    <a:pt x="556" y="749"/>
                  </a:lnTo>
                  <a:lnTo>
                    <a:pt x="591" y="719"/>
                  </a:lnTo>
                  <a:lnTo>
                    <a:pt x="616" y="684"/>
                  </a:lnTo>
                  <a:lnTo>
                    <a:pt x="636" y="647"/>
                  </a:lnTo>
                  <a:lnTo>
                    <a:pt x="648" y="606"/>
                  </a:lnTo>
                  <a:lnTo>
                    <a:pt x="657" y="565"/>
                  </a:lnTo>
                  <a:lnTo>
                    <a:pt x="661" y="521"/>
                  </a:lnTo>
                  <a:lnTo>
                    <a:pt x="661" y="475"/>
                  </a:lnTo>
                  <a:lnTo>
                    <a:pt x="661" y="430"/>
                  </a:lnTo>
                  <a:lnTo>
                    <a:pt x="658" y="387"/>
                  </a:lnTo>
                  <a:lnTo>
                    <a:pt x="654" y="346"/>
                  </a:lnTo>
                  <a:lnTo>
                    <a:pt x="646" y="306"/>
                  </a:lnTo>
                  <a:lnTo>
                    <a:pt x="636" y="269"/>
                  </a:lnTo>
                  <a:lnTo>
                    <a:pt x="623" y="232"/>
                  </a:lnTo>
                  <a:lnTo>
                    <a:pt x="611" y="198"/>
                  </a:lnTo>
                  <a:lnTo>
                    <a:pt x="595" y="167"/>
                  </a:lnTo>
                  <a:lnTo>
                    <a:pt x="581" y="135"/>
                  </a:lnTo>
                  <a:lnTo>
                    <a:pt x="580" y="134"/>
                  </a:lnTo>
                  <a:lnTo>
                    <a:pt x="580" y="132"/>
                  </a:lnTo>
                  <a:lnTo>
                    <a:pt x="580" y="131"/>
                  </a:lnTo>
                  <a:lnTo>
                    <a:pt x="578" y="130"/>
                  </a:lnTo>
                  <a:lnTo>
                    <a:pt x="574" y="120"/>
                  </a:lnTo>
                  <a:lnTo>
                    <a:pt x="567" y="108"/>
                  </a:lnTo>
                  <a:lnTo>
                    <a:pt x="559" y="100"/>
                  </a:lnTo>
                  <a:lnTo>
                    <a:pt x="548" y="93"/>
                  </a:lnTo>
                  <a:lnTo>
                    <a:pt x="528" y="83"/>
                  </a:lnTo>
                  <a:lnTo>
                    <a:pt x="507" y="74"/>
                  </a:lnTo>
                  <a:lnTo>
                    <a:pt x="488" y="65"/>
                  </a:lnTo>
                  <a:lnTo>
                    <a:pt x="468" y="57"/>
                  </a:lnTo>
                  <a:lnTo>
                    <a:pt x="448" y="50"/>
                  </a:lnTo>
                  <a:lnTo>
                    <a:pt x="427" y="44"/>
                  </a:lnTo>
                  <a:lnTo>
                    <a:pt x="408" y="38"/>
                  </a:lnTo>
                  <a:lnTo>
                    <a:pt x="387" y="34"/>
                  </a:lnTo>
                  <a:lnTo>
                    <a:pt x="387" y="33"/>
                  </a:lnTo>
                  <a:lnTo>
                    <a:pt x="362" y="30"/>
                  </a:lnTo>
                  <a:lnTo>
                    <a:pt x="362" y="30"/>
                  </a:lnTo>
                  <a:lnTo>
                    <a:pt x="362" y="30"/>
                  </a:lnTo>
                  <a:lnTo>
                    <a:pt x="362" y="30"/>
                  </a:lnTo>
                  <a:lnTo>
                    <a:pt x="362" y="30"/>
                  </a:lnTo>
                  <a:lnTo>
                    <a:pt x="362" y="30"/>
                  </a:lnTo>
                  <a:lnTo>
                    <a:pt x="359" y="47"/>
                  </a:lnTo>
                  <a:lnTo>
                    <a:pt x="355" y="34"/>
                  </a:lnTo>
                  <a:lnTo>
                    <a:pt x="351" y="38"/>
                  </a:lnTo>
                  <a:lnTo>
                    <a:pt x="345" y="41"/>
                  </a:lnTo>
                  <a:lnTo>
                    <a:pt x="341" y="43"/>
                  </a:lnTo>
                  <a:lnTo>
                    <a:pt x="335" y="44"/>
                  </a:lnTo>
                  <a:lnTo>
                    <a:pt x="334" y="44"/>
                  </a:lnTo>
                  <a:lnTo>
                    <a:pt x="332" y="44"/>
                  </a:lnTo>
                  <a:lnTo>
                    <a:pt x="330" y="44"/>
                  </a:lnTo>
                  <a:lnTo>
                    <a:pt x="328" y="44"/>
                  </a:lnTo>
                  <a:lnTo>
                    <a:pt x="325" y="44"/>
                  </a:lnTo>
                  <a:lnTo>
                    <a:pt x="323" y="44"/>
                  </a:lnTo>
                  <a:lnTo>
                    <a:pt x="316" y="44"/>
                  </a:lnTo>
                  <a:lnTo>
                    <a:pt x="310" y="44"/>
                  </a:lnTo>
                  <a:lnTo>
                    <a:pt x="303" y="47"/>
                  </a:lnTo>
                  <a:lnTo>
                    <a:pt x="296" y="51"/>
                  </a:lnTo>
                  <a:lnTo>
                    <a:pt x="297" y="50"/>
                  </a:lnTo>
                  <a:lnTo>
                    <a:pt x="286" y="57"/>
                  </a:lnTo>
                  <a:lnTo>
                    <a:pt x="275" y="64"/>
                  </a:lnTo>
                  <a:lnTo>
                    <a:pt x="263" y="71"/>
                  </a:lnTo>
                  <a:lnTo>
                    <a:pt x="251" y="77"/>
                  </a:lnTo>
                  <a:lnTo>
                    <a:pt x="240" y="84"/>
                  </a:lnTo>
                  <a:lnTo>
                    <a:pt x="228" y="91"/>
                  </a:lnTo>
                  <a:lnTo>
                    <a:pt x="216" y="98"/>
                  </a:lnTo>
                  <a:lnTo>
                    <a:pt x="205" y="107"/>
                  </a:lnTo>
                  <a:lnTo>
                    <a:pt x="195" y="115"/>
                  </a:lnTo>
                  <a:lnTo>
                    <a:pt x="186" y="125"/>
                  </a:lnTo>
                  <a:lnTo>
                    <a:pt x="177" y="134"/>
                  </a:lnTo>
                  <a:lnTo>
                    <a:pt x="169" y="144"/>
                  </a:lnTo>
                  <a:lnTo>
                    <a:pt x="162" y="155"/>
                  </a:lnTo>
                  <a:lnTo>
                    <a:pt x="155" y="165"/>
                  </a:lnTo>
                  <a:lnTo>
                    <a:pt x="148" y="176"/>
                  </a:lnTo>
                  <a:lnTo>
                    <a:pt x="141" y="186"/>
                  </a:lnTo>
                  <a:lnTo>
                    <a:pt x="137" y="194"/>
                  </a:lnTo>
                  <a:lnTo>
                    <a:pt x="131" y="201"/>
                  </a:lnTo>
                  <a:lnTo>
                    <a:pt x="127" y="209"/>
                  </a:lnTo>
                  <a:lnTo>
                    <a:pt x="121" y="216"/>
                  </a:lnTo>
                  <a:lnTo>
                    <a:pt x="121" y="216"/>
                  </a:lnTo>
                  <a:lnTo>
                    <a:pt x="121" y="216"/>
                  </a:lnTo>
                  <a:lnTo>
                    <a:pt x="114" y="226"/>
                  </a:lnTo>
                  <a:lnTo>
                    <a:pt x="107" y="238"/>
                  </a:lnTo>
                  <a:lnTo>
                    <a:pt x="99" y="248"/>
                  </a:lnTo>
                  <a:lnTo>
                    <a:pt x="92" y="260"/>
                  </a:lnTo>
                  <a:lnTo>
                    <a:pt x="78" y="287"/>
                  </a:lnTo>
                  <a:lnTo>
                    <a:pt x="68" y="315"/>
                  </a:lnTo>
                  <a:lnTo>
                    <a:pt x="60" y="342"/>
                  </a:lnTo>
                  <a:lnTo>
                    <a:pt x="54" y="369"/>
                  </a:lnTo>
                  <a:lnTo>
                    <a:pt x="50" y="396"/>
                  </a:lnTo>
                  <a:lnTo>
                    <a:pt x="47" y="423"/>
                  </a:lnTo>
                  <a:lnTo>
                    <a:pt x="46" y="447"/>
                  </a:lnTo>
                  <a:lnTo>
                    <a:pt x="46" y="471"/>
                  </a:lnTo>
                  <a:lnTo>
                    <a:pt x="49" y="492"/>
                  </a:lnTo>
                  <a:lnTo>
                    <a:pt x="54" y="512"/>
                  </a:lnTo>
                  <a:lnTo>
                    <a:pt x="60" y="532"/>
                  </a:lnTo>
                  <a:lnTo>
                    <a:pt x="64" y="551"/>
                  </a:lnTo>
                  <a:lnTo>
                    <a:pt x="60" y="582"/>
                  </a:lnTo>
                  <a:lnTo>
                    <a:pt x="54" y="639"/>
                  </a:lnTo>
                  <a:lnTo>
                    <a:pt x="56" y="703"/>
                  </a:lnTo>
                  <a:lnTo>
                    <a:pt x="68" y="761"/>
                  </a:lnTo>
                  <a:lnTo>
                    <a:pt x="71" y="767"/>
                  </a:lnTo>
                  <a:lnTo>
                    <a:pt x="77" y="780"/>
                  </a:lnTo>
                  <a:lnTo>
                    <a:pt x="84" y="798"/>
                  </a:lnTo>
                  <a:lnTo>
                    <a:pt x="92" y="817"/>
                  </a:lnTo>
                  <a:lnTo>
                    <a:pt x="89" y="813"/>
                  </a:lnTo>
                  <a:lnTo>
                    <a:pt x="86" y="810"/>
                  </a:lnTo>
                  <a:lnTo>
                    <a:pt x="84" y="807"/>
                  </a:lnTo>
                  <a:lnTo>
                    <a:pt x="81" y="804"/>
                  </a:lnTo>
                  <a:lnTo>
                    <a:pt x="57" y="771"/>
                  </a:lnTo>
                  <a:lnTo>
                    <a:pt x="54" y="767"/>
                  </a:lnTo>
                  <a:lnTo>
                    <a:pt x="49" y="758"/>
                  </a:lnTo>
                  <a:lnTo>
                    <a:pt x="40" y="750"/>
                  </a:lnTo>
                  <a:lnTo>
                    <a:pt x="35" y="743"/>
                  </a:lnTo>
                  <a:lnTo>
                    <a:pt x="18" y="706"/>
                  </a:lnTo>
                  <a:lnTo>
                    <a:pt x="17" y="704"/>
                  </a:lnTo>
                  <a:lnTo>
                    <a:pt x="15" y="700"/>
                  </a:lnTo>
                  <a:lnTo>
                    <a:pt x="12" y="694"/>
                  </a:lnTo>
                  <a:lnTo>
                    <a:pt x="10" y="687"/>
                  </a:lnTo>
                  <a:lnTo>
                    <a:pt x="0" y="610"/>
                  </a:lnTo>
                  <a:lnTo>
                    <a:pt x="0" y="534"/>
                  </a:lnTo>
                  <a:lnTo>
                    <a:pt x="8" y="454"/>
                  </a:lnTo>
                  <a:lnTo>
                    <a:pt x="26" y="374"/>
                  </a:lnTo>
                  <a:lnTo>
                    <a:pt x="28" y="370"/>
                  </a:lnTo>
                  <a:lnTo>
                    <a:pt x="19" y="349"/>
                  </a:lnTo>
                  <a:lnTo>
                    <a:pt x="29" y="329"/>
                  </a:lnTo>
                  <a:lnTo>
                    <a:pt x="39" y="310"/>
                  </a:lnTo>
                  <a:lnTo>
                    <a:pt x="49" y="292"/>
                  </a:lnTo>
                  <a:lnTo>
                    <a:pt x="58" y="273"/>
                  </a:lnTo>
                  <a:lnTo>
                    <a:pt x="68" y="253"/>
                  </a:lnTo>
                  <a:lnTo>
                    <a:pt x="78" y="235"/>
                  </a:lnTo>
                  <a:lnTo>
                    <a:pt x="88" y="215"/>
                  </a:lnTo>
                  <a:lnTo>
                    <a:pt x="98" y="196"/>
                  </a:lnTo>
                  <a:lnTo>
                    <a:pt x="107" y="176"/>
                  </a:lnTo>
                  <a:lnTo>
                    <a:pt x="116" y="157"/>
                  </a:lnTo>
                  <a:lnTo>
                    <a:pt x="124" y="137"/>
                  </a:lnTo>
                  <a:lnTo>
                    <a:pt x="133" y="115"/>
                  </a:lnTo>
                  <a:lnTo>
                    <a:pt x="138" y="104"/>
                  </a:lnTo>
                  <a:lnTo>
                    <a:pt x="144" y="95"/>
                  </a:lnTo>
                  <a:lnTo>
                    <a:pt x="152" y="88"/>
                  </a:lnTo>
                  <a:lnTo>
                    <a:pt x="159" y="83"/>
                  </a:lnTo>
                  <a:lnTo>
                    <a:pt x="167" y="77"/>
                  </a:lnTo>
                  <a:lnTo>
                    <a:pt x="177" y="73"/>
                  </a:lnTo>
                  <a:lnTo>
                    <a:pt x="187" y="68"/>
                  </a:lnTo>
                  <a:lnTo>
                    <a:pt x="197" y="64"/>
                  </a:lnTo>
                  <a:lnTo>
                    <a:pt x="202" y="61"/>
                  </a:lnTo>
                  <a:lnTo>
                    <a:pt x="209" y="60"/>
                  </a:lnTo>
                  <a:lnTo>
                    <a:pt x="215" y="57"/>
                  </a:lnTo>
                  <a:lnTo>
                    <a:pt x="222" y="54"/>
                  </a:lnTo>
                  <a:lnTo>
                    <a:pt x="228" y="51"/>
                  </a:lnTo>
                  <a:lnTo>
                    <a:pt x="235" y="47"/>
                  </a:lnTo>
                  <a:lnTo>
                    <a:pt x="240" y="44"/>
                  </a:lnTo>
                  <a:lnTo>
                    <a:pt x="246" y="40"/>
                  </a:lnTo>
                  <a:lnTo>
                    <a:pt x="247" y="40"/>
                  </a:lnTo>
                  <a:lnTo>
                    <a:pt x="247" y="40"/>
                  </a:lnTo>
                  <a:lnTo>
                    <a:pt x="254" y="34"/>
                  </a:lnTo>
                  <a:lnTo>
                    <a:pt x="261" y="28"/>
                  </a:lnTo>
                  <a:lnTo>
                    <a:pt x="270" y="23"/>
                  </a:lnTo>
                  <a:lnTo>
                    <a:pt x="278" y="19"/>
                  </a:lnTo>
                  <a:lnTo>
                    <a:pt x="285" y="14"/>
                  </a:lnTo>
                  <a:lnTo>
                    <a:pt x="293" y="10"/>
                  </a:lnTo>
                  <a:lnTo>
                    <a:pt x="303" y="7"/>
                  </a:lnTo>
                  <a:lnTo>
                    <a:pt x="311" y="3"/>
                  </a:lnTo>
                  <a:lnTo>
                    <a:pt x="313" y="3"/>
                  </a:lnTo>
                  <a:lnTo>
                    <a:pt x="317" y="3"/>
                  </a:lnTo>
                  <a:lnTo>
                    <a:pt x="323" y="3"/>
                  </a:lnTo>
                  <a:lnTo>
                    <a:pt x="331" y="1"/>
                  </a:lnTo>
                  <a:lnTo>
                    <a:pt x="341" y="1"/>
                  </a:lnTo>
                  <a:lnTo>
                    <a:pt x="352" y="1"/>
                  </a:lnTo>
                  <a:lnTo>
                    <a:pt x="366" y="0"/>
                  </a:lnTo>
                  <a:lnTo>
                    <a:pt x="380" y="0"/>
                  </a:lnTo>
                  <a:lnTo>
                    <a:pt x="381" y="0"/>
                  </a:lnTo>
                  <a:lnTo>
                    <a:pt x="386" y="0"/>
                  </a:lnTo>
                  <a:lnTo>
                    <a:pt x="393" y="0"/>
                  </a:lnTo>
                  <a:lnTo>
                    <a:pt x="401" y="0"/>
                  </a:lnTo>
                  <a:lnTo>
                    <a:pt x="411" y="3"/>
                  </a:lnTo>
                  <a:lnTo>
                    <a:pt x="420" y="6"/>
                  </a:lnTo>
                  <a:lnTo>
                    <a:pt x="430" y="7"/>
                  </a:lnTo>
                  <a:lnTo>
                    <a:pt x="439" y="9"/>
                  </a:lnTo>
                  <a:lnTo>
                    <a:pt x="468" y="20"/>
                  </a:lnTo>
                  <a:lnTo>
                    <a:pt x="528" y="47"/>
                  </a:lnTo>
                  <a:lnTo>
                    <a:pt x="556" y="71"/>
                  </a:lnTo>
                  <a:lnTo>
                    <a:pt x="560" y="74"/>
                  </a:lnTo>
                  <a:lnTo>
                    <a:pt x="567" y="78"/>
                  </a:lnTo>
                  <a:lnTo>
                    <a:pt x="576" y="85"/>
                  </a:lnTo>
                  <a:lnTo>
                    <a:pt x="583" y="91"/>
                  </a:lnTo>
                  <a:lnTo>
                    <a:pt x="604" y="117"/>
                  </a:lnTo>
                  <a:lnTo>
                    <a:pt x="605" y="118"/>
                  </a:lnTo>
                  <a:lnTo>
                    <a:pt x="636" y="147"/>
                  </a:lnTo>
                  <a:lnTo>
                    <a:pt x="651" y="171"/>
                  </a:lnTo>
                  <a:lnTo>
                    <a:pt x="666" y="213"/>
                  </a:lnTo>
                  <a:lnTo>
                    <a:pt x="690" y="249"/>
                  </a:lnTo>
                  <a:lnTo>
                    <a:pt x="699" y="287"/>
                  </a:lnTo>
                  <a:lnTo>
                    <a:pt x="699" y="289"/>
                  </a:lnTo>
                  <a:lnTo>
                    <a:pt x="700" y="290"/>
                  </a:lnTo>
                  <a:lnTo>
                    <a:pt x="710" y="324"/>
                  </a:lnTo>
                  <a:lnTo>
                    <a:pt x="713" y="359"/>
                  </a:lnTo>
                  <a:lnTo>
                    <a:pt x="708" y="379"/>
                  </a:lnTo>
                  <a:lnTo>
                    <a:pt x="704" y="398"/>
                  </a:lnTo>
                  <a:lnTo>
                    <a:pt x="699" y="418"/>
                  </a:lnTo>
                  <a:lnTo>
                    <a:pt x="692" y="438"/>
                  </a:lnTo>
                  <a:lnTo>
                    <a:pt x="687" y="462"/>
                  </a:lnTo>
                  <a:lnTo>
                    <a:pt x="687" y="485"/>
                  </a:lnTo>
                  <a:lnTo>
                    <a:pt x="689" y="508"/>
                  </a:lnTo>
                  <a:lnTo>
                    <a:pt x="690" y="529"/>
                  </a:lnTo>
                  <a:lnTo>
                    <a:pt x="692" y="545"/>
                  </a:lnTo>
                  <a:lnTo>
                    <a:pt x="693" y="561"/>
                  </a:lnTo>
                  <a:lnTo>
                    <a:pt x="693" y="576"/>
                  </a:lnTo>
                  <a:lnTo>
                    <a:pt x="692" y="5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49" name="Freeform 125"/>
            <p:cNvSpPr>
              <a:spLocks/>
            </p:cNvSpPr>
            <p:nvPr/>
          </p:nvSpPr>
          <p:spPr bwMode="auto">
            <a:xfrm rot="15688720">
              <a:off x="744" y="2560"/>
              <a:ext cx="45" cy="170"/>
            </a:xfrm>
            <a:custGeom>
              <a:avLst/>
              <a:gdLst/>
              <a:ahLst/>
              <a:cxnLst>
                <a:cxn ang="0">
                  <a:pos x="1" y="390"/>
                </a:cxn>
                <a:cxn ang="0">
                  <a:pos x="0" y="355"/>
                </a:cxn>
                <a:cxn ang="0">
                  <a:pos x="5" y="318"/>
                </a:cxn>
                <a:cxn ang="0">
                  <a:pos x="11" y="271"/>
                </a:cxn>
                <a:cxn ang="0">
                  <a:pos x="11" y="248"/>
                </a:cxn>
                <a:cxn ang="0">
                  <a:pos x="22" y="221"/>
                </a:cxn>
                <a:cxn ang="0">
                  <a:pos x="22" y="219"/>
                </a:cxn>
                <a:cxn ang="0">
                  <a:pos x="22" y="218"/>
                </a:cxn>
                <a:cxn ang="0">
                  <a:pos x="35" y="178"/>
                </a:cxn>
                <a:cxn ang="0">
                  <a:pos x="40" y="145"/>
                </a:cxn>
                <a:cxn ang="0">
                  <a:pos x="62" y="114"/>
                </a:cxn>
                <a:cxn ang="0">
                  <a:pos x="78" y="76"/>
                </a:cxn>
                <a:cxn ang="0">
                  <a:pos x="100" y="49"/>
                </a:cxn>
                <a:cxn ang="0">
                  <a:pos x="134" y="0"/>
                </a:cxn>
                <a:cxn ang="0">
                  <a:pos x="127" y="17"/>
                </a:cxn>
                <a:cxn ang="0">
                  <a:pos x="120" y="34"/>
                </a:cxn>
                <a:cxn ang="0">
                  <a:pos x="111" y="51"/>
                </a:cxn>
                <a:cxn ang="0">
                  <a:pos x="104" y="69"/>
                </a:cxn>
                <a:cxn ang="0">
                  <a:pos x="96" y="86"/>
                </a:cxn>
                <a:cxn ang="0">
                  <a:pos x="88" y="103"/>
                </a:cxn>
                <a:cxn ang="0">
                  <a:pos x="78" y="118"/>
                </a:cxn>
                <a:cxn ang="0">
                  <a:pos x="69" y="135"/>
                </a:cxn>
                <a:cxn ang="0">
                  <a:pos x="64" y="145"/>
                </a:cxn>
                <a:cxn ang="0">
                  <a:pos x="60" y="155"/>
                </a:cxn>
                <a:cxn ang="0">
                  <a:pos x="54" y="165"/>
                </a:cxn>
                <a:cxn ang="0">
                  <a:pos x="49" y="177"/>
                </a:cxn>
                <a:cxn ang="0">
                  <a:pos x="43" y="187"/>
                </a:cxn>
                <a:cxn ang="0">
                  <a:pos x="39" y="197"/>
                </a:cxn>
                <a:cxn ang="0">
                  <a:pos x="33" y="208"/>
                </a:cxn>
                <a:cxn ang="0">
                  <a:pos x="28" y="218"/>
                </a:cxn>
                <a:cxn ang="0">
                  <a:pos x="25" y="222"/>
                </a:cxn>
                <a:cxn ang="0">
                  <a:pos x="35" y="246"/>
                </a:cxn>
                <a:cxn ang="0">
                  <a:pos x="23" y="293"/>
                </a:cxn>
                <a:cxn ang="0">
                  <a:pos x="15" y="340"/>
                </a:cxn>
                <a:cxn ang="0">
                  <a:pos x="9" y="386"/>
                </a:cxn>
                <a:cxn ang="0">
                  <a:pos x="7" y="431"/>
                </a:cxn>
                <a:cxn ang="0">
                  <a:pos x="7" y="431"/>
                </a:cxn>
                <a:cxn ang="0">
                  <a:pos x="7" y="429"/>
                </a:cxn>
                <a:cxn ang="0">
                  <a:pos x="1" y="390"/>
                </a:cxn>
              </a:cxnLst>
              <a:rect l="0" t="0" r="r" b="b"/>
              <a:pathLst>
                <a:path w="134" h="431">
                  <a:moveTo>
                    <a:pt x="1" y="390"/>
                  </a:moveTo>
                  <a:lnTo>
                    <a:pt x="0" y="355"/>
                  </a:lnTo>
                  <a:lnTo>
                    <a:pt x="5" y="318"/>
                  </a:lnTo>
                  <a:lnTo>
                    <a:pt x="11" y="271"/>
                  </a:lnTo>
                  <a:lnTo>
                    <a:pt x="11" y="248"/>
                  </a:lnTo>
                  <a:lnTo>
                    <a:pt x="22" y="221"/>
                  </a:lnTo>
                  <a:lnTo>
                    <a:pt x="22" y="219"/>
                  </a:lnTo>
                  <a:lnTo>
                    <a:pt x="22" y="218"/>
                  </a:lnTo>
                  <a:lnTo>
                    <a:pt x="35" y="178"/>
                  </a:lnTo>
                  <a:lnTo>
                    <a:pt x="40" y="145"/>
                  </a:lnTo>
                  <a:lnTo>
                    <a:pt x="62" y="114"/>
                  </a:lnTo>
                  <a:lnTo>
                    <a:pt x="78" y="76"/>
                  </a:lnTo>
                  <a:lnTo>
                    <a:pt x="100" y="49"/>
                  </a:lnTo>
                  <a:lnTo>
                    <a:pt x="134" y="0"/>
                  </a:lnTo>
                  <a:lnTo>
                    <a:pt x="127" y="17"/>
                  </a:lnTo>
                  <a:lnTo>
                    <a:pt x="120" y="34"/>
                  </a:lnTo>
                  <a:lnTo>
                    <a:pt x="111" y="51"/>
                  </a:lnTo>
                  <a:lnTo>
                    <a:pt x="104" y="69"/>
                  </a:lnTo>
                  <a:lnTo>
                    <a:pt x="96" y="86"/>
                  </a:lnTo>
                  <a:lnTo>
                    <a:pt x="88" y="103"/>
                  </a:lnTo>
                  <a:lnTo>
                    <a:pt x="78" y="118"/>
                  </a:lnTo>
                  <a:lnTo>
                    <a:pt x="69" y="135"/>
                  </a:lnTo>
                  <a:lnTo>
                    <a:pt x="64" y="145"/>
                  </a:lnTo>
                  <a:lnTo>
                    <a:pt x="60" y="155"/>
                  </a:lnTo>
                  <a:lnTo>
                    <a:pt x="54" y="165"/>
                  </a:lnTo>
                  <a:lnTo>
                    <a:pt x="49" y="177"/>
                  </a:lnTo>
                  <a:lnTo>
                    <a:pt x="43" y="187"/>
                  </a:lnTo>
                  <a:lnTo>
                    <a:pt x="39" y="197"/>
                  </a:lnTo>
                  <a:lnTo>
                    <a:pt x="33" y="208"/>
                  </a:lnTo>
                  <a:lnTo>
                    <a:pt x="28" y="218"/>
                  </a:lnTo>
                  <a:lnTo>
                    <a:pt x="25" y="222"/>
                  </a:lnTo>
                  <a:lnTo>
                    <a:pt x="35" y="246"/>
                  </a:lnTo>
                  <a:lnTo>
                    <a:pt x="23" y="293"/>
                  </a:lnTo>
                  <a:lnTo>
                    <a:pt x="15" y="340"/>
                  </a:lnTo>
                  <a:lnTo>
                    <a:pt x="9" y="386"/>
                  </a:lnTo>
                  <a:lnTo>
                    <a:pt x="7" y="431"/>
                  </a:lnTo>
                  <a:lnTo>
                    <a:pt x="7" y="431"/>
                  </a:lnTo>
                  <a:lnTo>
                    <a:pt x="7" y="429"/>
                  </a:lnTo>
                  <a:lnTo>
                    <a:pt x="1" y="3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50" name="Freeform 126"/>
            <p:cNvSpPr>
              <a:spLocks/>
            </p:cNvSpPr>
            <p:nvPr/>
          </p:nvSpPr>
          <p:spPr bwMode="auto">
            <a:xfrm rot="15688720">
              <a:off x="1054" y="2677"/>
              <a:ext cx="22" cy="21"/>
            </a:xfrm>
            <a:custGeom>
              <a:avLst/>
              <a:gdLst/>
              <a:ahLst/>
              <a:cxnLst>
                <a:cxn ang="0">
                  <a:pos x="50" y="38"/>
                </a:cxn>
                <a:cxn ang="0">
                  <a:pos x="44" y="45"/>
                </a:cxn>
                <a:cxn ang="0">
                  <a:pos x="39" y="48"/>
                </a:cxn>
                <a:cxn ang="0">
                  <a:pos x="34" y="51"/>
                </a:cxn>
                <a:cxn ang="0">
                  <a:pos x="32" y="51"/>
                </a:cxn>
                <a:cxn ang="0">
                  <a:pos x="23" y="51"/>
                </a:cxn>
                <a:cxn ang="0">
                  <a:pos x="15" y="48"/>
                </a:cxn>
                <a:cxn ang="0">
                  <a:pos x="7" y="44"/>
                </a:cxn>
                <a:cxn ang="0">
                  <a:pos x="2" y="41"/>
                </a:cxn>
                <a:cxn ang="0">
                  <a:pos x="2" y="41"/>
                </a:cxn>
                <a:cxn ang="0">
                  <a:pos x="2" y="40"/>
                </a:cxn>
                <a:cxn ang="0">
                  <a:pos x="2" y="40"/>
                </a:cxn>
                <a:cxn ang="0">
                  <a:pos x="2" y="40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17"/>
                </a:cxn>
                <a:cxn ang="0">
                  <a:pos x="5" y="11"/>
                </a:cxn>
                <a:cxn ang="0">
                  <a:pos x="12" y="6"/>
                </a:cxn>
                <a:cxn ang="0">
                  <a:pos x="21" y="3"/>
                </a:cxn>
                <a:cxn ang="0">
                  <a:pos x="29" y="1"/>
                </a:cxn>
                <a:cxn ang="0">
                  <a:pos x="37" y="0"/>
                </a:cxn>
                <a:cxn ang="0">
                  <a:pos x="44" y="1"/>
                </a:cxn>
                <a:cxn ang="0">
                  <a:pos x="50" y="1"/>
                </a:cxn>
                <a:cxn ang="0">
                  <a:pos x="55" y="3"/>
                </a:cxn>
                <a:cxn ang="0">
                  <a:pos x="60" y="4"/>
                </a:cxn>
                <a:cxn ang="0">
                  <a:pos x="64" y="8"/>
                </a:cxn>
                <a:cxn ang="0">
                  <a:pos x="64" y="11"/>
                </a:cxn>
                <a:cxn ang="0">
                  <a:pos x="62" y="17"/>
                </a:cxn>
                <a:cxn ang="0">
                  <a:pos x="58" y="26"/>
                </a:cxn>
                <a:cxn ang="0">
                  <a:pos x="50" y="38"/>
                </a:cxn>
              </a:cxnLst>
              <a:rect l="0" t="0" r="r" b="b"/>
              <a:pathLst>
                <a:path w="64" h="51">
                  <a:moveTo>
                    <a:pt x="50" y="38"/>
                  </a:moveTo>
                  <a:lnTo>
                    <a:pt x="44" y="45"/>
                  </a:lnTo>
                  <a:lnTo>
                    <a:pt x="39" y="48"/>
                  </a:lnTo>
                  <a:lnTo>
                    <a:pt x="34" y="51"/>
                  </a:lnTo>
                  <a:lnTo>
                    <a:pt x="32" y="51"/>
                  </a:lnTo>
                  <a:lnTo>
                    <a:pt x="23" y="51"/>
                  </a:lnTo>
                  <a:lnTo>
                    <a:pt x="15" y="48"/>
                  </a:lnTo>
                  <a:lnTo>
                    <a:pt x="7" y="44"/>
                  </a:lnTo>
                  <a:lnTo>
                    <a:pt x="2" y="41"/>
                  </a:lnTo>
                  <a:lnTo>
                    <a:pt x="2" y="41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0" y="33"/>
                  </a:lnTo>
                  <a:lnTo>
                    <a:pt x="0" y="24"/>
                  </a:lnTo>
                  <a:lnTo>
                    <a:pt x="1" y="17"/>
                  </a:lnTo>
                  <a:lnTo>
                    <a:pt x="5" y="11"/>
                  </a:lnTo>
                  <a:lnTo>
                    <a:pt x="12" y="6"/>
                  </a:lnTo>
                  <a:lnTo>
                    <a:pt x="21" y="3"/>
                  </a:lnTo>
                  <a:lnTo>
                    <a:pt x="29" y="1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0" y="1"/>
                  </a:lnTo>
                  <a:lnTo>
                    <a:pt x="55" y="3"/>
                  </a:lnTo>
                  <a:lnTo>
                    <a:pt x="60" y="4"/>
                  </a:lnTo>
                  <a:lnTo>
                    <a:pt x="64" y="8"/>
                  </a:lnTo>
                  <a:lnTo>
                    <a:pt x="64" y="11"/>
                  </a:lnTo>
                  <a:lnTo>
                    <a:pt x="62" y="17"/>
                  </a:lnTo>
                  <a:lnTo>
                    <a:pt x="58" y="26"/>
                  </a:lnTo>
                  <a:lnTo>
                    <a:pt x="5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51" name="Freeform 127"/>
            <p:cNvSpPr>
              <a:spLocks/>
            </p:cNvSpPr>
            <p:nvPr/>
          </p:nvSpPr>
          <p:spPr bwMode="auto">
            <a:xfrm rot="15688720">
              <a:off x="916" y="2455"/>
              <a:ext cx="68" cy="39"/>
            </a:xfrm>
            <a:custGeom>
              <a:avLst/>
              <a:gdLst/>
              <a:ahLst/>
              <a:cxnLst>
                <a:cxn ang="0">
                  <a:pos x="164" y="41"/>
                </a:cxn>
                <a:cxn ang="0">
                  <a:pos x="134" y="59"/>
                </a:cxn>
                <a:cxn ang="0">
                  <a:pos x="133" y="59"/>
                </a:cxn>
                <a:cxn ang="0">
                  <a:pos x="129" y="62"/>
                </a:cxn>
                <a:cxn ang="0">
                  <a:pos x="122" y="65"/>
                </a:cxn>
                <a:cxn ang="0">
                  <a:pos x="115" y="68"/>
                </a:cxn>
                <a:cxn ang="0">
                  <a:pos x="104" y="72"/>
                </a:cxn>
                <a:cxn ang="0">
                  <a:pos x="92" y="78"/>
                </a:cxn>
                <a:cxn ang="0">
                  <a:pos x="81" y="82"/>
                </a:cxn>
                <a:cxn ang="0">
                  <a:pos x="69" y="88"/>
                </a:cxn>
                <a:cxn ang="0">
                  <a:pos x="31" y="98"/>
                </a:cxn>
                <a:cxn ang="0">
                  <a:pos x="0" y="99"/>
                </a:cxn>
                <a:cxn ang="0">
                  <a:pos x="14" y="92"/>
                </a:cxn>
                <a:cxn ang="0">
                  <a:pos x="28" y="85"/>
                </a:cxn>
                <a:cxn ang="0">
                  <a:pos x="42" y="78"/>
                </a:cxn>
                <a:cxn ang="0">
                  <a:pos x="57" y="71"/>
                </a:cxn>
                <a:cxn ang="0">
                  <a:pos x="71" y="64"/>
                </a:cxn>
                <a:cxn ang="0">
                  <a:pos x="85" y="56"/>
                </a:cxn>
                <a:cxn ang="0">
                  <a:pos x="101" y="51"/>
                </a:cxn>
                <a:cxn ang="0">
                  <a:pos x="115" y="44"/>
                </a:cxn>
                <a:cxn ang="0">
                  <a:pos x="126" y="38"/>
                </a:cxn>
                <a:cxn ang="0">
                  <a:pos x="137" y="32"/>
                </a:cxn>
                <a:cxn ang="0">
                  <a:pos x="148" y="28"/>
                </a:cxn>
                <a:cxn ang="0">
                  <a:pos x="160" y="22"/>
                </a:cxn>
                <a:cxn ang="0">
                  <a:pos x="171" y="17"/>
                </a:cxn>
                <a:cxn ang="0">
                  <a:pos x="182" y="11"/>
                </a:cxn>
                <a:cxn ang="0">
                  <a:pos x="193" y="5"/>
                </a:cxn>
                <a:cxn ang="0">
                  <a:pos x="204" y="0"/>
                </a:cxn>
                <a:cxn ang="0">
                  <a:pos x="189" y="19"/>
                </a:cxn>
                <a:cxn ang="0">
                  <a:pos x="164" y="41"/>
                </a:cxn>
              </a:cxnLst>
              <a:rect l="0" t="0" r="r" b="b"/>
              <a:pathLst>
                <a:path w="204" h="99">
                  <a:moveTo>
                    <a:pt x="164" y="41"/>
                  </a:moveTo>
                  <a:lnTo>
                    <a:pt x="134" y="59"/>
                  </a:lnTo>
                  <a:lnTo>
                    <a:pt x="133" y="59"/>
                  </a:lnTo>
                  <a:lnTo>
                    <a:pt x="129" y="62"/>
                  </a:lnTo>
                  <a:lnTo>
                    <a:pt x="122" y="65"/>
                  </a:lnTo>
                  <a:lnTo>
                    <a:pt x="115" y="68"/>
                  </a:lnTo>
                  <a:lnTo>
                    <a:pt x="104" y="72"/>
                  </a:lnTo>
                  <a:lnTo>
                    <a:pt x="92" y="78"/>
                  </a:lnTo>
                  <a:lnTo>
                    <a:pt x="81" y="82"/>
                  </a:lnTo>
                  <a:lnTo>
                    <a:pt x="69" y="88"/>
                  </a:lnTo>
                  <a:lnTo>
                    <a:pt x="31" y="98"/>
                  </a:lnTo>
                  <a:lnTo>
                    <a:pt x="0" y="99"/>
                  </a:lnTo>
                  <a:lnTo>
                    <a:pt x="14" y="92"/>
                  </a:lnTo>
                  <a:lnTo>
                    <a:pt x="28" y="85"/>
                  </a:lnTo>
                  <a:lnTo>
                    <a:pt x="42" y="78"/>
                  </a:lnTo>
                  <a:lnTo>
                    <a:pt x="57" y="71"/>
                  </a:lnTo>
                  <a:lnTo>
                    <a:pt x="71" y="64"/>
                  </a:lnTo>
                  <a:lnTo>
                    <a:pt x="85" y="56"/>
                  </a:lnTo>
                  <a:lnTo>
                    <a:pt x="101" y="51"/>
                  </a:lnTo>
                  <a:lnTo>
                    <a:pt x="115" y="44"/>
                  </a:lnTo>
                  <a:lnTo>
                    <a:pt x="126" y="38"/>
                  </a:lnTo>
                  <a:lnTo>
                    <a:pt x="137" y="32"/>
                  </a:lnTo>
                  <a:lnTo>
                    <a:pt x="148" y="28"/>
                  </a:lnTo>
                  <a:lnTo>
                    <a:pt x="160" y="22"/>
                  </a:lnTo>
                  <a:lnTo>
                    <a:pt x="171" y="17"/>
                  </a:lnTo>
                  <a:lnTo>
                    <a:pt x="182" y="11"/>
                  </a:lnTo>
                  <a:lnTo>
                    <a:pt x="193" y="5"/>
                  </a:lnTo>
                  <a:lnTo>
                    <a:pt x="204" y="0"/>
                  </a:lnTo>
                  <a:lnTo>
                    <a:pt x="189" y="19"/>
                  </a:lnTo>
                  <a:lnTo>
                    <a:pt x="164" y="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52" name="Freeform 128"/>
            <p:cNvSpPr>
              <a:spLocks/>
            </p:cNvSpPr>
            <p:nvPr/>
          </p:nvSpPr>
          <p:spPr bwMode="auto">
            <a:xfrm rot="15688720">
              <a:off x="787" y="2395"/>
              <a:ext cx="2" cy="35"/>
            </a:xfrm>
            <a:custGeom>
              <a:avLst/>
              <a:gdLst/>
              <a:ahLst/>
              <a:cxnLst>
                <a:cxn ang="0">
                  <a:pos x="3" y="89"/>
                </a:cxn>
                <a:cxn ang="0">
                  <a:pos x="2" y="69"/>
                </a:cxn>
                <a:cxn ang="0">
                  <a:pos x="0" y="49"/>
                </a:cxn>
                <a:cxn ang="0">
                  <a:pos x="0" y="30"/>
                </a:cxn>
                <a:cxn ang="0">
                  <a:pos x="4" y="10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6" y="3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6" y="43"/>
                </a:cxn>
                <a:cxn ang="0">
                  <a:pos x="6" y="47"/>
                </a:cxn>
                <a:cxn ang="0">
                  <a:pos x="6" y="59"/>
                </a:cxn>
                <a:cxn ang="0">
                  <a:pos x="4" y="73"/>
                </a:cxn>
                <a:cxn ang="0">
                  <a:pos x="4" y="83"/>
                </a:cxn>
                <a:cxn ang="0">
                  <a:pos x="3" y="89"/>
                </a:cxn>
              </a:cxnLst>
              <a:rect l="0" t="0" r="r" b="b"/>
              <a:pathLst>
                <a:path w="7" h="89">
                  <a:moveTo>
                    <a:pt x="3" y="89"/>
                  </a:moveTo>
                  <a:lnTo>
                    <a:pt x="2" y="69"/>
                  </a:lnTo>
                  <a:lnTo>
                    <a:pt x="0" y="49"/>
                  </a:lnTo>
                  <a:lnTo>
                    <a:pt x="0" y="30"/>
                  </a:lnTo>
                  <a:lnTo>
                    <a:pt x="4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3"/>
                  </a:lnTo>
                  <a:lnTo>
                    <a:pt x="7" y="0"/>
                  </a:lnTo>
                  <a:lnTo>
                    <a:pt x="7" y="5"/>
                  </a:lnTo>
                  <a:lnTo>
                    <a:pt x="6" y="43"/>
                  </a:lnTo>
                  <a:lnTo>
                    <a:pt x="6" y="47"/>
                  </a:lnTo>
                  <a:lnTo>
                    <a:pt x="6" y="59"/>
                  </a:lnTo>
                  <a:lnTo>
                    <a:pt x="4" y="73"/>
                  </a:lnTo>
                  <a:lnTo>
                    <a:pt x="4" y="83"/>
                  </a:lnTo>
                  <a:lnTo>
                    <a:pt x="3" y="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53" name="Freeform 129"/>
            <p:cNvSpPr>
              <a:spLocks/>
            </p:cNvSpPr>
            <p:nvPr/>
          </p:nvSpPr>
          <p:spPr bwMode="auto">
            <a:xfrm rot="15688720">
              <a:off x="646" y="2560"/>
              <a:ext cx="1" cy="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54" name="Freeform 130"/>
            <p:cNvSpPr>
              <a:spLocks/>
            </p:cNvSpPr>
            <p:nvPr/>
          </p:nvSpPr>
          <p:spPr bwMode="auto">
            <a:xfrm rot="15688720">
              <a:off x="552" y="2916"/>
              <a:ext cx="296" cy="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20" y="4"/>
                </a:cxn>
                <a:cxn ang="0">
                  <a:pos x="44" y="9"/>
                </a:cxn>
                <a:cxn ang="0">
                  <a:pos x="73" y="16"/>
                </a:cxn>
                <a:cxn ang="0">
                  <a:pos x="109" y="24"/>
                </a:cxn>
                <a:cxn ang="0">
                  <a:pos x="151" y="33"/>
                </a:cxn>
                <a:cxn ang="0">
                  <a:pos x="195" y="43"/>
                </a:cxn>
                <a:cxn ang="0">
                  <a:pos x="242" y="53"/>
                </a:cxn>
                <a:cxn ang="0">
                  <a:pos x="290" y="63"/>
                </a:cxn>
                <a:cxn ang="0">
                  <a:pos x="339" y="74"/>
                </a:cxn>
                <a:cxn ang="0">
                  <a:pos x="385" y="84"/>
                </a:cxn>
                <a:cxn ang="0">
                  <a:pos x="429" y="94"/>
                </a:cxn>
                <a:cxn ang="0">
                  <a:pos x="470" y="103"/>
                </a:cxn>
                <a:cxn ang="0">
                  <a:pos x="506" y="111"/>
                </a:cxn>
                <a:cxn ang="0">
                  <a:pos x="537" y="118"/>
                </a:cxn>
                <a:cxn ang="0">
                  <a:pos x="559" y="124"/>
                </a:cxn>
                <a:cxn ang="0">
                  <a:pos x="580" y="128"/>
                </a:cxn>
                <a:cxn ang="0">
                  <a:pos x="603" y="132"/>
                </a:cxn>
                <a:cxn ang="0">
                  <a:pos x="627" y="137"/>
                </a:cxn>
                <a:cxn ang="0">
                  <a:pos x="653" y="140"/>
                </a:cxn>
                <a:cxn ang="0">
                  <a:pos x="680" y="142"/>
                </a:cxn>
                <a:cxn ang="0">
                  <a:pos x="708" y="145"/>
                </a:cxn>
                <a:cxn ang="0">
                  <a:pos x="734" y="148"/>
                </a:cxn>
                <a:cxn ang="0">
                  <a:pos x="762" y="150"/>
                </a:cxn>
                <a:cxn ang="0">
                  <a:pos x="787" y="151"/>
                </a:cxn>
                <a:cxn ang="0">
                  <a:pos x="811" y="152"/>
                </a:cxn>
                <a:cxn ang="0">
                  <a:pos x="832" y="154"/>
                </a:cxn>
                <a:cxn ang="0">
                  <a:pos x="850" y="155"/>
                </a:cxn>
                <a:cxn ang="0">
                  <a:pos x="866" y="155"/>
                </a:cxn>
                <a:cxn ang="0">
                  <a:pos x="878" y="157"/>
                </a:cxn>
                <a:cxn ang="0">
                  <a:pos x="885" y="157"/>
                </a:cxn>
                <a:cxn ang="0">
                  <a:pos x="888" y="157"/>
                </a:cxn>
                <a:cxn ang="0">
                  <a:pos x="564" y="70"/>
                </a:cxn>
                <a:cxn ang="0">
                  <a:pos x="557" y="68"/>
                </a:cxn>
                <a:cxn ang="0">
                  <a:pos x="537" y="63"/>
                </a:cxn>
                <a:cxn ang="0">
                  <a:pos x="511" y="56"/>
                </a:cxn>
                <a:cxn ang="0">
                  <a:pos x="478" y="47"/>
                </a:cxn>
                <a:cxn ang="0">
                  <a:pos x="445" y="39"/>
                </a:cxn>
                <a:cxn ang="0">
                  <a:pos x="416" y="31"/>
                </a:cxn>
                <a:cxn ang="0">
                  <a:pos x="392" y="27"/>
                </a:cxn>
                <a:cxn ang="0">
                  <a:pos x="379" y="26"/>
                </a:cxn>
                <a:cxn ang="0">
                  <a:pos x="372" y="26"/>
                </a:cxn>
                <a:cxn ang="0">
                  <a:pos x="357" y="26"/>
                </a:cxn>
                <a:cxn ang="0">
                  <a:pos x="337" y="24"/>
                </a:cxn>
                <a:cxn ang="0">
                  <a:pos x="312" y="23"/>
                </a:cxn>
                <a:cxn ang="0">
                  <a:pos x="283" y="20"/>
                </a:cxn>
                <a:cxn ang="0">
                  <a:pos x="251" y="19"/>
                </a:cxn>
                <a:cxn ang="0">
                  <a:pos x="217" y="16"/>
                </a:cxn>
                <a:cxn ang="0">
                  <a:pos x="182" y="13"/>
                </a:cxn>
                <a:cxn ang="0">
                  <a:pos x="149" y="11"/>
                </a:cxn>
                <a:cxn ang="0">
                  <a:pos x="115" y="9"/>
                </a:cxn>
                <a:cxn ang="0">
                  <a:pos x="84" y="6"/>
                </a:cxn>
                <a:cxn ang="0">
                  <a:pos x="56" y="4"/>
                </a:cxn>
                <a:cxn ang="0">
                  <a:pos x="34" y="3"/>
                </a:cxn>
                <a:cxn ang="0">
                  <a:pos x="16" y="2"/>
                </a:cxn>
                <a:cxn ang="0">
                  <a:pos x="5" y="0"/>
                </a:cxn>
                <a:cxn ang="0">
                  <a:pos x="0" y="0"/>
                </a:cxn>
              </a:cxnLst>
              <a:rect l="0" t="0" r="r" b="b"/>
              <a:pathLst>
                <a:path w="888" h="157">
                  <a:moveTo>
                    <a:pt x="0" y="0"/>
                  </a:moveTo>
                  <a:lnTo>
                    <a:pt x="6" y="2"/>
                  </a:lnTo>
                  <a:lnTo>
                    <a:pt x="20" y="4"/>
                  </a:lnTo>
                  <a:lnTo>
                    <a:pt x="44" y="9"/>
                  </a:lnTo>
                  <a:lnTo>
                    <a:pt x="73" y="16"/>
                  </a:lnTo>
                  <a:lnTo>
                    <a:pt x="109" y="24"/>
                  </a:lnTo>
                  <a:lnTo>
                    <a:pt x="151" y="33"/>
                  </a:lnTo>
                  <a:lnTo>
                    <a:pt x="195" y="43"/>
                  </a:lnTo>
                  <a:lnTo>
                    <a:pt x="242" y="53"/>
                  </a:lnTo>
                  <a:lnTo>
                    <a:pt x="290" y="63"/>
                  </a:lnTo>
                  <a:lnTo>
                    <a:pt x="339" y="74"/>
                  </a:lnTo>
                  <a:lnTo>
                    <a:pt x="385" y="84"/>
                  </a:lnTo>
                  <a:lnTo>
                    <a:pt x="429" y="94"/>
                  </a:lnTo>
                  <a:lnTo>
                    <a:pt x="470" y="103"/>
                  </a:lnTo>
                  <a:lnTo>
                    <a:pt x="506" y="111"/>
                  </a:lnTo>
                  <a:lnTo>
                    <a:pt x="537" y="118"/>
                  </a:lnTo>
                  <a:lnTo>
                    <a:pt x="559" y="124"/>
                  </a:lnTo>
                  <a:lnTo>
                    <a:pt x="580" y="128"/>
                  </a:lnTo>
                  <a:lnTo>
                    <a:pt x="603" y="132"/>
                  </a:lnTo>
                  <a:lnTo>
                    <a:pt x="627" y="137"/>
                  </a:lnTo>
                  <a:lnTo>
                    <a:pt x="653" y="140"/>
                  </a:lnTo>
                  <a:lnTo>
                    <a:pt x="680" y="142"/>
                  </a:lnTo>
                  <a:lnTo>
                    <a:pt x="708" y="145"/>
                  </a:lnTo>
                  <a:lnTo>
                    <a:pt x="734" y="148"/>
                  </a:lnTo>
                  <a:lnTo>
                    <a:pt x="762" y="150"/>
                  </a:lnTo>
                  <a:lnTo>
                    <a:pt x="787" y="151"/>
                  </a:lnTo>
                  <a:lnTo>
                    <a:pt x="811" y="152"/>
                  </a:lnTo>
                  <a:lnTo>
                    <a:pt x="832" y="154"/>
                  </a:lnTo>
                  <a:lnTo>
                    <a:pt x="850" y="155"/>
                  </a:lnTo>
                  <a:lnTo>
                    <a:pt x="866" y="155"/>
                  </a:lnTo>
                  <a:lnTo>
                    <a:pt x="878" y="157"/>
                  </a:lnTo>
                  <a:lnTo>
                    <a:pt x="885" y="157"/>
                  </a:lnTo>
                  <a:lnTo>
                    <a:pt x="888" y="157"/>
                  </a:lnTo>
                  <a:lnTo>
                    <a:pt x="564" y="70"/>
                  </a:lnTo>
                  <a:lnTo>
                    <a:pt x="557" y="68"/>
                  </a:lnTo>
                  <a:lnTo>
                    <a:pt x="537" y="63"/>
                  </a:lnTo>
                  <a:lnTo>
                    <a:pt x="511" y="56"/>
                  </a:lnTo>
                  <a:lnTo>
                    <a:pt x="478" y="47"/>
                  </a:lnTo>
                  <a:lnTo>
                    <a:pt x="445" y="39"/>
                  </a:lnTo>
                  <a:lnTo>
                    <a:pt x="416" y="31"/>
                  </a:lnTo>
                  <a:lnTo>
                    <a:pt x="392" y="27"/>
                  </a:lnTo>
                  <a:lnTo>
                    <a:pt x="379" y="26"/>
                  </a:lnTo>
                  <a:lnTo>
                    <a:pt x="372" y="26"/>
                  </a:lnTo>
                  <a:lnTo>
                    <a:pt x="357" y="26"/>
                  </a:lnTo>
                  <a:lnTo>
                    <a:pt x="337" y="24"/>
                  </a:lnTo>
                  <a:lnTo>
                    <a:pt x="312" y="23"/>
                  </a:lnTo>
                  <a:lnTo>
                    <a:pt x="283" y="20"/>
                  </a:lnTo>
                  <a:lnTo>
                    <a:pt x="251" y="19"/>
                  </a:lnTo>
                  <a:lnTo>
                    <a:pt x="217" y="16"/>
                  </a:lnTo>
                  <a:lnTo>
                    <a:pt x="182" y="13"/>
                  </a:lnTo>
                  <a:lnTo>
                    <a:pt x="149" y="11"/>
                  </a:lnTo>
                  <a:lnTo>
                    <a:pt x="115" y="9"/>
                  </a:lnTo>
                  <a:lnTo>
                    <a:pt x="84" y="6"/>
                  </a:lnTo>
                  <a:lnTo>
                    <a:pt x="56" y="4"/>
                  </a:lnTo>
                  <a:lnTo>
                    <a:pt x="34" y="3"/>
                  </a:lnTo>
                  <a:lnTo>
                    <a:pt x="16" y="2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55" name="Freeform 131"/>
            <p:cNvSpPr>
              <a:spLocks/>
            </p:cNvSpPr>
            <p:nvPr/>
          </p:nvSpPr>
          <p:spPr bwMode="auto">
            <a:xfrm rot="15688720">
              <a:off x="738" y="3022"/>
              <a:ext cx="218" cy="5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21" y="2"/>
                </a:cxn>
                <a:cxn ang="0">
                  <a:pos x="55" y="1"/>
                </a:cxn>
                <a:cxn ang="0">
                  <a:pos x="97" y="0"/>
                </a:cxn>
                <a:cxn ang="0">
                  <a:pos x="143" y="0"/>
                </a:cxn>
                <a:cxn ang="0">
                  <a:pos x="189" y="0"/>
                </a:cxn>
                <a:cxn ang="0">
                  <a:pos x="230" y="1"/>
                </a:cxn>
                <a:cxn ang="0">
                  <a:pos x="262" y="7"/>
                </a:cxn>
                <a:cxn ang="0">
                  <a:pos x="283" y="14"/>
                </a:cxn>
                <a:cxn ang="0">
                  <a:pos x="323" y="28"/>
                </a:cxn>
                <a:cxn ang="0">
                  <a:pos x="379" y="48"/>
                </a:cxn>
                <a:cxn ang="0">
                  <a:pos x="445" y="69"/>
                </a:cxn>
                <a:cxn ang="0">
                  <a:pos x="512" y="91"/>
                </a:cxn>
                <a:cxn ang="0">
                  <a:pos x="573" y="109"/>
                </a:cxn>
                <a:cxn ang="0">
                  <a:pos x="622" y="125"/>
                </a:cxn>
                <a:cxn ang="0">
                  <a:pos x="649" y="133"/>
                </a:cxn>
                <a:cxn ang="0">
                  <a:pos x="649" y="133"/>
                </a:cxn>
                <a:cxn ang="0">
                  <a:pos x="621" y="128"/>
                </a:cxn>
                <a:cxn ang="0">
                  <a:pos x="571" y="116"/>
                </a:cxn>
                <a:cxn ang="0">
                  <a:pos x="506" y="104"/>
                </a:cxn>
                <a:cxn ang="0">
                  <a:pos x="435" y="88"/>
                </a:cxn>
                <a:cxn ang="0">
                  <a:pos x="367" y="75"/>
                </a:cxn>
                <a:cxn ang="0">
                  <a:pos x="305" y="64"/>
                </a:cxn>
                <a:cxn ang="0">
                  <a:pos x="260" y="58"/>
                </a:cxn>
                <a:cxn ang="0">
                  <a:pos x="234" y="57"/>
                </a:cxn>
                <a:cxn ang="0">
                  <a:pos x="202" y="52"/>
                </a:cxn>
                <a:cxn ang="0">
                  <a:pos x="164" y="44"/>
                </a:cxn>
                <a:cxn ang="0">
                  <a:pos x="122" y="35"/>
                </a:cxn>
                <a:cxn ang="0">
                  <a:pos x="81" y="25"/>
                </a:cxn>
                <a:cxn ang="0">
                  <a:pos x="45" y="17"/>
                </a:cxn>
                <a:cxn ang="0">
                  <a:pos x="19" y="8"/>
                </a:cxn>
                <a:cxn ang="0">
                  <a:pos x="3" y="4"/>
                </a:cxn>
              </a:cxnLst>
              <a:rect l="0" t="0" r="r" b="b"/>
              <a:pathLst>
                <a:path w="653" h="135">
                  <a:moveTo>
                    <a:pt x="0" y="4"/>
                  </a:moveTo>
                  <a:lnTo>
                    <a:pt x="3" y="4"/>
                  </a:lnTo>
                  <a:lnTo>
                    <a:pt x="10" y="4"/>
                  </a:lnTo>
                  <a:lnTo>
                    <a:pt x="21" y="2"/>
                  </a:lnTo>
                  <a:lnTo>
                    <a:pt x="37" y="2"/>
                  </a:lnTo>
                  <a:lnTo>
                    <a:pt x="55" y="1"/>
                  </a:lnTo>
                  <a:lnTo>
                    <a:pt x="74" y="1"/>
                  </a:lnTo>
                  <a:lnTo>
                    <a:pt x="97" y="0"/>
                  </a:lnTo>
                  <a:lnTo>
                    <a:pt x="119" y="0"/>
                  </a:lnTo>
                  <a:lnTo>
                    <a:pt x="143" y="0"/>
                  </a:lnTo>
                  <a:lnTo>
                    <a:pt x="167" y="0"/>
                  </a:lnTo>
                  <a:lnTo>
                    <a:pt x="189" y="0"/>
                  </a:lnTo>
                  <a:lnTo>
                    <a:pt x="210" y="0"/>
                  </a:lnTo>
                  <a:lnTo>
                    <a:pt x="230" y="1"/>
                  </a:lnTo>
                  <a:lnTo>
                    <a:pt x="246" y="4"/>
                  </a:lnTo>
                  <a:lnTo>
                    <a:pt x="262" y="7"/>
                  </a:lnTo>
                  <a:lnTo>
                    <a:pt x="272" y="10"/>
                  </a:lnTo>
                  <a:lnTo>
                    <a:pt x="283" y="14"/>
                  </a:lnTo>
                  <a:lnTo>
                    <a:pt x="301" y="21"/>
                  </a:lnTo>
                  <a:lnTo>
                    <a:pt x="323" y="28"/>
                  </a:lnTo>
                  <a:lnTo>
                    <a:pt x="350" y="38"/>
                  </a:lnTo>
                  <a:lnTo>
                    <a:pt x="379" y="48"/>
                  </a:lnTo>
                  <a:lnTo>
                    <a:pt x="411" y="58"/>
                  </a:lnTo>
                  <a:lnTo>
                    <a:pt x="445" y="69"/>
                  </a:lnTo>
                  <a:lnTo>
                    <a:pt x="480" y="79"/>
                  </a:lnTo>
                  <a:lnTo>
                    <a:pt x="512" y="91"/>
                  </a:lnTo>
                  <a:lnTo>
                    <a:pt x="544" y="101"/>
                  </a:lnTo>
                  <a:lnTo>
                    <a:pt x="573" y="109"/>
                  </a:lnTo>
                  <a:lnTo>
                    <a:pt x="600" y="118"/>
                  </a:lnTo>
                  <a:lnTo>
                    <a:pt x="622" y="125"/>
                  </a:lnTo>
                  <a:lnTo>
                    <a:pt x="639" y="131"/>
                  </a:lnTo>
                  <a:lnTo>
                    <a:pt x="649" y="133"/>
                  </a:lnTo>
                  <a:lnTo>
                    <a:pt x="653" y="135"/>
                  </a:lnTo>
                  <a:lnTo>
                    <a:pt x="649" y="133"/>
                  </a:lnTo>
                  <a:lnTo>
                    <a:pt x="638" y="132"/>
                  </a:lnTo>
                  <a:lnTo>
                    <a:pt x="621" y="128"/>
                  </a:lnTo>
                  <a:lnTo>
                    <a:pt x="597" y="122"/>
                  </a:lnTo>
                  <a:lnTo>
                    <a:pt x="571" y="116"/>
                  </a:lnTo>
                  <a:lnTo>
                    <a:pt x="540" y="111"/>
                  </a:lnTo>
                  <a:lnTo>
                    <a:pt x="506" y="104"/>
                  </a:lnTo>
                  <a:lnTo>
                    <a:pt x="471" y="95"/>
                  </a:lnTo>
                  <a:lnTo>
                    <a:pt x="435" y="88"/>
                  </a:lnTo>
                  <a:lnTo>
                    <a:pt x="400" y="81"/>
                  </a:lnTo>
                  <a:lnTo>
                    <a:pt x="367" y="75"/>
                  </a:lnTo>
                  <a:lnTo>
                    <a:pt x="334" y="69"/>
                  </a:lnTo>
                  <a:lnTo>
                    <a:pt x="305" y="64"/>
                  </a:lnTo>
                  <a:lnTo>
                    <a:pt x="280" y="59"/>
                  </a:lnTo>
                  <a:lnTo>
                    <a:pt x="260" y="58"/>
                  </a:lnTo>
                  <a:lnTo>
                    <a:pt x="246" y="57"/>
                  </a:lnTo>
                  <a:lnTo>
                    <a:pt x="234" y="57"/>
                  </a:lnTo>
                  <a:lnTo>
                    <a:pt x="218" y="54"/>
                  </a:lnTo>
                  <a:lnTo>
                    <a:pt x="202" y="52"/>
                  </a:lnTo>
                  <a:lnTo>
                    <a:pt x="183" y="48"/>
                  </a:lnTo>
                  <a:lnTo>
                    <a:pt x="164" y="44"/>
                  </a:lnTo>
                  <a:lnTo>
                    <a:pt x="143" y="39"/>
                  </a:lnTo>
                  <a:lnTo>
                    <a:pt x="122" y="35"/>
                  </a:lnTo>
                  <a:lnTo>
                    <a:pt x="101" y="30"/>
                  </a:lnTo>
                  <a:lnTo>
                    <a:pt x="81" y="25"/>
                  </a:lnTo>
                  <a:lnTo>
                    <a:pt x="63" y="21"/>
                  </a:lnTo>
                  <a:lnTo>
                    <a:pt x="45" y="17"/>
                  </a:lnTo>
                  <a:lnTo>
                    <a:pt x="31" y="12"/>
                  </a:lnTo>
                  <a:lnTo>
                    <a:pt x="19" y="8"/>
                  </a:lnTo>
                  <a:lnTo>
                    <a:pt x="9" y="7"/>
                  </a:lnTo>
                  <a:lnTo>
                    <a:pt x="3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56" name="Freeform 132"/>
            <p:cNvSpPr>
              <a:spLocks/>
            </p:cNvSpPr>
            <p:nvPr/>
          </p:nvSpPr>
          <p:spPr bwMode="auto">
            <a:xfrm rot="15688720">
              <a:off x="718" y="2817"/>
              <a:ext cx="207" cy="29"/>
            </a:xfrm>
            <a:custGeom>
              <a:avLst/>
              <a:gdLst/>
              <a:ahLst/>
              <a:cxnLst>
                <a:cxn ang="0">
                  <a:pos x="226" y="13"/>
                </a:cxn>
                <a:cxn ang="0">
                  <a:pos x="503" y="46"/>
                </a:cxn>
                <a:cxn ang="0">
                  <a:pos x="620" y="66"/>
                </a:cxn>
                <a:cxn ang="0">
                  <a:pos x="618" y="66"/>
                </a:cxn>
                <a:cxn ang="0">
                  <a:pos x="608" y="66"/>
                </a:cxn>
                <a:cxn ang="0">
                  <a:pos x="594" y="67"/>
                </a:cxn>
                <a:cxn ang="0">
                  <a:pos x="574" y="67"/>
                </a:cxn>
                <a:cxn ang="0">
                  <a:pos x="552" y="69"/>
                </a:cxn>
                <a:cxn ang="0">
                  <a:pos x="525" y="70"/>
                </a:cxn>
                <a:cxn ang="0">
                  <a:pos x="497" y="70"/>
                </a:cxn>
                <a:cxn ang="0">
                  <a:pos x="468" y="72"/>
                </a:cxn>
                <a:cxn ang="0">
                  <a:pos x="439" y="73"/>
                </a:cxn>
                <a:cxn ang="0">
                  <a:pos x="409" y="73"/>
                </a:cxn>
                <a:cxn ang="0">
                  <a:pos x="380" y="74"/>
                </a:cxn>
                <a:cxn ang="0">
                  <a:pos x="353" y="74"/>
                </a:cxn>
                <a:cxn ang="0">
                  <a:pos x="328" y="74"/>
                </a:cxn>
                <a:cxn ang="0">
                  <a:pos x="307" y="74"/>
                </a:cxn>
                <a:cxn ang="0">
                  <a:pos x="290" y="74"/>
                </a:cxn>
                <a:cxn ang="0">
                  <a:pos x="278" y="73"/>
                </a:cxn>
                <a:cxn ang="0">
                  <a:pos x="267" y="72"/>
                </a:cxn>
                <a:cxn ang="0">
                  <a:pos x="255" y="69"/>
                </a:cxn>
                <a:cxn ang="0">
                  <a:pos x="242" y="66"/>
                </a:cxn>
                <a:cxn ang="0">
                  <a:pos x="226" y="63"/>
                </a:cxn>
                <a:cxn ang="0">
                  <a:pos x="209" y="59"/>
                </a:cxn>
                <a:cxn ang="0">
                  <a:pos x="191" y="55"/>
                </a:cxn>
                <a:cxn ang="0">
                  <a:pos x="173" y="49"/>
                </a:cxn>
                <a:cxn ang="0">
                  <a:pos x="155" y="45"/>
                </a:cxn>
                <a:cxn ang="0">
                  <a:pos x="137" y="39"/>
                </a:cxn>
                <a:cxn ang="0">
                  <a:pos x="117" y="35"/>
                </a:cxn>
                <a:cxn ang="0">
                  <a:pos x="98" y="29"/>
                </a:cxn>
                <a:cxn ang="0">
                  <a:pos x="79" y="25"/>
                </a:cxn>
                <a:cxn ang="0">
                  <a:pos x="61" y="20"/>
                </a:cxn>
                <a:cxn ang="0">
                  <a:pos x="44" y="16"/>
                </a:cxn>
                <a:cxn ang="0">
                  <a:pos x="28" y="12"/>
                </a:cxn>
                <a:cxn ang="0">
                  <a:pos x="12" y="8"/>
                </a:cxn>
                <a:cxn ang="0">
                  <a:pos x="3" y="5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28" y="0"/>
                </a:cxn>
                <a:cxn ang="0">
                  <a:pos x="46" y="0"/>
                </a:cxn>
                <a:cxn ang="0">
                  <a:pos x="67" y="2"/>
                </a:cxn>
                <a:cxn ang="0">
                  <a:pos x="91" y="3"/>
                </a:cxn>
                <a:cxn ang="0">
                  <a:pos x="114" y="5"/>
                </a:cxn>
                <a:cxn ang="0">
                  <a:pos x="138" y="6"/>
                </a:cxn>
                <a:cxn ang="0">
                  <a:pos x="160" y="8"/>
                </a:cxn>
                <a:cxn ang="0">
                  <a:pos x="181" y="9"/>
                </a:cxn>
                <a:cxn ang="0">
                  <a:pos x="200" y="10"/>
                </a:cxn>
                <a:cxn ang="0">
                  <a:pos x="214" y="12"/>
                </a:cxn>
                <a:cxn ang="0">
                  <a:pos x="223" y="13"/>
                </a:cxn>
                <a:cxn ang="0">
                  <a:pos x="226" y="13"/>
                </a:cxn>
              </a:cxnLst>
              <a:rect l="0" t="0" r="r" b="b"/>
              <a:pathLst>
                <a:path w="620" h="74">
                  <a:moveTo>
                    <a:pt x="226" y="13"/>
                  </a:moveTo>
                  <a:lnTo>
                    <a:pt x="503" y="46"/>
                  </a:lnTo>
                  <a:lnTo>
                    <a:pt x="620" y="66"/>
                  </a:lnTo>
                  <a:lnTo>
                    <a:pt x="618" y="66"/>
                  </a:lnTo>
                  <a:lnTo>
                    <a:pt x="608" y="66"/>
                  </a:lnTo>
                  <a:lnTo>
                    <a:pt x="594" y="67"/>
                  </a:lnTo>
                  <a:lnTo>
                    <a:pt x="574" y="67"/>
                  </a:lnTo>
                  <a:lnTo>
                    <a:pt x="552" y="69"/>
                  </a:lnTo>
                  <a:lnTo>
                    <a:pt x="525" y="70"/>
                  </a:lnTo>
                  <a:lnTo>
                    <a:pt x="497" y="70"/>
                  </a:lnTo>
                  <a:lnTo>
                    <a:pt x="468" y="72"/>
                  </a:lnTo>
                  <a:lnTo>
                    <a:pt x="439" y="73"/>
                  </a:lnTo>
                  <a:lnTo>
                    <a:pt x="409" y="73"/>
                  </a:lnTo>
                  <a:lnTo>
                    <a:pt x="380" y="74"/>
                  </a:lnTo>
                  <a:lnTo>
                    <a:pt x="353" y="74"/>
                  </a:lnTo>
                  <a:lnTo>
                    <a:pt x="328" y="74"/>
                  </a:lnTo>
                  <a:lnTo>
                    <a:pt x="307" y="74"/>
                  </a:lnTo>
                  <a:lnTo>
                    <a:pt x="290" y="74"/>
                  </a:lnTo>
                  <a:lnTo>
                    <a:pt x="278" y="73"/>
                  </a:lnTo>
                  <a:lnTo>
                    <a:pt x="267" y="72"/>
                  </a:lnTo>
                  <a:lnTo>
                    <a:pt x="255" y="69"/>
                  </a:lnTo>
                  <a:lnTo>
                    <a:pt x="242" y="66"/>
                  </a:lnTo>
                  <a:lnTo>
                    <a:pt x="226" y="63"/>
                  </a:lnTo>
                  <a:lnTo>
                    <a:pt x="209" y="59"/>
                  </a:lnTo>
                  <a:lnTo>
                    <a:pt x="191" y="55"/>
                  </a:lnTo>
                  <a:lnTo>
                    <a:pt x="173" y="49"/>
                  </a:lnTo>
                  <a:lnTo>
                    <a:pt x="155" y="45"/>
                  </a:lnTo>
                  <a:lnTo>
                    <a:pt x="137" y="39"/>
                  </a:lnTo>
                  <a:lnTo>
                    <a:pt x="117" y="35"/>
                  </a:lnTo>
                  <a:lnTo>
                    <a:pt x="98" y="29"/>
                  </a:lnTo>
                  <a:lnTo>
                    <a:pt x="79" y="25"/>
                  </a:lnTo>
                  <a:lnTo>
                    <a:pt x="61" y="20"/>
                  </a:lnTo>
                  <a:lnTo>
                    <a:pt x="44" y="16"/>
                  </a:lnTo>
                  <a:lnTo>
                    <a:pt x="28" y="12"/>
                  </a:lnTo>
                  <a:lnTo>
                    <a:pt x="12" y="8"/>
                  </a:lnTo>
                  <a:lnTo>
                    <a:pt x="3" y="5"/>
                  </a:lnTo>
                  <a:lnTo>
                    <a:pt x="0" y="2"/>
                  </a:lnTo>
                  <a:lnTo>
                    <a:pt x="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0"/>
                  </a:lnTo>
                  <a:lnTo>
                    <a:pt x="67" y="2"/>
                  </a:lnTo>
                  <a:lnTo>
                    <a:pt x="91" y="3"/>
                  </a:lnTo>
                  <a:lnTo>
                    <a:pt x="114" y="5"/>
                  </a:lnTo>
                  <a:lnTo>
                    <a:pt x="138" y="6"/>
                  </a:lnTo>
                  <a:lnTo>
                    <a:pt x="160" y="8"/>
                  </a:lnTo>
                  <a:lnTo>
                    <a:pt x="181" y="9"/>
                  </a:lnTo>
                  <a:lnTo>
                    <a:pt x="200" y="10"/>
                  </a:lnTo>
                  <a:lnTo>
                    <a:pt x="214" y="12"/>
                  </a:lnTo>
                  <a:lnTo>
                    <a:pt x="223" y="13"/>
                  </a:lnTo>
                  <a:lnTo>
                    <a:pt x="22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762" name="Rectangle 138"/>
          <p:cNvSpPr>
            <a:spLocks noChangeArrowheads="1"/>
          </p:cNvSpPr>
          <p:nvPr/>
        </p:nvSpPr>
        <p:spPr bwMode="auto">
          <a:xfrm>
            <a:off x="1244600" y="3679825"/>
            <a:ext cx="2079625" cy="946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INVERTED;</a:t>
            </a:r>
          </a:p>
          <a:p>
            <a:pPr algn="l"/>
            <a:r>
              <a:rPr lang="en-US"/>
              <a:t>REAL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1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41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1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0"/>
                                        <p:tgtEl>
                                          <p:spTgt spid="41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1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1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41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41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2000"/>
                                        <p:tgtEl>
                                          <p:spTgt spid="41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41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41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1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41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2000"/>
                                        <p:tgtEl>
                                          <p:spTgt spid="41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41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2000"/>
                                        <p:tgtEl>
                                          <p:spTgt spid="41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1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1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41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 animBg="1"/>
      <p:bldP spid="410627" grpId="1" animBg="1"/>
      <p:bldP spid="410666" grpId="0" animBg="1"/>
      <p:bldP spid="410667" grpId="0" animBg="1"/>
      <p:bldP spid="410668" grpId="0" animBg="1"/>
      <p:bldP spid="410669" grpId="0" animBg="1"/>
      <p:bldP spid="410671" grpId="0" animBg="1"/>
      <p:bldP spid="410672" grpId="0" animBg="1"/>
      <p:bldP spid="410702" grpId="0" animBg="1"/>
      <p:bldP spid="410707" grpId="0" animBg="1"/>
      <p:bldP spid="410708" grpId="0"/>
      <p:bldP spid="410740" grpId="0" animBg="1"/>
      <p:bldP spid="410741" grpId="0" animBg="1"/>
      <p:bldP spid="410742" grpId="0" animBg="1"/>
      <p:bldP spid="410743" grpId="0" animBg="1"/>
      <p:bldP spid="4107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8" name="Freeform 18"/>
          <p:cNvSpPr>
            <a:spLocks/>
          </p:cNvSpPr>
          <p:nvPr/>
        </p:nvSpPr>
        <p:spPr bwMode="auto">
          <a:xfrm rot="15688720">
            <a:off x="4027488" y="2001838"/>
            <a:ext cx="1587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1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2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1" y="0"/>
                </a:lnTo>
                <a:lnTo>
                  <a:pt x="1" y="0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00" name="Line 20"/>
          <p:cNvSpPr>
            <a:spLocks noChangeShapeType="1"/>
          </p:cNvSpPr>
          <p:nvPr/>
        </p:nvSpPr>
        <p:spPr bwMode="auto">
          <a:xfrm flipH="1">
            <a:off x="2397125" y="1655763"/>
            <a:ext cx="3959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101" name="Arc 21"/>
          <p:cNvSpPr>
            <a:spLocks/>
          </p:cNvSpPr>
          <p:nvPr/>
        </p:nvSpPr>
        <p:spPr bwMode="auto">
          <a:xfrm rot="13481714" flipH="1" flipV="1">
            <a:off x="4721225" y="754063"/>
            <a:ext cx="1797050" cy="1797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349500" y="1512888"/>
            <a:ext cx="441325" cy="684212"/>
            <a:chOff x="2573" y="2973"/>
            <a:chExt cx="278" cy="431"/>
          </a:xfrm>
        </p:grpSpPr>
        <p:sp>
          <p:nvSpPr>
            <p:cNvPr id="430116" name="Line 36"/>
            <p:cNvSpPr>
              <a:spLocks noChangeShapeType="1"/>
            </p:cNvSpPr>
            <p:nvPr/>
          </p:nvSpPr>
          <p:spPr bwMode="auto">
            <a:xfrm flipH="1" flipV="1">
              <a:off x="2720" y="2973"/>
              <a:ext cx="0" cy="1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0117" name="Text Box 37"/>
            <p:cNvSpPr txBox="1">
              <a:spLocks noChangeArrowheads="1"/>
            </p:cNvSpPr>
            <p:nvPr/>
          </p:nvSpPr>
          <p:spPr bwMode="auto">
            <a:xfrm>
              <a:off x="2573" y="3077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C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106863" y="1530350"/>
            <a:ext cx="401637" cy="666750"/>
            <a:chOff x="3698" y="2984"/>
            <a:chExt cx="253" cy="420"/>
          </a:xfrm>
        </p:grpSpPr>
        <p:sp>
          <p:nvSpPr>
            <p:cNvPr id="430119" name="Line 39"/>
            <p:cNvSpPr>
              <a:spLocks noChangeShapeType="1"/>
            </p:cNvSpPr>
            <p:nvPr/>
          </p:nvSpPr>
          <p:spPr bwMode="auto">
            <a:xfrm flipH="1" flipV="1">
              <a:off x="3835" y="2984"/>
              <a:ext cx="0" cy="1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0120" name="Text Box 40"/>
            <p:cNvSpPr txBox="1">
              <a:spLocks noChangeArrowheads="1"/>
            </p:cNvSpPr>
            <p:nvPr/>
          </p:nvSpPr>
          <p:spPr bwMode="auto">
            <a:xfrm>
              <a:off x="3698" y="3077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F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332288" y="2141538"/>
            <a:ext cx="1789112" cy="998537"/>
            <a:chOff x="3840" y="3369"/>
            <a:chExt cx="1127" cy="629"/>
          </a:xfrm>
        </p:grpSpPr>
        <p:sp>
          <p:nvSpPr>
            <p:cNvPr id="430122" name="Line 42"/>
            <p:cNvSpPr>
              <a:spLocks noChangeShapeType="1"/>
            </p:cNvSpPr>
            <p:nvPr/>
          </p:nvSpPr>
          <p:spPr bwMode="auto">
            <a:xfrm flipV="1">
              <a:off x="3840" y="3369"/>
              <a:ext cx="0" cy="6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0123" name="Line 43"/>
            <p:cNvSpPr>
              <a:spLocks noChangeShapeType="1"/>
            </p:cNvSpPr>
            <p:nvPr/>
          </p:nvSpPr>
          <p:spPr bwMode="auto">
            <a:xfrm>
              <a:off x="3847" y="3916"/>
              <a:ext cx="111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0124" name="Line 44"/>
            <p:cNvSpPr>
              <a:spLocks noChangeShapeType="1"/>
            </p:cNvSpPr>
            <p:nvPr/>
          </p:nvSpPr>
          <p:spPr bwMode="auto">
            <a:xfrm flipV="1">
              <a:off x="4967" y="3486"/>
              <a:ext cx="0" cy="5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0125" name="Text Box 45"/>
            <p:cNvSpPr txBox="1">
              <a:spLocks noChangeArrowheads="1"/>
            </p:cNvSpPr>
            <p:nvPr/>
          </p:nvSpPr>
          <p:spPr bwMode="auto">
            <a:xfrm>
              <a:off x="4313" y="363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f</a:t>
              </a:r>
            </a:p>
          </p:txBody>
        </p:sp>
      </p:grpSp>
      <p:sp>
        <p:nvSpPr>
          <p:cNvPr id="430126" name="Line 46"/>
          <p:cNvSpPr>
            <a:spLocks noChangeShapeType="1"/>
          </p:cNvSpPr>
          <p:nvPr/>
        </p:nvSpPr>
        <p:spPr bwMode="auto">
          <a:xfrm>
            <a:off x="4446588" y="969963"/>
            <a:ext cx="1566862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27" name="Line 47"/>
          <p:cNvSpPr>
            <a:spLocks noChangeShapeType="1"/>
          </p:cNvSpPr>
          <p:nvPr/>
        </p:nvSpPr>
        <p:spPr bwMode="auto">
          <a:xfrm flipV="1">
            <a:off x="2773363" y="976313"/>
            <a:ext cx="3252787" cy="128111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28" name="Line 48"/>
          <p:cNvSpPr>
            <a:spLocks noChangeShapeType="1"/>
          </p:cNvSpPr>
          <p:nvPr/>
        </p:nvSpPr>
        <p:spPr bwMode="auto">
          <a:xfrm flipV="1">
            <a:off x="4411663" y="465138"/>
            <a:ext cx="1277937" cy="48895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43" name="Rectangle 63"/>
          <p:cNvSpPr>
            <a:spLocks noChangeArrowheads="1"/>
          </p:cNvSpPr>
          <p:nvPr/>
        </p:nvSpPr>
        <p:spPr bwMode="auto">
          <a:xfrm>
            <a:off x="6727825" y="1112838"/>
            <a:ext cx="1960563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NO IMAGE</a:t>
            </a:r>
          </a:p>
        </p:txBody>
      </p:sp>
      <p:pic>
        <p:nvPicPr>
          <p:cNvPr id="430144" name="Picture 64" descr="j033023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0" y="950913"/>
            <a:ext cx="679450" cy="717550"/>
          </a:xfrm>
          <a:prstGeom prst="rect">
            <a:avLst/>
          </a:prstGeom>
          <a:noFill/>
        </p:spPr>
      </p:pic>
      <p:sp>
        <p:nvSpPr>
          <p:cNvPr id="430146" name="Line 66"/>
          <p:cNvSpPr>
            <a:spLocks noChangeShapeType="1"/>
          </p:cNvSpPr>
          <p:nvPr/>
        </p:nvSpPr>
        <p:spPr bwMode="auto">
          <a:xfrm flipV="1">
            <a:off x="6037263" y="585788"/>
            <a:ext cx="982662" cy="387350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47" name="Line 67"/>
          <p:cNvSpPr>
            <a:spLocks noChangeShapeType="1"/>
          </p:cNvSpPr>
          <p:nvPr/>
        </p:nvSpPr>
        <p:spPr bwMode="auto">
          <a:xfrm flipV="1">
            <a:off x="5695950" y="160338"/>
            <a:ext cx="784225" cy="300037"/>
          </a:xfrm>
          <a:prstGeom prst="line">
            <a:avLst/>
          </a:prstGeom>
          <a:noFill/>
          <a:ln w="222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48" name="Line 68"/>
          <p:cNvSpPr>
            <a:spLocks noChangeShapeType="1"/>
          </p:cNvSpPr>
          <p:nvPr/>
        </p:nvSpPr>
        <p:spPr bwMode="auto">
          <a:xfrm flipV="1">
            <a:off x="1312863" y="473075"/>
            <a:ext cx="4368800" cy="1671638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941388" y="4519613"/>
            <a:ext cx="441325" cy="684212"/>
            <a:chOff x="2573" y="2973"/>
            <a:chExt cx="278" cy="431"/>
          </a:xfrm>
        </p:grpSpPr>
        <p:sp>
          <p:nvSpPr>
            <p:cNvPr id="430167" name="Line 87"/>
            <p:cNvSpPr>
              <a:spLocks noChangeShapeType="1"/>
            </p:cNvSpPr>
            <p:nvPr/>
          </p:nvSpPr>
          <p:spPr bwMode="auto">
            <a:xfrm flipH="1" flipV="1">
              <a:off x="2720" y="2973"/>
              <a:ext cx="0" cy="1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0168" name="Text Box 88"/>
            <p:cNvSpPr txBox="1">
              <a:spLocks noChangeArrowheads="1"/>
            </p:cNvSpPr>
            <p:nvPr/>
          </p:nvSpPr>
          <p:spPr bwMode="auto">
            <a:xfrm>
              <a:off x="2573" y="3077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C</a:t>
              </a:r>
            </a:p>
          </p:txBody>
        </p:sp>
      </p:grp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2727325" y="4537075"/>
            <a:ext cx="401638" cy="666750"/>
            <a:chOff x="3698" y="2984"/>
            <a:chExt cx="253" cy="420"/>
          </a:xfrm>
        </p:grpSpPr>
        <p:sp>
          <p:nvSpPr>
            <p:cNvPr id="430170" name="Line 90"/>
            <p:cNvSpPr>
              <a:spLocks noChangeShapeType="1"/>
            </p:cNvSpPr>
            <p:nvPr/>
          </p:nvSpPr>
          <p:spPr bwMode="auto">
            <a:xfrm flipH="1" flipV="1">
              <a:off x="3835" y="2984"/>
              <a:ext cx="0" cy="1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0171" name="Text Box 91"/>
            <p:cNvSpPr txBox="1">
              <a:spLocks noChangeArrowheads="1"/>
            </p:cNvSpPr>
            <p:nvPr/>
          </p:nvSpPr>
          <p:spPr bwMode="auto">
            <a:xfrm>
              <a:off x="3698" y="3077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F</a:t>
              </a:r>
            </a:p>
          </p:txBody>
        </p:sp>
      </p:grpSp>
      <p:grpSp>
        <p:nvGrpSpPr>
          <p:cNvPr id="7" name="Group 92"/>
          <p:cNvGrpSpPr>
            <a:grpSpLocks/>
          </p:cNvGrpSpPr>
          <p:nvPr/>
        </p:nvGrpSpPr>
        <p:grpSpPr bwMode="auto">
          <a:xfrm>
            <a:off x="2952750" y="5148263"/>
            <a:ext cx="1789113" cy="998537"/>
            <a:chOff x="3840" y="3369"/>
            <a:chExt cx="1127" cy="629"/>
          </a:xfrm>
        </p:grpSpPr>
        <p:sp>
          <p:nvSpPr>
            <p:cNvPr id="430173" name="Line 93"/>
            <p:cNvSpPr>
              <a:spLocks noChangeShapeType="1"/>
            </p:cNvSpPr>
            <p:nvPr/>
          </p:nvSpPr>
          <p:spPr bwMode="auto">
            <a:xfrm flipV="1">
              <a:off x="3840" y="3369"/>
              <a:ext cx="0" cy="6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0174" name="Line 94"/>
            <p:cNvSpPr>
              <a:spLocks noChangeShapeType="1"/>
            </p:cNvSpPr>
            <p:nvPr/>
          </p:nvSpPr>
          <p:spPr bwMode="auto">
            <a:xfrm>
              <a:off x="3847" y="3916"/>
              <a:ext cx="111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0175" name="Line 95"/>
            <p:cNvSpPr>
              <a:spLocks noChangeShapeType="1"/>
            </p:cNvSpPr>
            <p:nvPr/>
          </p:nvSpPr>
          <p:spPr bwMode="auto">
            <a:xfrm flipV="1">
              <a:off x="4967" y="3486"/>
              <a:ext cx="0" cy="5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0176" name="Text Box 96"/>
            <p:cNvSpPr txBox="1">
              <a:spLocks noChangeArrowheads="1"/>
            </p:cNvSpPr>
            <p:nvPr/>
          </p:nvSpPr>
          <p:spPr bwMode="auto">
            <a:xfrm>
              <a:off x="4313" y="3633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f</a:t>
              </a:r>
            </a:p>
          </p:txBody>
        </p:sp>
      </p:grpSp>
      <p:sp>
        <p:nvSpPr>
          <p:cNvPr id="430177" name="Line 97"/>
          <p:cNvSpPr>
            <a:spLocks noChangeShapeType="1"/>
          </p:cNvSpPr>
          <p:nvPr/>
        </p:nvSpPr>
        <p:spPr bwMode="auto">
          <a:xfrm>
            <a:off x="4054475" y="4214813"/>
            <a:ext cx="639763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8" name="Line 98"/>
          <p:cNvSpPr>
            <a:spLocks noChangeShapeType="1"/>
          </p:cNvSpPr>
          <p:nvPr/>
        </p:nvSpPr>
        <p:spPr bwMode="auto">
          <a:xfrm flipV="1">
            <a:off x="1062038" y="4225925"/>
            <a:ext cx="3632200" cy="91281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9" name="Line 99"/>
          <p:cNvSpPr>
            <a:spLocks noChangeShapeType="1"/>
          </p:cNvSpPr>
          <p:nvPr/>
        </p:nvSpPr>
        <p:spPr bwMode="auto">
          <a:xfrm flipH="1">
            <a:off x="2933700" y="3963988"/>
            <a:ext cx="1670050" cy="696912"/>
          </a:xfrm>
          <a:prstGeom prst="line">
            <a:avLst/>
          </a:prstGeom>
          <a:noFill/>
          <a:ln w="222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80" name="Line 100"/>
          <p:cNvSpPr>
            <a:spLocks noChangeShapeType="1"/>
          </p:cNvSpPr>
          <p:nvPr/>
        </p:nvSpPr>
        <p:spPr bwMode="auto">
          <a:xfrm>
            <a:off x="1971675" y="3956050"/>
            <a:ext cx="2641600" cy="0"/>
          </a:xfrm>
          <a:prstGeom prst="line">
            <a:avLst/>
          </a:prstGeom>
          <a:noFill/>
          <a:ln w="22225">
            <a:solidFill>
              <a:srgbClr val="3333FF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94" name="Rectangle 114"/>
          <p:cNvSpPr>
            <a:spLocks noChangeArrowheads="1"/>
          </p:cNvSpPr>
          <p:nvPr/>
        </p:nvSpPr>
        <p:spPr bwMode="auto">
          <a:xfrm>
            <a:off x="6945313" y="3271838"/>
            <a:ext cx="1882775" cy="137318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L</a:t>
            </a:r>
            <a:r>
              <a:rPr lang="en-US"/>
              <a:t>ARGER;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U</a:t>
            </a:r>
            <a:r>
              <a:rPr lang="en-US"/>
              <a:t>PRIGHT;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V</a:t>
            </a:r>
            <a:r>
              <a:rPr lang="en-US"/>
              <a:t>IRTUAL</a:t>
            </a:r>
          </a:p>
        </p:txBody>
      </p:sp>
      <p:grpSp>
        <p:nvGrpSpPr>
          <p:cNvPr id="8" name="Group 121"/>
          <p:cNvGrpSpPr>
            <a:grpSpLocks/>
          </p:cNvGrpSpPr>
          <p:nvPr/>
        </p:nvGrpSpPr>
        <p:grpSpPr bwMode="auto">
          <a:xfrm>
            <a:off x="989013" y="3760788"/>
            <a:ext cx="7397750" cy="1797050"/>
            <a:chOff x="659" y="2702"/>
            <a:chExt cx="4660" cy="1132"/>
          </a:xfrm>
        </p:grpSpPr>
        <p:sp>
          <p:nvSpPr>
            <p:cNvPr id="430151" name="Line 71"/>
            <p:cNvSpPr>
              <a:spLocks noChangeShapeType="1"/>
            </p:cNvSpPr>
            <p:nvPr/>
          </p:nvSpPr>
          <p:spPr bwMode="auto">
            <a:xfrm flipH="1">
              <a:off x="659" y="3270"/>
              <a:ext cx="46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0152" name="Arc 72"/>
            <p:cNvSpPr>
              <a:spLocks/>
            </p:cNvSpPr>
            <p:nvPr/>
          </p:nvSpPr>
          <p:spPr bwMode="auto">
            <a:xfrm rot="13481714" flipH="1" flipV="1">
              <a:off x="2141" y="2702"/>
              <a:ext cx="1132" cy="11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pic>
          <p:nvPicPr>
            <p:cNvPr id="430195" name="Picture 115" descr="an04342_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738221" flipH="1">
              <a:off x="2408" y="2970"/>
              <a:ext cx="300" cy="334"/>
            </a:xfrm>
            <a:prstGeom prst="rect">
              <a:avLst/>
            </a:prstGeom>
            <a:noFill/>
          </p:spPr>
        </p:pic>
      </p:grpSp>
      <p:pic>
        <p:nvPicPr>
          <p:cNvPr id="430196" name="Picture 116" descr="an04342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738221">
            <a:off x="5438775" y="3902075"/>
            <a:ext cx="755650" cy="841375"/>
          </a:xfrm>
          <a:prstGeom prst="rect">
            <a:avLst/>
          </a:prstGeom>
          <a:noFill/>
        </p:spPr>
      </p:pic>
      <p:sp>
        <p:nvSpPr>
          <p:cNvPr id="430197" name="Line 117"/>
          <p:cNvSpPr>
            <a:spLocks noChangeShapeType="1"/>
          </p:cNvSpPr>
          <p:nvPr/>
        </p:nvSpPr>
        <p:spPr bwMode="auto">
          <a:xfrm>
            <a:off x="4598988" y="3956050"/>
            <a:ext cx="2178050" cy="0"/>
          </a:xfrm>
          <a:prstGeom prst="line">
            <a:avLst/>
          </a:prstGeom>
          <a:noFill/>
          <a:ln w="22225">
            <a:solidFill>
              <a:srgbClr val="3333FF"/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98" name="Line 118"/>
          <p:cNvSpPr>
            <a:spLocks noChangeShapeType="1"/>
          </p:cNvSpPr>
          <p:nvPr/>
        </p:nvSpPr>
        <p:spPr bwMode="auto">
          <a:xfrm flipV="1">
            <a:off x="4711700" y="3784600"/>
            <a:ext cx="1716088" cy="431800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99" name="Line 119"/>
          <p:cNvSpPr>
            <a:spLocks noChangeShapeType="1"/>
          </p:cNvSpPr>
          <p:nvPr/>
        </p:nvSpPr>
        <p:spPr bwMode="auto">
          <a:xfrm flipV="1">
            <a:off x="639763" y="4103688"/>
            <a:ext cx="4033837" cy="65405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00" name="Line 120"/>
          <p:cNvSpPr>
            <a:spLocks noChangeShapeType="1"/>
          </p:cNvSpPr>
          <p:nvPr/>
        </p:nvSpPr>
        <p:spPr bwMode="auto">
          <a:xfrm flipV="1">
            <a:off x="4624388" y="3776663"/>
            <a:ext cx="2065337" cy="334962"/>
          </a:xfrm>
          <a:prstGeom prst="line">
            <a:avLst/>
          </a:prstGeom>
          <a:noFill/>
          <a:ln w="22225">
            <a:solidFill>
              <a:srgbClr val="009900"/>
            </a:solidFill>
            <a:prstDash val="dash"/>
            <a:round/>
            <a:headEnd type="non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" name="Group 132"/>
          <p:cNvGrpSpPr>
            <a:grpSpLocks/>
          </p:cNvGrpSpPr>
          <p:nvPr/>
        </p:nvGrpSpPr>
        <p:grpSpPr bwMode="auto">
          <a:xfrm>
            <a:off x="5667375" y="4811713"/>
            <a:ext cx="2487613" cy="1622425"/>
            <a:chOff x="3696" y="3103"/>
            <a:chExt cx="1567" cy="1022"/>
          </a:xfrm>
        </p:grpSpPr>
        <p:grpSp>
          <p:nvGrpSpPr>
            <p:cNvPr id="10" name="Group 124"/>
            <p:cNvGrpSpPr>
              <a:grpSpLocks/>
            </p:cNvGrpSpPr>
            <p:nvPr/>
          </p:nvGrpSpPr>
          <p:grpSpPr bwMode="auto">
            <a:xfrm>
              <a:off x="4070" y="3163"/>
              <a:ext cx="800" cy="962"/>
              <a:chOff x="4482" y="3227"/>
              <a:chExt cx="800" cy="962"/>
            </a:xfrm>
          </p:grpSpPr>
          <p:pic>
            <p:nvPicPr>
              <p:cNvPr id="430202" name="Picture 122" descr="j0404621[1]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621" y="3426"/>
                <a:ext cx="268" cy="312"/>
              </a:xfrm>
              <a:prstGeom prst="rect">
                <a:avLst/>
              </a:prstGeom>
              <a:noFill/>
            </p:spPr>
          </p:pic>
          <p:pic>
            <p:nvPicPr>
              <p:cNvPr id="430203" name="Picture 123" descr="j0411644[1]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flipH="1">
                <a:off x="4482" y="3227"/>
                <a:ext cx="800" cy="962"/>
              </a:xfrm>
              <a:prstGeom prst="rect">
                <a:avLst/>
              </a:prstGeom>
              <a:noFill/>
            </p:spPr>
          </p:pic>
        </p:grpSp>
        <p:pic>
          <p:nvPicPr>
            <p:cNvPr id="430205" name="Picture 125" descr="j0431551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96" y="3835"/>
              <a:ext cx="288" cy="288"/>
            </a:xfrm>
            <a:prstGeom prst="rect">
              <a:avLst/>
            </a:prstGeom>
            <a:noFill/>
          </p:spPr>
        </p:pic>
        <p:pic>
          <p:nvPicPr>
            <p:cNvPr id="430206" name="Picture 126" descr="j0431551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75" y="3835"/>
              <a:ext cx="288" cy="288"/>
            </a:xfrm>
            <a:prstGeom prst="rect">
              <a:avLst/>
            </a:prstGeom>
            <a:noFill/>
          </p:spPr>
        </p:pic>
        <p:pic>
          <p:nvPicPr>
            <p:cNvPr id="430208" name="Picture 128" descr="j0431551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68" y="3469"/>
              <a:ext cx="288" cy="288"/>
            </a:xfrm>
            <a:prstGeom prst="rect">
              <a:avLst/>
            </a:prstGeom>
            <a:noFill/>
          </p:spPr>
        </p:pic>
        <p:pic>
          <p:nvPicPr>
            <p:cNvPr id="430209" name="Picture 129" descr="j0431551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57" y="3469"/>
              <a:ext cx="288" cy="288"/>
            </a:xfrm>
            <a:prstGeom prst="rect">
              <a:avLst/>
            </a:prstGeom>
            <a:noFill/>
          </p:spPr>
        </p:pic>
        <p:pic>
          <p:nvPicPr>
            <p:cNvPr id="430210" name="Picture 130" descr="j0431551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0" y="3103"/>
              <a:ext cx="288" cy="288"/>
            </a:xfrm>
            <a:prstGeom prst="rect">
              <a:avLst/>
            </a:prstGeom>
            <a:noFill/>
          </p:spPr>
        </p:pic>
        <p:pic>
          <p:nvPicPr>
            <p:cNvPr id="430211" name="Picture 131" descr="j0431551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58" y="3103"/>
              <a:ext cx="288" cy="28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3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43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3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0"/>
                                        <p:tgtEl>
                                          <p:spTgt spid="43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3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3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43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000"/>
                                        <p:tgtEl>
                                          <p:spTgt spid="43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43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2000"/>
                                        <p:tgtEl>
                                          <p:spTgt spid="43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0"/>
                                        <p:tgtEl>
                                          <p:spTgt spid="43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43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3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3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3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3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3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43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6" grpId="0" animBg="1"/>
      <p:bldP spid="430127" grpId="0" animBg="1"/>
      <p:bldP spid="430128" grpId="0" animBg="1"/>
      <p:bldP spid="430143" grpId="0"/>
      <p:bldP spid="430146" grpId="0" animBg="1"/>
      <p:bldP spid="430147" grpId="0" animBg="1"/>
      <p:bldP spid="430148" grpId="0" animBg="1"/>
      <p:bldP spid="430177" grpId="0" animBg="1"/>
      <p:bldP spid="430178" grpId="0" animBg="1"/>
      <p:bldP spid="430179" grpId="0" animBg="1"/>
      <p:bldP spid="430180" grpId="0" animBg="1"/>
      <p:bldP spid="430194" grpId="0"/>
      <p:bldP spid="430197" grpId="0" animBg="1"/>
      <p:bldP spid="430198" grpId="0" animBg="1"/>
      <p:bldP spid="430199" grpId="0" animBg="1"/>
      <p:bldP spid="4302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3" name="Rectangle 5"/>
          <p:cNvSpPr>
            <a:spLocks noChangeArrowheads="1"/>
          </p:cNvSpPr>
          <p:nvPr/>
        </p:nvSpPr>
        <p:spPr bwMode="auto">
          <a:xfrm>
            <a:off x="1800225" y="1147763"/>
            <a:ext cx="2220913" cy="1116012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1665" name="Rectangle 17"/>
          <p:cNvSpPr>
            <a:spLocks noChangeArrowheads="1"/>
          </p:cNvSpPr>
          <p:nvPr/>
        </p:nvSpPr>
        <p:spPr bwMode="auto">
          <a:xfrm>
            <a:off x="5006975" y="1147763"/>
            <a:ext cx="2498725" cy="11017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1656" name="Rectangle 8"/>
          <p:cNvSpPr>
            <a:spLocks noChangeArrowheads="1"/>
          </p:cNvSpPr>
          <p:nvPr/>
        </p:nvSpPr>
        <p:spPr bwMode="auto">
          <a:xfrm>
            <a:off x="1579563" y="427038"/>
            <a:ext cx="5957887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FF3300"/>
                </a:solidFill>
              </a:rPr>
              <a:t>Mirror Equation and Magnification</a:t>
            </a:r>
          </a:p>
        </p:txBody>
      </p:sp>
      <p:sp>
        <p:nvSpPr>
          <p:cNvPr id="411658" name="Rectangle 10"/>
          <p:cNvSpPr>
            <a:spLocks noChangeArrowheads="1"/>
          </p:cNvSpPr>
          <p:nvPr/>
        </p:nvSpPr>
        <p:spPr bwMode="auto">
          <a:xfrm>
            <a:off x="388938" y="2540000"/>
            <a:ext cx="7391400" cy="4572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p = object dist.	</a:t>
            </a:r>
            <a:r>
              <a: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  <a:sym typeface="Wingdings" pitchFamily="2" charset="2"/>
              </a:rPr>
              <a:t></a:t>
            </a:r>
            <a:r>
              <a: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  	</a:t>
            </a:r>
            <a:r>
              <a: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  <a:sym typeface="Wingdings" pitchFamily="2" charset="2"/>
              </a:rPr>
              <a:t>always on LEFT; always +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622425" y="5141913"/>
            <a:ext cx="5611813" cy="1187450"/>
            <a:chOff x="1022" y="3239"/>
            <a:chExt cx="3535" cy="748"/>
          </a:xfrm>
        </p:grpSpPr>
        <p:sp>
          <p:nvSpPr>
            <p:cNvPr id="411657" name="AutoShape 9"/>
            <p:cNvSpPr>
              <a:spLocks/>
            </p:cNvSpPr>
            <p:nvPr/>
          </p:nvSpPr>
          <p:spPr bwMode="auto">
            <a:xfrm>
              <a:off x="3130" y="3272"/>
              <a:ext cx="200" cy="681"/>
            </a:xfrm>
            <a:prstGeom prst="leftBrace">
              <a:avLst>
                <a:gd name="adj1" fmla="val 28375"/>
                <a:gd name="adj2" fmla="val 50000"/>
              </a:avLst>
            </a:prstGeom>
            <a:noFill/>
            <a:ln w="222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59" name="Rectangle 11"/>
            <p:cNvSpPr>
              <a:spLocks noChangeArrowheads="1"/>
            </p:cNvSpPr>
            <p:nvPr/>
          </p:nvSpPr>
          <p:spPr bwMode="auto">
            <a:xfrm>
              <a:off x="1022" y="3239"/>
              <a:ext cx="3535" cy="748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400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f = focal length		CONCAVE,+</a:t>
              </a:r>
            </a:p>
            <a:p>
              <a:pPr algn="l"/>
              <a:endPara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</a:endParaRPr>
            </a:p>
            <a:p>
              <a:pPr algn="l" eaLnBrk="0" hangingPunct="0"/>
              <a:r>
                <a:rPr lang="en-US" sz="2400">
                  <a:solidFill>
                    <a:srgbClr val="FF3300"/>
                  </a:solidFill>
                  <a:ea typeface="Times New Roman" pitchFamily="18" charset="0"/>
                  <a:cs typeface="Arial" charset="0"/>
                </a:rPr>
                <a:t>R = radius of curvature	CONVEX,–</a:t>
              </a:r>
            </a:p>
          </p:txBody>
        </p:sp>
      </p:grpSp>
      <p:graphicFrame>
        <p:nvGraphicFramePr>
          <p:cNvPr id="411661" name="Object 13"/>
          <p:cNvGraphicFramePr>
            <a:graphicFrameLocks noChangeAspect="1"/>
          </p:cNvGraphicFramePr>
          <p:nvPr/>
        </p:nvGraphicFramePr>
        <p:xfrm>
          <a:off x="2066925" y="1276350"/>
          <a:ext cx="1727200" cy="914400"/>
        </p:xfrm>
        <a:graphic>
          <a:graphicData uri="http://schemas.openxmlformats.org/presentationml/2006/ole">
            <p:oleObj spid="_x0000_s1026" name="Equation" r:id="rId3" imgW="1726920" imgH="914400" progId="Equation.3">
              <p:embed/>
            </p:oleObj>
          </a:graphicData>
        </a:graphic>
      </p:graphicFrame>
      <p:graphicFrame>
        <p:nvGraphicFramePr>
          <p:cNvPr id="411663" name="Object 15"/>
          <p:cNvGraphicFramePr>
            <a:graphicFrameLocks noChangeAspect="1"/>
          </p:cNvGraphicFramePr>
          <p:nvPr/>
        </p:nvGraphicFramePr>
        <p:xfrm>
          <a:off x="5195888" y="1276350"/>
          <a:ext cx="2073275" cy="914400"/>
        </p:xfrm>
        <a:graphic>
          <a:graphicData uri="http://schemas.openxmlformats.org/presentationml/2006/ole">
            <p:oleObj spid="_x0000_s1027" name="Equation" r:id="rId4" imgW="2070000" imgH="914400" progId="Equation.3">
              <p:embed/>
            </p:oleObj>
          </a:graphicData>
        </a:graphic>
      </p:graphicFrame>
      <p:sp>
        <p:nvSpPr>
          <p:cNvPr id="411666" name="Rectangle 18"/>
          <p:cNvSpPr>
            <a:spLocks noChangeArrowheads="1"/>
          </p:cNvSpPr>
          <p:nvPr/>
        </p:nvSpPr>
        <p:spPr bwMode="auto">
          <a:xfrm>
            <a:off x="401638" y="3144838"/>
            <a:ext cx="8470900" cy="4572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  <a:sym typeface="Wingdings" pitchFamily="2" charset="2"/>
              </a:rPr>
              <a:t>q = image dist.	</a:t>
            </a:r>
            <a:r>
              <a: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  	</a:t>
            </a:r>
            <a:r>
              <a: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  <a:sym typeface="Wingdings" pitchFamily="2" charset="2"/>
              </a:rPr>
              <a:t>LEFT,+,REAL; RIGHT,–,VIRTUAL</a:t>
            </a:r>
          </a:p>
        </p:txBody>
      </p:sp>
      <p:sp>
        <p:nvSpPr>
          <p:cNvPr id="411667" name="Rectangle 19"/>
          <p:cNvSpPr>
            <a:spLocks noChangeArrowheads="1"/>
          </p:cNvSpPr>
          <p:nvPr/>
        </p:nvSpPr>
        <p:spPr bwMode="auto">
          <a:xfrm>
            <a:off x="387350" y="3759200"/>
            <a:ext cx="7594600" cy="4572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  <a:sym typeface="Wingdings" pitchFamily="2" charset="2"/>
              </a:rPr>
              <a:t>h = object height	</a:t>
            </a:r>
            <a:r>
              <a: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  	</a:t>
            </a:r>
            <a:r>
              <a: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  <a:sym typeface="Wingdings" pitchFamily="2" charset="2"/>
              </a:rPr>
              <a:t>always UPRIGHT; always +</a:t>
            </a:r>
          </a:p>
        </p:txBody>
      </p:sp>
      <p:sp>
        <p:nvSpPr>
          <p:cNvPr id="411668" name="Rectangle 20"/>
          <p:cNvSpPr>
            <a:spLocks noChangeArrowheads="1"/>
          </p:cNvSpPr>
          <p:nvPr/>
        </p:nvSpPr>
        <p:spPr bwMode="auto">
          <a:xfrm>
            <a:off x="411163" y="4319588"/>
            <a:ext cx="7439025" cy="4572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  <a:sym typeface="Wingdings" pitchFamily="2" charset="2"/>
              </a:rPr>
              <a:t>h’ = image height	</a:t>
            </a:r>
            <a:r>
              <a: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</a:rPr>
              <a:t>  	</a:t>
            </a:r>
            <a:r>
              <a:rPr lang="en-US" sz="2400">
                <a:solidFill>
                  <a:srgbClr val="FF3300"/>
                </a:solidFill>
                <a:ea typeface="Times New Roman" pitchFamily="18" charset="0"/>
                <a:cs typeface="Arial" charset="0"/>
                <a:sym typeface="Wingdings" pitchFamily="2" charset="2"/>
              </a:rPr>
              <a:t>UPRIGHT,+; INVERTED,–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1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1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1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1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1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1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3" grpId="0" animBg="1"/>
      <p:bldP spid="411665" grpId="0" animBg="1"/>
      <p:bldP spid="411658" grpId="0"/>
      <p:bldP spid="411666" grpId="0"/>
      <p:bldP spid="411667" grpId="0"/>
      <p:bldP spid="4116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8" name="Rectangle 6"/>
          <p:cNvSpPr>
            <a:spLocks noChangeArrowheads="1"/>
          </p:cNvSpPr>
          <p:nvPr/>
        </p:nvSpPr>
        <p:spPr bwMode="auto">
          <a:xfrm>
            <a:off x="4983163" y="1582738"/>
            <a:ext cx="2309812" cy="592137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2698" name="Rectangle 26"/>
          <p:cNvSpPr>
            <a:spLocks noChangeArrowheads="1"/>
          </p:cNvSpPr>
          <p:nvPr/>
        </p:nvSpPr>
        <p:spPr bwMode="auto">
          <a:xfrm>
            <a:off x="4872038" y="4433888"/>
            <a:ext cx="1277937" cy="563562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2699" name="Rectangle 27"/>
          <p:cNvSpPr>
            <a:spLocks noChangeArrowheads="1"/>
          </p:cNvSpPr>
          <p:nvPr/>
        </p:nvSpPr>
        <p:spPr bwMode="auto">
          <a:xfrm>
            <a:off x="4725988" y="5768975"/>
            <a:ext cx="1249362" cy="606425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2701" name="Rectangle 29"/>
          <p:cNvSpPr>
            <a:spLocks noChangeArrowheads="1"/>
          </p:cNvSpPr>
          <p:nvPr/>
        </p:nvSpPr>
        <p:spPr bwMode="auto">
          <a:xfrm>
            <a:off x="6565900" y="4665663"/>
            <a:ext cx="1887538" cy="1624012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2674" name="Text Box 2"/>
          <p:cNvSpPr txBox="1">
            <a:spLocks noChangeArrowheads="1"/>
          </p:cNvSpPr>
          <p:nvPr/>
        </p:nvSpPr>
        <p:spPr bwMode="auto">
          <a:xfrm>
            <a:off x="4875213" y="2370138"/>
            <a:ext cx="985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q = ?</a:t>
            </a:r>
          </a:p>
        </p:txBody>
      </p:sp>
      <p:sp>
        <p:nvSpPr>
          <p:cNvPr id="412680" name="Rectangle 8"/>
          <p:cNvSpPr>
            <a:spLocks noChangeArrowheads="1"/>
          </p:cNvSpPr>
          <p:nvPr/>
        </p:nvSpPr>
        <p:spPr bwMode="auto">
          <a:xfrm>
            <a:off x="285750" y="152400"/>
            <a:ext cx="8356600" cy="13731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274638" algn="l"/>
            <a:r>
              <a:rPr lang="en-US">
                <a:solidFill>
                  <a:srgbClr val="FF3300"/>
                </a:solidFill>
              </a:rPr>
              <a:t>Concave mirror has radius 55 cm. Object is 84 cm</a:t>
            </a:r>
          </a:p>
          <a:p>
            <a:pPr indent="274638" algn="l"/>
            <a:r>
              <a:rPr lang="en-US">
                <a:solidFill>
                  <a:srgbClr val="FF3300"/>
                </a:solidFill>
              </a:rPr>
              <a:t>from mirror, is 24 cm tall. Find focal length, image</a:t>
            </a:r>
          </a:p>
          <a:p>
            <a:pPr indent="274638" algn="l"/>
            <a:r>
              <a:rPr lang="en-US">
                <a:solidFill>
                  <a:srgbClr val="FF3300"/>
                </a:solidFill>
              </a:rPr>
              <a:t>distance, and magnification. Describe image.</a:t>
            </a:r>
          </a:p>
        </p:txBody>
      </p:sp>
      <p:sp>
        <p:nvSpPr>
          <p:cNvPr id="412681" name="Rectangle 9"/>
          <p:cNvSpPr>
            <a:spLocks noChangeArrowheads="1"/>
          </p:cNvSpPr>
          <p:nvPr/>
        </p:nvSpPr>
        <p:spPr bwMode="auto">
          <a:xfrm>
            <a:off x="1712913" y="1635125"/>
            <a:ext cx="2024062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R = +55 cm</a:t>
            </a:r>
          </a:p>
        </p:txBody>
      </p:sp>
      <p:sp>
        <p:nvSpPr>
          <p:cNvPr id="412683" name="Rectangle 11"/>
          <p:cNvSpPr>
            <a:spLocks noChangeArrowheads="1"/>
          </p:cNvSpPr>
          <p:nvPr/>
        </p:nvSpPr>
        <p:spPr bwMode="auto">
          <a:xfrm>
            <a:off x="1754188" y="2078038"/>
            <a:ext cx="1757362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 = 84 cm</a:t>
            </a:r>
          </a:p>
        </p:txBody>
      </p:sp>
      <p:sp>
        <p:nvSpPr>
          <p:cNvPr id="412684" name="Rectangle 12"/>
          <p:cNvSpPr>
            <a:spLocks noChangeArrowheads="1"/>
          </p:cNvSpPr>
          <p:nvPr/>
        </p:nvSpPr>
        <p:spPr bwMode="auto">
          <a:xfrm>
            <a:off x="1765300" y="2571750"/>
            <a:ext cx="1757363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 = 24 cm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817938" y="1638300"/>
            <a:ext cx="3402012" cy="519113"/>
            <a:chOff x="2405" y="1032"/>
            <a:chExt cx="2143" cy="327"/>
          </a:xfrm>
        </p:grpSpPr>
        <p:sp>
          <p:nvSpPr>
            <p:cNvPr id="412682" name="Rectangle 10"/>
            <p:cNvSpPr>
              <a:spLocks noChangeArrowheads="1"/>
            </p:cNvSpPr>
            <p:nvPr/>
          </p:nvSpPr>
          <p:spPr bwMode="auto">
            <a:xfrm>
              <a:off x="3186" y="1032"/>
              <a:ext cx="1362" cy="327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 = +27.5 cm</a:t>
              </a:r>
            </a:p>
          </p:txBody>
        </p:sp>
        <p:sp>
          <p:nvSpPr>
            <p:cNvPr id="412686" name="Line 14"/>
            <p:cNvSpPr>
              <a:spLocks noChangeShapeType="1"/>
            </p:cNvSpPr>
            <p:nvPr/>
          </p:nvSpPr>
          <p:spPr bwMode="auto">
            <a:xfrm>
              <a:off x="2405" y="1201"/>
              <a:ext cx="64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412687" name="Text Box 15"/>
          <p:cNvSpPr txBox="1">
            <a:spLocks noChangeArrowheads="1"/>
          </p:cNvSpPr>
          <p:nvPr/>
        </p:nvSpPr>
        <p:spPr bwMode="auto">
          <a:xfrm>
            <a:off x="6310313" y="2371725"/>
            <a:ext cx="1084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M = ?</a:t>
            </a:r>
          </a:p>
        </p:txBody>
      </p:sp>
      <p:graphicFrame>
        <p:nvGraphicFramePr>
          <p:cNvPr id="412688" name="Object 16"/>
          <p:cNvGraphicFramePr>
            <a:graphicFrameLocks noChangeAspect="1"/>
          </p:cNvGraphicFramePr>
          <p:nvPr/>
        </p:nvGraphicFramePr>
        <p:xfrm>
          <a:off x="1192213" y="3284538"/>
          <a:ext cx="1331912" cy="914400"/>
        </p:xfrm>
        <a:graphic>
          <a:graphicData uri="http://schemas.openxmlformats.org/presentationml/2006/ole">
            <p:oleObj spid="_x0000_s2050" name="Equation" r:id="rId3" imgW="1333440" imgH="914400" progId="Equation.3">
              <p:embed/>
            </p:oleObj>
          </a:graphicData>
        </a:graphic>
      </p:graphicFrame>
      <p:graphicFrame>
        <p:nvGraphicFramePr>
          <p:cNvPr id="412690" name="Object 18"/>
          <p:cNvGraphicFramePr>
            <a:graphicFrameLocks noChangeAspect="1"/>
          </p:cNvGraphicFramePr>
          <p:nvPr/>
        </p:nvGraphicFramePr>
        <p:xfrm>
          <a:off x="2854325" y="3290888"/>
          <a:ext cx="1955800" cy="914400"/>
        </p:xfrm>
        <a:graphic>
          <a:graphicData uri="http://schemas.openxmlformats.org/presentationml/2006/ole">
            <p:oleObj spid="_x0000_s2051" name="Equation" r:id="rId4" imgW="1955520" imgH="914400" progId="Equation.3">
              <p:embed/>
            </p:oleObj>
          </a:graphicData>
        </a:graphic>
      </p:graphicFrame>
      <p:graphicFrame>
        <p:nvGraphicFramePr>
          <p:cNvPr id="412691" name="Object 19"/>
          <p:cNvGraphicFramePr>
            <a:graphicFrameLocks noChangeAspect="1"/>
          </p:cNvGraphicFramePr>
          <p:nvPr/>
        </p:nvGraphicFramePr>
        <p:xfrm>
          <a:off x="5076825" y="3292475"/>
          <a:ext cx="2463800" cy="1143000"/>
        </p:xfrm>
        <a:graphic>
          <a:graphicData uri="http://schemas.openxmlformats.org/presentationml/2006/ole">
            <p:oleObj spid="_x0000_s2052" name="Equation" r:id="rId5" imgW="2463480" imgH="1143000" progId="Equation.3">
              <p:embed/>
            </p:oleObj>
          </a:graphicData>
        </a:graphic>
      </p:graphicFrame>
      <p:graphicFrame>
        <p:nvGraphicFramePr>
          <p:cNvPr id="412692" name="Object 20"/>
          <p:cNvGraphicFramePr>
            <a:graphicFrameLocks noChangeAspect="1"/>
          </p:cNvGraphicFramePr>
          <p:nvPr/>
        </p:nvGraphicFramePr>
        <p:xfrm>
          <a:off x="839788" y="4270375"/>
          <a:ext cx="3568700" cy="1066800"/>
        </p:xfrm>
        <a:graphic>
          <a:graphicData uri="http://schemas.openxmlformats.org/presentationml/2006/ole">
            <p:oleObj spid="_x0000_s2053" name="Equation" r:id="rId6" imgW="3568680" imgH="1066680" progId="Equation.3">
              <p:embed/>
            </p:oleObj>
          </a:graphicData>
        </a:graphic>
      </p:graphicFrame>
      <p:sp>
        <p:nvSpPr>
          <p:cNvPr id="412693" name="Text Box 21"/>
          <p:cNvSpPr txBox="1">
            <a:spLocks noChangeArrowheads="1"/>
          </p:cNvSpPr>
          <p:nvPr/>
        </p:nvSpPr>
        <p:spPr bwMode="auto">
          <a:xfrm>
            <a:off x="4435475" y="4483100"/>
            <a:ext cx="165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=   41 cm</a:t>
            </a:r>
          </a:p>
        </p:txBody>
      </p:sp>
      <p:graphicFrame>
        <p:nvGraphicFramePr>
          <p:cNvPr id="412694" name="Object 22"/>
          <p:cNvGraphicFramePr>
            <a:graphicFrameLocks noChangeAspect="1"/>
          </p:cNvGraphicFramePr>
          <p:nvPr/>
        </p:nvGraphicFramePr>
        <p:xfrm>
          <a:off x="2698750" y="5637213"/>
          <a:ext cx="1816100" cy="838200"/>
        </p:xfrm>
        <a:graphic>
          <a:graphicData uri="http://schemas.openxmlformats.org/presentationml/2006/ole">
            <p:oleObj spid="_x0000_s2054" name="Equation" r:id="rId7" imgW="1815840" imgH="838080" progId="Equation.3">
              <p:embed/>
            </p:oleObj>
          </a:graphicData>
        </a:graphic>
      </p:graphicFrame>
      <p:graphicFrame>
        <p:nvGraphicFramePr>
          <p:cNvPr id="412696" name="Object 24"/>
          <p:cNvGraphicFramePr>
            <a:graphicFrameLocks noChangeAspect="1"/>
          </p:cNvGraphicFramePr>
          <p:nvPr/>
        </p:nvGraphicFramePr>
        <p:xfrm>
          <a:off x="1384300" y="5635625"/>
          <a:ext cx="1549400" cy="914400"/>
        </p:xfrm>
        <a:graphic>
          <a:graphicData uri="http://schemas.openxmlformats.org/presentationml/2006/ole">
            <p:oleObj spid="_x0000_s2055" name="Equation" r:id="rId8" imgW="1549080" imgH="914400" progId="Equation.3">
              <p:embed/>
            </p:oleObj>
          </a:graphicData>
        </a:graphic>
      </p:graphicFrame>
      <p:sp>
        <p:nvSpPr>
          <p:cNvPr id="412697" name="Text Box 25"/>
          <p:cNvSpPr txBox="1">
            <a:spLocks noChangeArrowheads="1"/>
          </p:cNvSpPr>
          <p:nvPr/>
        </p:nvSpPr>
        <p:spPr bwMode="auto">
          <a:xfrm>
            <a:off x="4321175" y="5830888"/>
            <a:ext cx="1579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=   –0.49</a:t>
            </a:r>
          </a:p>
        </p:txBody>
      </p:sp>
      <p:sp>
        <p:nvSpPr>
          <p:cNvPr id="412700" name="Rectangle 28"/>
          <p:cNvSpPr>
            <a:spLocks noChangeArrowheads="1"/>
          </p:cNvSpPr>
          <p:nvPr/>
        </p:nvSpPr>
        <p:spPr bwMode="auto">
          <a:xfrm>
            <a:off x="6630988" y="4730750"/>
            <a:ext cx="2084387" cy="15525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SMALLER;</a:t>
            </a:r>
          </a:p>
          <a:p>
            <a:pPr algn="l"/>
            <a:r>
              <a:rPr lang="en-US" sz="2400"/>
              <a:t>REAL;</a:t>
            </a:r>
          </a:p>
          <a:p>
            <a:pPr algn="l"/>
            <a:r>
              <a:rPr lang="en-US" sz="2400"/>
              <a:t>INVERTED;</a:t>
            </a:r>
          </a:p>
          <a:p>
            <a:pPr algn="l"/>
            <a:r>
              <a:rPr lang="en-US" sz="2400"/>
              <a:t>on the 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2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2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2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2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2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2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2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2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12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12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12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12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2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2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1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2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2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1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12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2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2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2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2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41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1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12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126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12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12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2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2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41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2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2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41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1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1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8" grpId="0" animBg="1"/>
      <p:bldP spid="412698" grpId="0" animBg="1"/>
      <p:bldP spid="412699" grpId="0" animBg="1"/>
      <p:bldP spid="412701" grpId="0" animBg="1"/>
      <p:bldP spid="412674" grpId="0"/>
      <p:bldP spid="412681" grpId="0"/>
      <p:bldP spid="412683" grpId="0"/>
      <p:bldP spid="412684" grpId="0"/>
      <p:bldP spid="412687" grpId="0"/>
      <p:bldP spid="412693" grpId="0"/>
      <p:bldP spid="412697" grpId="0"/>
      <p:bldP spid="4127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41" name="Freeform 9"/>
          <p:cNvSpPr>
            <a:spLocks/>
          </p:cNvSpPr>
          <p:nvPr/>
        </p:nvSpPr>
        <p:spPr bwMode="auto">
          <a:xfrm rot="15688720">
            <a:off x="3654425" y="3387725"/>
            <a:ext cx="1588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1" y="0"/>
              </a:cxn>
              <a:cxn ang="0">
                <a:pos x="1" y="0"/>
              </a:cxn>
              <a:cxn ang="0">
                <a:pos x="0" y="0"/>
              </a:cxn>
              <a:cxn ang="0">
                <a:pos x="0" y="0"/>
              </a:cxn>
              <a:cxn ang="0">
                <a:pos x="1" y="0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2" y="0"/>
                </a:lnTo>
                <a:lnTo>
                  <a:pt x="1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  <a:lnTo>
                  <a:pt x="1" y="0"/>
                </a:lnTo>
                <a:lnTo>
                  <a:pt x="1" y="0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 flipH="1">
            <a:off x="1022350" y="3419475"/>
            <a:ext cx="7312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8044" name="Arc 12"/>
          <p:cNvSpPr>
            <a:spLocks/>
          </p:cNvSpPr>
          <p:nvPr/>
        </p:nvSpPr>
        <p:spPr bwMode="auto">
          <a:xfrm rot="13481714" flipH="1" flipV="1">
            <a:off x="6699250" y="2517775"/>
            <a:ext cx="1797050" cy="1797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298950" y="3276600"/>
            <a:ext cx="441325" cy="684213"/>
            <a:chOff x="2573" y="2973"/>
            <a:chExt cx="278" cy="431"/>
          </a:xfrm>
        </p:grpSpPr>
        <p:sp>
          <p:nvSpPr>
            <p:cNvPr id="428059" name="Line 27"/>
            <p:cNvSpPr>
              <a:spLocks noChangeShapeType="1"/>
            </p:cNvSpPr>
            <p:nvPr/>
          </p:nvSpPr>
          <p:spPr bwMode="auto">
            <a:xfrm flipH="1" flipV="1">
              <a:off x="2720" y="2973"/>
              <a:ext cx="0" cy="1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8060" name="Text Box 28"/>
            <p:cNvSpPr txBox="1">
              <a:spLocks noChangeArrowheads="1"/>
            </p:cNvSpPr>
            <p:nvPr/>
          </p:nvSpPr>
          <p:spPr bwMode="auto">
            <a:xfrm>
              <a:off x="2573" y="3077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C</a:t>
              </a:r>
            </a:p>
          </p:txBody>
        </p:sp>
      </p:grpSp>
      <p:sp>
        <p:nvSpPr>
          <p:cNvPr id="428067" name="Line 35"/>
          <p:cNvSpPr>
            <a:spLocks noChangeShapeType="1"/>
          </p:cNvSpPr>
          <p:nvPr/>
        </p:nvSpPr>
        <p:spPr bwMode="auto">
          <a:xfrm flipV="1">
            <a:off x="8099425" y="4090988"/>
            <a:ext cx="0" cy="1862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6084888" y="3294063"/>
            <a:ext cx="2006600" cy="2017712"/>
            <a:chOff x="3833" y="2075"/>
            <a:chExt cx="1264" cy="1271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3833" y="2075"/>
              <a:ext cx="253" cy="420"/>
              <a:chOff x="3698" y="2984"/>
              <a:chExt cx="253" cy="420"/>
            </a:xfrm>
          </p:grpSpPr>
          <p:sp>
            <p:nvSpPr>
              <p:cNvPr id="428062" name="Line 30"/>
              <p:cNvSpPr>
                <a:spLocks noChangeShapeType="1"/>
              </p:cNvSpPr>
              <p:nvPr/>
            </p:nvSpPr>
            <p:spPr bwMode="auto">
              <a:xfrm flipH="1" flipV="1">
                <a:off x="3835" y="2984"/>
                <a:ext cx="0" cy="13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8063" name="Text Box 31"/>
              <p:cNvSpPr txBox="1">
                <a:spLocks noChangeArrowheads="1"/>
              </p:cNvSpPr>
              <p:nvPr/>
            </p:nvSpPr>
            <p:spPr bwMode="auto">
              <a:xfrm>
                <a:off x="3698" y="3077"/>
                <a:ext cx="25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/>
                  <a:t>F</a:t>
                </a:r>
              </a:p>
            </p:txBody>
          </p:sp>
        </p:grpSp>
        <p:sp>
          <p:nvSpPr>
            <p:cNvPr id="428065" name="Line 33"/>
            <p:cNvSpPr>
              <a:spLocks noChangeShapeType="1"/>
            </p:cNvSpPr>
            <p:nvPr/>
          </p:nvSpPr>
          <p:spPr bwMode="auto">
            <a:xfrm flipV="1">
              <a:off x="3975" y="2460"/>
              <a:ext cx="0" cy="8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8066" name="Line 34"/>
            <p:cNvSpPr>
              <a:spLocks noChangeShapeType="1"/>
            </p:cNvSpPr>
            <p:nvPr/>
          </p:nvSpPr>
          <p:spPr bwMode="auto">
            <a:xfrm>
              <a:off x="3982" y="3241"/>
              <a:ext cx="111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8068" name="Text Box 36"/>
            <p:cNvSpPr txBox="1">
              <a:spLocks noChangeArrowheads="1"/>
            </p:cNvSpPr>
            <p:nvPr/>
          </p:nvSpPr>
          <p:spPr bwMode="auto">
            <a:xfrm>
              <a:off x="4007" y="2958"/>
              <a:ext cx="104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rgbClr val="009900"/>
                  </a:solidFill>
                </a:rPr>
                <a:t>+27.5 cm</a:t>
              </a:r>
            </a:p>
          </p:txBody>
        </p:sp>
      </p:grpSp>
      <p:sp>
        <p:nvSpPr>
          <p:cNvPr id="428069" name="Line 37"/>
          <p:cNvSpPr>
            <a:spLocks noChangeShapeType="1"/>
          </p:cNvSpPr>
          <p:nvPr/>
        </p:nvSpPr>
        <p:spPr bwMode="auto">
          <a:xfrm>
            <a:off x="3019425" y="2297113"/>
            <a:ext cx="4694238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70" name="Line 38"/>
          <p:cNvSpPr>
            <a:spLocks noChangeShapeType="1"/>
          </p:cNvSpPr>
          <p:nvPr/>
        </p:nvSpPr>
        <p:spPr bwMode="auto">
          <a:xfrm flipV="1">
            <a:off x="5094288" y="2290763"/>
            <a:ext cx="2611437" cy="209232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71" name="Line 39"/>
          <p:cNvSpPr>
            <a:spLocks noChangeShapeType="1"/>
          </p:cNvSpPr>
          <p:nvPr/>
        </p:nvSpPr>
        <p:spPr bwMode="auto">
          <a:xfrm>
            <a:off x="3025775" y="2297113"/>
            <a:ext cx="5000625" cy="1700212"/>
          </a:xfrm>
          <a:prstGeom prst="line">
            <a:avLst/>
          </a:prstGeom>
          <a:noFill/>
          <a:ln w="222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72" name="Line 40"/>
          <p:cNvSpPr>
            <a:spLocks noChangeShapeType="1"/>
          </p:cNvSpPr>
          <p:nvPr/>
        </p:nvSpPr>
        <p:spPr bwMode="auto">
          <a:xfrm>
            <a:off x="4730750" y="3998913"/>
            <a:ext cx="3295650" cy="0"/>
          </a:xfrm>
          <a:prstGeom prst="line">
            <a:avLst/>
          </a:prstGeom>
          <a:noFill/>
          <a:ln w="22225">
            <a:solidFill>
              <a:srgbClr val="3333FF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8086" name="Rectangle 54"/>
          <p:cNvSpPr>
            <a:spLocks noChangeArrowheads="1"/>
          </p:cNvSpPr>
          <p:nvPr/>
        </p:nvSpPr>
        <p:spPr bwMode="auto">
          <a:xfrm>
            <a:off x="1317625" y="4999038"/>
            <a:ext cx="2079625" cy="137318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SMALLER:</a:t>
            </a:r>
          </a:p>
          <a:p>
            <a:r>
              <a:rPr lang="en-US">
                <a:solidFill>
                  <a:srgbClr val="009900"/>
                </a:solidFill>
              </a:rPr>
              <a:t>INVERTED;</a:t>
            </a:r>
          </a:p>
          <a:p>
            <a:r>
              <a:rPr lang="en-US">
                <a:solidFill>
                  <a:srgbClr val="009900"/>
                </a:solidFill>
              </a:rPr>
              <a:t>REAL</a:t>
            </a:r>
          </a:p>
        </p:txBody>
      </p:sp>
      <p:pic>
        <p:nvPicPr>
          <p:cNvPr id="428087" name="Picture 55" descr="j032926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1625" y="2306638"/>
            <a:ext cx="434975" cy="1127125"/>
          </a:xfrm>
          <a:prstGeom prst="rect">
            <a:avLst/>
          </a:prstGeom>
          <a:noFill/>
        </p:spPr>
      </p:pic>
      <p:sp>
        <p:nvSpPr>
          <p:cNvPr id="428088" name="Rectangle 56"/>
          <p:cNvSpPr>
            <a:spLocks noChangeArrowheads="1"/>
          </p:cNvSpPr>
          <p:nvPr/>
        </p:nvSpPr>
        <p:spPr bwMode="auto">
          <a:xfrm>
            <a:off x="228600" y="152400"/>
            <a:ext cx="8356600" cy="13731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274638" algn="l"/>
            <a:r>
              <a:rPr lang="en-US">
                <a:solidFill>
                  <a:srgbClr val="FF3300"/>
                </a:solidFill>
              </a:rPr>
              <a:t>Concave mirror has radius 55 cm. Object is 84 cm</a:t>
            </a:r>
          </a:p>
          <a:p>
            <a:pPr indent="274638" algn="l"/>
            <a:r>
              <a:rPr lang="en-US">
                <a:solidFill>
                  <a:srgbClr val="FF3300"/>
                </a:solidFill>
              </a:rPr>
              <a:t>from mirror, is 24 cm tall. Find focal length, image</a:t>
            </a:r>
          </a:p>
          <a:p>
            <a:pPr indent="274638" algn="l"/>
            <a:r>
              <a:rPr lang="en-US">
                <a:solidFill>
                  <a:srgbClr val="FF3300"/>
                </a:solidFill>
              </a:rPr>
              <a:t>distance, and magnification. Describe image.</a:t>
            </a:r>
          </a:p>
        </p:txBody>
      </p:sp>
      <p:pic>
        <p:nvPicPr>
          <p:cNvPr id="428089" name="Picture 57" descr="j032926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5459413" y="3405188"/>
            <a:ext cx="231775" cy="600075"/>
          </a:xfrm>
          <a:prstGeom prst="rect">
            <a:avLst/>
          </a:prstGeom>
          <a:noFill/>
        </p:spPr>
      </p:pic>
      <p:sp>
        <p:nvSpPr>
          <p:cNvPr id="428090" name="Rectangle 58"/>
          <p:cNvSpPr>
            <a:spLocks noChangeArrowheads="1"/>
          </p:cNvSpPr>
          <p:nvPr/>
        </p:nvSpPr>
        <p:spPr bwMode="auto">
          <a:xfrm>
            <a:off x="1425575" y="3667125"/>
            <a:ext cx="1965325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</a:rPr>
              <a:t>q = +41 cm</a:t>
            </a:r>
          </a:p>
        </p:txBody>
      </p:sp>
      <p:sp>
        <p:nvSpPr>
          <p:cNvPr id="428094" name="Line 62"/>
          <p:cNvSpPr>
            <a:spLocks noChangeShapeType="1"/>
          </p:cNvSpPr>
          <p:nvPr/>
        </p:nvSpPr>
        <p:spPr bwMode="auto">
          <a:xfrm flipV="1">
            <a:off x="4540250" y="3905250"/>
            <a:ext cx="0" cy="2087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8095" name="Line 63"/>
          <p:cNvSpPr>
            <a:spLocks noChangeShapeType="1"/>
          </p:cNvSpPr>
          <p:nvPr/>
        </p:nvSpPr>
        <p:spPr bwMode="auto">
          <a:xfrm>
            <a:off x="4546600" y="5826125"/>
            <a:ext cx="35401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8096" name="Text Box 64"/>
          <p:cNvSpPr txBox="1">
            <a:spLocks noChangeArrowheads="1"/>
          </p:cNvSpPr>
          <p:nvPr/>
        </p:nvSpPr>
        <p:spPr bwMode="auto">
          <a:xfrm>
            <a:off x="5549900" y="5359400"/>
            <a:ext cx="1362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+55 cm</a:t>
            </a:r>
          </a:p>
        </p:txBody>
      </p:sp>
      <p:sp>
        <p:nvSpPr>
          <p:cNvPr id="428097" name="Line 65"/>
          <p:cNvSpPr>
            <a:spLocks noChangeShapeType="1"/>
          </p:cNvSpPr>
          <p:nvPr/>
        </p:nvSpPr>
        <p:spPr bwMode="auto">
          <a:xfrm flipV="1">
            <a:off x="8099425" y="1697038"/>
            <a:ext cx="0" cy="1122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8098" name="Line 66"/>
          <p:cNvSpPr>
            <a:spLocks noChangeShapeType="1"/>
          </p:cNvSpPr>
          <p:nvPr/>
        </p:nvSpPr>
        <p:spPr bwMode="auto">
          <a:xfrm flipV="1">
            <a:off x="3032125" y="1554163"/>
            <a:ext cx="0" cy="636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8099" name="Line 67"/>
          <p:cNvSpPr>
            <a:spLocks noChangeShapeType="1"/>
          </p:cNvSpPr>
          <p:nvPr/>
        </p:nvSpPr>
        <p:spPr bwMode="auto">
          <a:xfrm>
            <a:off x="3038475" y="1951038"/>
            <a:ext cx="50498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8100" name="Text Box 68"/>
          <p:cNvSpPr txBox="1">
            <a:spLocks noChangeArrowheads="1"/>
          </p:cNvSpPr>
          <p:nvPr/>
        </p:nvSpPr>
        <p:spPr bwMode="auto">
          <a:xfrm>
            <a:off x="4870450" y="1484313"/>
            <a:ext cx="1362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+84 cm</a:t>
            </a:r>
          </a:p>
        </p:txBody>
      </p:sp>
      <p:sp>
        <p:nvSpPr>
          <p:cNvPr id="428102" name="Rectangle 70"/>
          <p:cNvSpPr>
            <a:spLocks noChangeArrowheads="1"/>
          </p:cNvSpPr>
          <p:nvPr/>
        </p:nvSpPr>
        <p:spPr bwMode="auto">
          <a:xfrm>
            <a:off x="1096963" y="4548188"/>
            <a:ext cx="2570162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(h’ = –11.7 cm)</a:t>
            </a:r>
          </a:p>
        </p:txBody>
      </p:sp>
      <p:sp>
        <p:nvSpPr>
          <p:cNvPr id="428103" name="Rectangle 71"/>
          <p:cNvSpPr>
            <a:spLocks noChangeArrowheads="1"/>
          </p:cNvSpPr>
          <p:nvPr/>
        </p:nvSpPr>
        <p:spPr bwMode="auto">
          <a:xfrm>
            <a:off x="747713" y="2455863"/>
            <a:ext cx="1965325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h = +24 cm</a:t>
            </a:r>
          </a:p>
        </p:txBody>
      </p:sp>
      <p:sp>
        <p:nvSpPr>
          <p:cNvPr id="428106" name="Rectangle 74"/>
          <p:cNvSpPr>
            <a:spLocks noChangeArrowheads="1"/>
          </p:cNvSpPr>
          <p:nvPr/>
        </p:nvSpPr>
        <p:spPr bwMode="auto">
          <a:xfrm>
            <a:off x="1425575" y="4114800"/>
            <a:ext cx="1778000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009900"/>
                </a:solidFill>
              </a:rPr>
              <a:t>M = –0.49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2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42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2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42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2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28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2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2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69" grpId="0" animBg="1"/>
      <p:bldP spid="428070" grpId="0" animBg="1"/>
      <p:bldP spid="428071" grpId="0" animBg="1"/>
      <p:bldP spid="428072" grpId="0" animBg="1"/>
      <p:bldP spid="428086" grpId="0"/>
      <p:bldP spid="428090" grpId="0"/>
      <p:bldP spid="428102" grpId="0"/>
      <p:bldP spid="4281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721" name="Picture 25" descr="j009264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6988" y="1235075"/>
            <a:ext cx="2651125" cy="2387600"/>
          </a:xfrm>
          <a:prstGeom prst="rect">
            <a:avLst/>
          </a:prstGeom>
          <a:noFill/>
        </p:spPr>
      </p:pic>
      <p:sp>
        <p:nvSpPr>
          <p:cNvPr id="413702" name="Rectangle 6"/>
          <p:cNvSpPr>
            <a:spLocks noChangeArrowheads="1"/>
          </p:cNvSpPr>
          <p:nvPr/>
        </p:nvSpPr>
        <p:spPr bwMode="auto">
          <a:xfrm>
            <a:off x="6362700" y="4448175"/>
            <a:ext cx="2162175" cy="1944688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5824538" y="3616325"/>
            <a:ext cx="2054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=  –10.3 cm</a:t>
            </a:r>
          </a:p>
        </p:txBody>
      </p:sp>
      <p:sp>
        <p:nvSpPr>
          <p:cNvPr id="413704" name="Rectangle 8"/>
          <p:cNvSpPr>
            <a:spLocks noChangeArrowheads="1"/>
          </p:cNvSpPr>
          <p:nvPr/>
        </p:nvSpPr>
        <p:spPr bwMode="auto">
          <a:xfrm>
            <a:off x="593725" y="249238"/>
            <a:ext cx="7805738" cy="137318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Concave mirror has focal length 36.0 cm. Object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has height 18.0 cm, is 8.00 cm from mirror.</a:t>
            </a:r>
          </a:p>
          <a:p>
            <a:pPr algn="l"/>
            <a:r>
              <a:rPr lang="en-US">
                <a:solidFill>
                  <a:srgbClr val="FF3300"/>
                </a:solidFill>
              </a:rPr>
              <a:t>Describe image. </a:t>
            </a:r>
          </a:p>
        </p:txBody>
      </p:sp>
      <p:sp>
        <p:nvSpPr>
          <p:cNvPr id="413705" name="Rectangle 9"/>
          <p:cNvSpPr>
            <a:spLocks noChangeArrowheads="1"/>
          </p:cNvSpPr>
          <p:nvPr/>
        </p:nvSpPr>
        <p:spPr bwMode="auto">
          <a:xfrm>
            <a:off x="1770063" y="1778000"/>
            <a:ext cx="2162175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f = +36.0 cm</a:t>
            </a:r>
          </a:p>
        </p:txBody>
      </p:sp>
      <p:sp>
        <p:nvSpPr>
          <p:cNvPr id="413706" name="Rectangle 10"/>
          <p:cNvSpPr>
            <a:spLocks noChangeArrowheads="1"/>
          </p:cNvSpPr>
          <p:nvPr/>
        </p:nvSpPr>
        <p:spPr bwMode="auto">
          <a:xfrm>
            <a:off x="1706563" y="2220913"/>
            <a:ext cx="2054225" cy="51911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 = 18.0 cm</a:t>
            </a:r>
          </a:p>
        </p:txBody>
      </p:sp>
      <p:sp>
        <p:nvSpPr>
          <p:cNvPr id="413707" name="Rectangle 11"/>
          <p:cNvSpPr>
            <a:spLocks noChangeArrowheads="1"/>
          </p:cNvSpPr>
          <p:nvPr/>
        </p:nvSpPr>
        <p:spPr bwMode="auto">
          <a:xfrm>
            <a:off x="1674813" y="2714625"/>
            <a:ext cx="2054225" cy="5191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 = 8.00 cm</a:t>
            </a:r>
          </a:p>
        </p:txBody>
      </p:sp>
      <p:graphicFrame>
        <p:nvGraphicFramePr>
          <p:cNvPr id="413709" name="Object 13"/>
          <p:cNvGraphicFramePr>
            <a:graphicFrameLocks noChangeAspect="1"/>
          </p:cNvGraphicFramePr>
          <p:nvPr/>
        </p:nvGraphicFramePr>
        <p:xfrm>
          <a:off x="3133725" y="3419475"/>
          <a:ext cx="2555875" cy="1039813"/>
        </p:xfrm>
        <a:graphic>
          <a:graphicData uri="http://schemas.openxmlformats.org/presentationml/2006/ole">
            <p:oleObj spid="_x0000_s3074" name="Equation" r:id="rId4" imgW="2628720" imgH="1066680" progId="Equation.3">
              <p:embed/>
            </p:oleObj>
          </a:graphicData>
        </a:graphic>
      </p:graphicFrame>
      <p:graphicFrame>
        <p:nvGraphicFramePr>
          <p:cNvPr id="413712" name="Object 16"/>
          <p:cNvGraphicFramePr>
            <a:graphicFrameLocks noChangeAspect="1"/>
          </p:cNvGraphicFramePr>
          <p:nvPr/>
        </p:nvGraphicFramePr>
        <p:xfrm>
          <a:off x="938213" y="4652963"/>
          <a:ext cx="1244600" cy="914400"/>
        </p:xfrm>
        <a:graphic>
          <a:graphicData uri="http://schemas.openxmlformats.org/presentationml/2006/ole">
            <p:oleObj spid="_x0000_s3075" name="Equation" r:id="rId5" imgW="1244520" imgH="914400" progId="Equation.3">
              <p:embed/>
            </p:oleObj>
          </a:graphicData>
        </a:graphic>
      </p:graphicFrame>
      <p:graphicFrame>
        <p:nvGraphicFramePr>
          <p:cNvPr id="413714" name="Object 18"/>
          <p:cNvGraphicFramePr>
            <a:graphicFrameLocks noChangeAspect="1"/>
          </p:cNvGraphicFramePr>
          <p:nvPr/>
        </p:nvGraphicFramePr>
        <p:xfrm>
          <a:off x="2536825" y="4652963"/>
          <a:ext cx="1714500" cy="838200"/>
        </p:xfrm>
        <a:graphic>
          <a:graphicData uri="http://schemas.openxmlformats.org/presentationml/2006/ole">
            <p:oleObj spid="_x0000_s3076" name="Equation" r:id="rId6" imgW="1714320" imgH="838080" progId="Equation.3">
              <p:embed/>
            </p:oleObj>
          </a:graphicData>
        </a:graphic>
      </p:graphicFrame>
      <p:sp>
        <p:nvSpPr>
          <p:cNvPr id="413716" name="Text Box 20"/>
          <p:cNvSpPr txBox="1">
            <a:spLocks noChangeArrowheads="1"/>
          </p:cNvSpPr>
          <p:nvPr/>
        </p:nvSpPr>
        <p:spPr bwMode="auto">
          <a:xfrm>
            <a:off x="4364038" y="4833938"/>
            <a:ext cx="1282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=  1.29</a:t>
            </a:r>
          </a:p>
        </p:txBody>
      </p:sp>
      <p:sp>
        <p:nvSpPr>
          <p:cNvPr id="413717" name="Text Box 21"/>
          <p:cNvSpPr txBox="1">
            <a:spLocks noChangeArrowheads="1"/>
          </p:cNvSpPr>
          <p:nvPr/>
        </p:nvSpPr>
        <p:spPr bwMode="auto">
          <a:xfrm>
            <a:off x="842963" y="5748338"/>
            <a:ext cx="2965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h’ =  1.29 (18 cm)</a:t>
            </a:r>
          </a:p>
        </p:txBody>
      </p:sp>
      <p:sp>
        <p:nvSpPr>
          <p:cNvPr id="413718" name="Text Box 22"/>
          <p:cNvSpPr txBox="1">
            <a:spLocks noChangeArrowheads="1"/>
          </p:cNvSpPr>
          <p:nvPr/>
        </p:nvSpPr>
        <p:spPr bwMode="auto">
          <a:xfrm>
            <a:off x="3759200" y="5753100"/>
            <a:ext cx="1855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=  23.2 cm</a:t>
            </a:r>
          </a:p>
        </p:txBody>
      </p:sp>
      <p:sp>
        <p:nvSpPr>
          <p:cNvPr id="413719" name="Rectangle 23"/>
          <p:cNvSpPr>
            <a:spLocks noChangeArrowheads="1"/>
          </p:cNvSpPr>
          <p:nvPr/>
        </p:nvSpPr>
        <p:spPr bwMode="auto">
          <a:xfrm>
            <a:off x="6437313" y="4533900"/>
            <a:ext cx="2065337" cy="180022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LARGER;</a:t>
            </a:r>
          </a:p>
          <a:p>
            <a:pPr algn="l"/>
            <a:r>
              <a:rPr lang="en-US"/>
              <a:t>UPRIGHT;</a:t>
            </a:r>
          </a:p>
          <a:p>
            <a:pPr algn="l"/>
            <a:r>
              <a:rPr lang="en-US"/>
              <a:t>VIRTUAL;</a:t>
            </a:r>
          </a:p>
          <a:p>
            <a:pPr algn="l"/>
            <a:r>
              <a:rPr lang="en-US"/>
              <a:t>on the right </a:t>
            </a:r>
          </a:p>
        </p:txBody>
      </p:sp>
      <p:sp>
        <p:nvSpPr>
          <p:cNvPr id="413720" name="Text Box 24"/>
          <p:cNvSpPr txBox="1">
            <a:spLocks noChangeArrowheads="1"/>
          </p:cNvSpPr>
          <p:nvPr/>
        </p:nvSpPr>
        <p:spPr bwMode="auto">
          <a:xfrm>
            <a:off x="5229225" y="1801813"/>
            <a:ext cx="22701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3333FF"/>
                </a:solidFill>
              </a:rPr>
              <a:t>Concave mirror</a:t>
            </a:r>
          </a:p>
          <a:p>
            <a:pPr algn="l"/>
            <a:r>
              <a:rPr lang="en-US" sz="2400">
                <a:solidFill>
                  <a:srgbClr val="3333FF"/>
                </a:solidFill>
              </a:rPr>
              <a:t>  with object in</a:t>
            </a:r>
          </a:p>
          <a:p>
            <a:pPr algn="l"/>
            <a:r>
              <a:rPr lang="en-US" sz="2400">
                <a:solidFill>
                  <a:srgbClr val="3333FF"/>
                </a:solidFill>
              </a:rPr>
              <a:t>       front of</a:t>
            </a:r>
          </a:p>
          <a:p>
            <a:pPr algn="l"/>
            <a:r>
              <a:rPr lang="en-US" sz="2400">
                <a:solidFill>
                  <a:srgbClr val="3333FF"/>
                </a:solidFill>
              </a:rPr>
              <a:t>           F?</a:t>
            </a:r>
          </a:p>
        </p:txBody>
      </p:sp>
      <p:sp>
        <p:nvSpPr>
          <p:cNvPr id="413722" name="Text Box 26"/>
          <p:cNvSpPr txBox="1">
            <a:spLocks noChangeArrowheads="1"/>
          </p:cNvSpPr>
          <p:nvPr/>
        </p:nvSpPr>
        <p:spPr bwMode="auto">
          <a:xfrm>
            <a:off x="7415213" y="270510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“LUV.”</a:t>
            </a:r>
          </a:p>
        </p:txBody>
      </p:sp>
      <p:graphicFrame>
        <p:nvGraphicFramePr>
          <p:cNvPr id="413723" name="Object 27"/>
          <p:cNvGraphicFramePr>
            <a:graphicFrameLocks noChangeAspect="1"/>
          </p:cNvGraphicFramePr>
          <p:nvPr/>
        </p:nvGraphicFramePr>
        <p:xfrm>
          <a:off x="1025525" y="3392488"/>
          <a:ext cx="1841500" cy="1143000"/>
        </p:xfrm>
        <a:graphic>
          <a:graphicData uri="http://schemas.openxmlformats.org/presentationml/2006/ole">
            <p:oleObj spid="_x0000_s3077" name="Equation" r:id="rId7" imgW="184140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3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3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3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3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3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3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3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3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3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3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1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3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3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13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13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13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13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3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3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41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3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3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41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3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3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3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3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41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2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1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1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2" grpId="0" animBg="1"/>
      <p:bldP spid="413698" grpId="0"/>
      <p:bldP spid="413705" grpId="0"/>
      <p:bldP spid="413706" grpId="0"/>
      <p:bldP spid="413707" grpId="0"/>
      <p:bldP spid="413716" grpId="0"/>
      <p:bldP spid="413717" grpId="0"/>
      <p:bldP spid="413718" grpId="0"/>
      <p:bldP spid="413719" grpId="0"/>
      <p:bldP spid="413720" grpId="0"/>
      <p:bldP spid="4137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Microsoft Office PowerPoint</Application>
  <PresentationFormat>On-screen Show (4:3)</PresentationFormat>
  <Paragraphs>192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Chris</cp:lastModifiedBy>
  <cp:revision>1</cp:revision>
  <dcterms:created xsi:type="dcterms:W3CDTF">2012-08-19T15:32:42Z</dcterms:created>
  <dcterms:modified xsi:type="dcterms:W3CDTF">2012-08-19T15:33:09Z</dcterms:modified>
</cp:coreProperties>
</file>