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6661-3D76-482C-B627-130C5F86E6E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2502A-02CE-4480-B91D-95E48A01B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5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1911350" y="3048000"/>
            <a:ext cx="558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600" b="1" dirty="0">
                <a:solidFill>
                  <a:srgbClr val="FF3300"/>
                </a:solidFill>
              </a:rPr>
              <a:t>Light, Mirrors, and </a:t>
            </a:r>
            <a:r>
              <a:rPr lang="en-US" sz="3600" b="1" dirty="0" smtClean="0">
                <a:solidFill>
                  <a:srgbClr val="FF3300"/>
                </a:solidFill>
              </a:rPr>
              <a:t>Color</a:t>
            </a:r>
          </a:p>
          <a:p>
            <a:pPr marL="342900" indent="-342900" algn="l">
              <a:spcBef>
                <a:spcPct val="20000"/>
              </a:spcBef>
            </a:pPr>
            <a:endParaRPr lang="en-US" sz="3600" b="1" dirty="0" smtClean="0">
              <a:solidFill>
                <a:srgbClr val="FF3300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endParaRPr lang="en-US" sz="3600" b="1" dirty="0">
              <a:solidFill>
                <a:srgbClr val="FF3300"/>
              </a:solidFill>
            </a:endParaRPr>
          </a:p>
        </p:txBody>
      </p:sp>
      <p:pic>
        <p:nvPicPr>
          <p:cNvPr id="425988" name="Picture 4" descr="j007875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0" y="836613"/>
            <a:ext cx="1968500" cy="1739900"/>
          </a:xfrm>
          <a:prstGeom prst="rect">
            <a:avLst/>
          </a:prstGeom>
          <a:noFill/>
        </p:spPr>
      </p:pic>
      <p:pic>
        <p:nvPicPr>
          <p:cNvPr id="425993" name="Picture 9" descr="sl0136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0238" y="4479925"/>
            <a:ext cx="1520825" cy="1520825"/>
          </a:xfrm>
          <a:prstGeom prst="rect">
            <a:avLst/>
          </a:prstGeom>
          <a:noFill/>
        </p:spPr>
      </p:pic>
      <p:pic>
        <p:nvPicPr>
          <p:cNvPr id="425994" name="Picture 10" descr="j033179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3388" y="906463"/>
            <a:ext cx="1758950" cy="1789112"/>
          </a:xfrm>
          <a:prstGeom prst="rect">
            <a:avLst/>
          </a:prstGeom>
          <a:noFill/>
        </p:spPr>
      </p:pic>
      <p:pic>
        <p:nvPicPr>
          <p:cNvPr id="425996" name="Picture 12" descr="j043636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7513" y="4197350"/>
            <a:ext cx="1714500" cy="1714500"/>
          </a:xfrm>
          <a:prstGeom prst="rect">
            <a:avLst/>
          </a:prstGeom>
          <a:noFill/>
        </p:spPr>
      </p:pic>
      <p:pic>
        <p:nvPicPr>
          <p:cNvPr id="425997" name="Picture 13" descr="j010426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2650" y="4221163"/>
            <a:ext cx="1581150" cy="1865312"/>
          </a:xfrm>
          <a:prstGeom prst="rect">
            <a:avLst/>
          </a:prstGeom>
          <a:noFill/>
        </p:spPr>
      </p:pic>
      <p:pic>
        <p:nvPicPr>
          <p:cNvPr id="425998" name="Picture 14" descr="an00224_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2625" y="4419600"/>
            <a:ext cx="1701800" cy="1555750"/>
          </a:xfrm>
          <a:prstGeom prst="rect">
            <a:avLst/>
          </a:prstGeom>
          <a:noFill/>
        </p:spPr>
      </p:pic>
      <p:pic>
        <p:nvPicPr>
          <p:cNvPr id="426000" name="Picture 16" descr="rainbow-to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01725" y="569913"/>
            <a:ext cx="1657350" cy="232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5356225" y="5648325"/>
            <a:ext cx="1625600" cy="5794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6561" name="Rectangle 33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2597150" y="1566863"/>
            <a:ext cx="4806950" cy="2960687"/>
            <a:chOff x="1636" y="987"/>
            <a:chExt cx="3028" cy="1865"/>
          </a:xfrm>
        </p:grpSpPr>
        <p:sp>
          <p:nvSpPr>
            <p:cNvPr id="406560" name="Line 32"/>
            <p:cNvSpPr>
              <a:spLocks noChangeShapeType="1"/>
            </p:cNvSpPr>
            <p:nvPr/>
          </p:nvSpPr>
          <p:spPr bwMode="auto">
            <a:xfrm flipV="1">
              <a:off x="2940" y="1351"/>
              <a:ext cx="0" cy="123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prstDash val="lgDash"/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9" name="Line 31"/>
            <p:cNvSpPr>
              <a:spLocks noChangeShapeType="1"/>
            </p:cNvSpPr>
            <p:nvPr/>
          </p:nvSpPr>
          <p:spPr bwMode="auto">
            <a:xfrm flipV="1">
              <a:off x="2940" y="1611"/>
              <a:ext cx="1109" cy="97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8" name="Line 30"/>
            <p:cNvSpPr>
              <a:spLocks noChangeShapeType="1"/>
            </p:cNvSpPr>
            <p:nvPr/>
          </p:nvSpPr>
          <p:spPr bwMode="auto">
            <a:xfrm>
              <a:off x="1832" y="1611"/>
              <a:ext cx="1108" cy="97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6" name="Line 28"/>
            <p:cNvSpPr>
              <a:spLocks noChangeShapeType="1"/>
            </p:cNvSpPr>
            <p:nvPr/>
          </p:nvSpPr>
          <p:spPr bwMode="auto">
            <a:xfrm flipH="1">
              <a:off x="2288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5" name="Line 27"/>
            <p:cNvSpPr>
              <a:spLocks noChangeShapeType="1"/>
            </p:cNvSpPr>
            <p:nvPr/>
          </p:nvSpPr>
          <p:spPr bwMode="auto">
            <a:xfrm flipH="1">
              <a:off x="2157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4" name="Line 26"/>
            <p:cNvSpPr>
              <a:spLocks noChangeShapeType="1"/>
            </p:cNvSpPr>
            <p:nvPr/>
          </p:nvSpPr>
          <p:spPr bwMode="auto">
            <a:xfrm flipH="1">
              <a:off x="2028" y="2590"/>
              <a:ext cx="129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3" name="Line 25"/>
            <p:cNvSpPr>
              <a:spLocks noChangeShapeType="1"/>
            </p:cNvSpPr>
            <p:nvPr/>
          </p:nvSpPr>
          <p:spPr bwMode="auto">
            <a:xfrm flipH="1">
              <a:off x="1897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2" name="Line 24"/>
            <p:cNvSpPr>
              <a:spLocks noChangeShapeType="1"/>
            </p:cNvSpPr>
            <p:nvPr/>
          </p:nvSpPr>
          <p:spPr bwMode="auto">
            <a:xfrm flipH="1">
              <a:off x="1766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50" name="Line 22"/>
            <p:cNvSpPr>
              <a:spLocks noChangeShapeType="1"/>
            </p:cNvSpPr>
            <p:nvPr/>
          </p:nvSpPr>
          <p:spPr bwMode="auto">
            <a:xfrm flipH="1">
              <a:off x="3527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9" name="Line 21"/>
            <p:cNvSpPr>
              <a:spLocks noChangeShapeType="1"/>
            </p:cNvSpPr>
            <p:nvPr/>
          </p:nvSpPr>
          <p:spPr bwMode="auto">
            <a:xfrm flipH="1">
              <a:off x="3658" y="2590"/>
              <a:ext cx="130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8" name="Line 20"/>
            <p:cNvSpPr>
              <a:spLocks noChangeShapeType="1"/>
            </p:cNvSpPr>
            <p:nvPr/>
          </p:nvSpPr>
          <p:spPr bwMode="auto">
            <a:xfrm flipH="1">
              <a:off x="3788" y="2590"/>
              <a:ext cx="130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7" name="Line 19"/>
            <p:cNvSpPr>
              <a:spLocks noChangeShapeType="1"/>
            </p:cNvSpPr>
            <p:nvPr/>
          </p:nvSpPr>
          <p:spPr bwMode="auto">
            <a:xfrm flipH="1">
              <a:off x="3918" y="2590"/>
              <a:ext cx="131" cy="13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6" name="Line 18"/>
            <p:cNvSpPr>
              <a:spLocks noChangeShapeType="1"/>
            </p:cNvSpPr>
            <p:nvPr/>
          </p:nvSpPr>
          <p:spPr bwMode="auto">
            <a:xfrm flipH="1">
              <a:off x="1636" y="2590"/>
              <a:ext cx="25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5" name="Text Box 17"/>
            <p:cNvSpPr txBox="1">
              <a:spLocks noChangeArrowheads="1"/>
            </p:cNvSpPr>
            <p:nvPr/>
          </p:nvSpPr>
          <p:spPr bwMode="auto">
            <a:xfrm>
              <a:off x="2308" y="2590"/>
              <a:ext cx="122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tabLst>
                  <a:tab pos="457200" algn="r"/>
                  <a:tab pos="2743200" algn="ctr"/>
                  <a:tab pos="5486400" algn="r"/>
                </a:tabLst>
              </a:pPr>
              <a:r>
                <a:rPr lang="en-US" sz="2400" b="1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  SURFACE</a:t>
              </a:r>
            </a:p>
          </p:txBody>
        </p:sp>
        <p:sp>
          <p:nvSpPr>
            <p:cNvPr id="406544" name="Text Box 16"/>
            <p:cNvSpPr txBox="1">
              <a:spLocks noChangeArrowheads="1"/>
            </p:cNvSpPr>
            <p:nvPr/>
          </p:nvSpPr>
          <p:spPr bwMode="auto">
            <a:xfrm>
              <a:off x="3211" y="987"/>
              <a:ext cx="145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tabLst>
                  <a:tab pos="457200" algn="r"/>
                  <a:tab pos="2743200" algn="ctr"/>
                  <a:tab pos="5486400" algn="r"/>
                </a:tabLst>
              </a:pP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  </a:t>
              </a:r>
              <a:r>
                <a:rPr lang="en-US" u="sng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normal</a:t>
              </a: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:</a:t>
              </a:r>
            </a:p>
          </p:txBody>
        </p:sp>
        <p:sp>
          <p:nvSpPr>
            <p:cNvPr id="406543" name="Text Box 15"/>
            <p:cNvSpPr txBox="1">
              <a:spLocks noChangeArrowheads="1"/>
            </p:cNvSpPr>
            <p:nvPr/>
          </p:nvSpPr>
          <p:spPr bwMode="auto">
            <a:xfrm>
              <a:off x="2838" y="1957"/>
              <a:ext cx="606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tabLst>
                  <a:tab pos="457200" algn="r"/>
                  <a:tab pos="2743200" algn="ctr"/>
                  <a:tab pos="5486400" algn="r"/>
                </a:tabLst>
              </a:pP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  </a:t>
              </a:r>
              <a:r>
                <a:rPr lang="en-US">
                  <a:solidFill>
                    <a:srgbClr val="FF3300"/>
                  </a:solidFill>
                  <a:latin typeface="Symbol" pitchFamily="18" charset="2"/>
                  <a:ea typeface="Times New Roman" pitchFamily="18" charset="0"/>
                  <a:cs typeface="Arial" charset="0"/>
                </a:rPr>
                <a:t>Q</a:t>
              </a:r>
              <a:r>
                <a:rPr lang="en-US" baseline="-30000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r</a:t>
              </a:r>
              <a:endParaRPr lang="en-US">
                <a:solidFill>
                  <a:srgbClr val="FF33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406542" name="Text Box 14"/>
            <p:cNvSpPr txBox="1">
              <a:spLocks noChangeArrowheads="1"/>
            </p:cNvSpPr>
            <p:nvPr/>
          </p:nvSpPr>
          <p:spPr bwMode="auto">
            <a:xfrm>
              <a:off x="2475" y="1957"/>
              <a:ext cx="605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tabLst>
                  <a:tab pos="457200" algn="r"/>
                  <a:tab pos="2743200" algn="ctr"/>
                  <a:tab pos="5486400" algn="r"/>
                </a:tabLst>
              </a:pPr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  </a:t>
              </a:r>
              <a:r>
                <a:rPr lang="en-US">
                  <a:solidFill>
                    <a:srgbClr val="FF3300"/>
                  </a:solidFill>
                  <a:latin typeface="Symbol" pitchFamily="18" charset="2"/>
                  <a:ea typeface="Times New Roman" pitchFamily="18" charset="0"/>
                  <a:cs typeface="Arial" charset="0"/>
                </a:rPr>
                <a:t>Q</a:t>
              </a:r>
              <a:r>
                <a:rPr lang="en-US" baseline="-30000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i</a:t>
              </a:r>
              <a:endParaRPr lang="en-US">
                <a:solidFill>
                  <a:srgbClr val="FF33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406541" name="Line 13"/>
            <p:cNvSpPr>
              <a:spLocks noChangeShapeType="1"/>
            </p:cNvSpPr>
            <p:nvPr/>
          </p:nvSpPr>
          <p:spPr bwMode="auto">
            <a:xfrm flipV="1">
              <a:off x="1636" y="1786"/>
              <a:ext cx="363" cy="243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40" name="Line 12"/>
            <p:cNvSpPr>
              <a:spLocks noChangeShapeType="1"/>
            </p:cNvSpPr>
            <p:nvPr/>
          </p:nvSpPr>
          <p:spPr bwMode="auto">
            <a:xfrm flipH="1" flipV="1">
              <a:off x="3695" y="1908"/>
              <a:ext cx="485" cy="242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539" name="Line 11"/>
            <p:cNvSpPr>
              <a:spLocks noChangeShapeType="1"/>
            </p:cNvSpPr>
            <p:nvPr/>
          </p:nvSpPr>
          <p:spPr bwMode="auto">
            <a:xfrm flipH="1">
              <a:off x="2968" y="1302"/>
              <a:ext cx="485" cy="363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73075" y="995363"/>
            <a:ext cx="3743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tabLst>
                <a:tab pos="457200" algn="r"/>
                <a:tab pos="2743200" algn="ctr"/>
                <a:tab pos="5486400" algn="r"/>
              </a:tabLst>
            </a:pPr>
            <a:r>
              <a:rPr lang="en-US">
                <a:solidFill>
                  <a:srgbClr val="FF3300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Q</a:t>
            </a:r>
            <a:r>
              <a:rPr lang="en-US" baseline="-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r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: </a:t>
            </a:r>
            <a:r>
              <a:rPr lang="en-US" u="sng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angle of reflection</a:t>
            </a:r>
            <a:endParaRPr lang="en-US">
              <a:solidFill>
                <a:srgbClr val="FF33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06537" name="Text Box 9"/>
          <p:cNvSpPr txBox="1">
            <a:spLocks noChangeArrowheads="1"/>
          </p:cNvSpPr>
          <p:nvPr/>
        </p:nvSpPr>
        <p:spPr bwMode="auto">
          <a:xfrm>
            <a:off x="473075" y="1482725"/>
            <a:ext cx="36925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tabLst>
                <a:tab pos="457200" algn="r"/>
                <a:tab pos="2743200" algn="ctr"/>
                <a:tab pos="5486400" algn="r"/>
              </a:tabLst>
            </a:pPr>
            <a:r>
              <a:rPr lang="en-US">
                <a:solidFill>
                  <a:srgbClr val="FF3300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Q</a:t>
            </a:r>
            <a:r>
              <a:rPr lang="en-US" baseline="-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i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: </a:t>
            </a:r>
            <a:r>
              <a:rPr lang="en-US" u="sng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angle of incidence</a:t>
            </a:r>
            <a:endParaRPr lang="en-US">
              <a:solidFill>
                <a:srgbClr val="FF33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06568" name="Rectangle 40"/>
          <p:cNvSpPr>
            <a:spLocks noChangeArrowheads="1"/>
          </p:cNvSpPr>
          <p:nvPr/>
        </p:nvSpPr>
        <p:spPr bwMode="auto">
          <a:xfrm>
            <a:off x="3500438" y="293688"/>
            <a:ext cx="190658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Reflection</a:t>
            </a:r>
            <a:endParaRPr lang="en-US">
              <a:solidFill>
                <a:srgbClr val="FF33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06602" name="Rectangle 74"/>
          <p:cNvSpPr>
            <a:spLocks noChangeArrowheads="1"/>
          </p:cNvSpPr>
          <p:nvPr/>
        </p:nvSpPr>
        <p:spPr bwMode="auto">
          <a:xfrm>
            <a:off x="966788" y="4932363"/>
            <a:ext cx="4391025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  <a:latin typeface="Symbol" pitchFamily="18" charset="2"/>
              </a:rPr>
              <a:t>Q</a:t>
            </a:r>
            <a:r>
              <a:rPr lang="en-US" baseline="-25000">
                <a:solidFill>
                  <a:srgbClr val="FF3300"/>
                </a:solidFill>
              </a:rPr>
              <a:t>r</a:t>
            </a:r>
            <a:r>
              <a:rPr lang="en-US">
                <a:solidFill>
                  <a:srgbClr val="FF3300"/>
                </a:solidFill>
              </a:rPr>
              <a:t> and </a:t>
            </a:r>
            <a:r>
              <a:rPr lang="en-US">
                <a:solidFill>
                  <a:srgbClr val="FF3300"/>
                </a:solidFill>
                <a:latin typeface="Symbol" pitchFamily="18" charset="2"/>
              </a:rPr>
              <a:t>Q</a:t>
            </a:r>
            <a:r>
              <a:rPr lang="en-US" baseline="-25000">
                <a:solidFill>
                  <a:srgbClr val="FF3300"/>
                </a:solidFill>
              </a:rPr>
              <a:t>i</a:t>
            </a:r>
            <a:r>
              <a:rPr lang="en-US">
                <a:solidFill>
                  <a:srgbClr val="FF3300"/>
                </a:solidFill>
              </a:rPr>
              <a:t> are measured… </a:t>
            </a:r>
          </a:p>
        </p:txBody>
      </p:sp>
      <p:sp>
        <p:nvSpPr>
          <p:cNvPr id="406603" name="Rectangle 75"/>
          <p:cNvSpPr>
            <a:spLocks noChangeArrowheads="1"/>
          </p:cNvSpPr>
          <p:nvPr/>
        </p:nvSpPr>
        <p:spPr bwMode="auto">
          <a:xfrm>
            <a:off x="2143125" y="5689600"/>
            <a:ext cx="3113088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Law of Reflection: </a:t>
            </a:r>
          </a:p>
        </p:txBody>
      </p:sp>
      <p:sp>
        <p:nvSpPr>
          <p:cNvPr id="406604" name="Rectangle 76"/>
          <p:cNvSpPr>
            <a:spLocks noChangeArrowheads="1"/>
          </p:cNvSpPr>
          <p:nvPr/>
        </p:nvSpPr>
        <p:spPr bwMode="auto">
          <a:xfrm>
            <a:off x="5449888" y="5661025"/>
            <a:ext cx="15462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r</a:t>
            </a:r>
            <a:r>
              <a:rPr lang="en-US"/>
              <a:t>  =  </a:t>
            </a:r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i</a:t>
            </a:r>
            <a:r>
              <a:rPr lang="en-US"/>
              <a:t> </a:t>
            </a:r>
          </a:p>
        </p:txBody>
      </p:sp>
      <p:sp>
        <p:nvSpPr>
          <p:cNvPr id="406607" name="Rectangle 79"/>
          <p:cNvSpPr>
            <a:spLocks noChangeArrowheads="1"/>
          </p:cNvSpPr>
          <p:nvPr/>
        </p:nvSpPr>
        <p:spPr bwMode="auto">
          <a:xfrm>
            <a:off x="5137150" y="4930775"/>
            <a:ext cx="301625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relative to normal </a:t>
            </a:r>
          </a:p>
        </p:txBody>
      </p:sp>
      <p:sp>
        <p:nvSpPr>
          <p:cNvPr id="406608" name="Rectangle 80"/>
          <p:cNvSpPr>
            <a:spLocks noChangeArrowheads="1"/>
          </p:cNvSpPr>
          <p:nvPr/>
        </p:nvSpPr>
        <p:spPr bwMode="auto">
          <a:xfrm>
            <a:off x="855663" y="3125788"/>
            <a:ext cx="20066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incident ray</a:t>
            </a:r>
          </a:p>
        </p:txBody>
      </p:sp>
      <p:sp>
        <p:nvSpPr>
          <p:cNvPr id="406609" name="Rectangle 81"/>
          <p:cNvSpPr>
            <a:spLocks noChangeArrowheads="1"/>
          </p:cNvSpPr>
          <p:nvPr/>
        </p:nvSpPr>
        <p:spPr bwMode="auto">
          <a:xfrm>
            <a:off x="6675438" y="3125788"/>
            <a:ext cx="21447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reflected ray</a:t>
            </a: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6677025" y="1585913"/>
            <a:ext cx="2238375" cy="519112"/>
            <a:chOff x="4206" y="999"/>
            <a:chExt cx="1410" cy="327"/>
          </a:xfrm>
        </p:grpSpPr>
        <p:sp>
          <p:nvSpPr>
            <p:cNvPr id="406610" name="Rectangle 82"/>
            <p:cNvSpPr>
              <a:spLocks noChangeArrowheads="1"/>
            </p:cNvSpPr>
            <p:nvPr/>
          </p:nvSpPr>
          <p:spPr bwMode="auto">
            <a:xfrm>
              <a:off x="4453" y="999"/>
              <a:ext cx="1163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to surface </a:t>
              </a:r>
            </a:p>
          </p:txBody>
        </p:sp>
        <p:grpSp>
          <p:nvGrpSpPr>
            <p:cNvPr id="4" name="Group 87"/>
            <p:cNvGrpSpPr>
              <a:grpSpLocks/>
            </p:cNvGrpSpPr>
            <p:nvPr/>
          </p:nvGrpSpPr>
          <p:grpSpPr bwMode="auto">
            <a:xfrm>
              <a:off x="4206" y="1070"/>
              <a:ext cx="192" cy="173"/>
              <a:chOff x="4727" y="1262"/>
              <a:chExt cx="192" cy="173"/>
            </a:xfrm>
          </p:grpSpPr>
          <p:sp>
            <p:nvSpPr>
              <p:cNvPr id="406611" name="Line 83"/>
              <p:cNvSpPr>
                <a:spLocks noChangeShapeType="1"/>
              </p:cNvSpPr>
              <p:nvPr/>
            </p:nvSpPr>
            <p:spPr bwMode="auto">
              <a:xfrm>
                <a:off x="4727" y="1435"/>
                <a:ext cx="19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12" name="Line 84"/>
              <p:cNvSpPr>
                <a:spLocks noChangeShapeType="1"/>
              </p:cNvSpPr>
              <p:nvPr/>
            </p:nvSpPr>
            <p:spPr bwMode="auto">
              <a:xfrm flipV="1">
                <a:off x="4827" y="1262"/>
                <a:ext cx="0" cy="16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6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3" grpId="0" animBg="1"/>
      <p:bldP spid="406604" grpId="0"/>
      <p:bldP spid="406607" grpId="0"/>
      <p:bldP spid="406608" grpId="0"/>
      <p:bldP spid="4066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2846388" y="254000"/>
            <a:ext cx="35687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Types of Reflection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586038" y="1220788"/>
            <a:ext cx="1730375" cy="1152525"/>
            <a:chOff x="1629" y="769"/>
            <a:chExt cx="1090" cy="726"/>
          </a:xfrm>
        </p:grpSpPr>
        <p:sp>
          <p:nvSpPr>
            <p:cNvPr id="407562" name="Line 10"/>
            <p:cNvSpPr>
              <a:spLocks noChangeShapeType="1"/>
            </p:cNvSpPr>
            <p:nvPr/>
          </p:nvSpPr>
          <p:spPr bwMode="auto">
            <a:xfrm>
              <a:off x="1629" y="769"/>
              <a:ext cx="817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564" name="Line 12"/>
            <p:cNvSpPr>
              <a:spLocks noChangeShapeType="1"/>
            </p:cNvSpPr>
            <p:nvPr/>
          </p:nvSpPr>
          <p:spPr bwMode="auto">
            <a:xfrm>
              <a:off x="1750" y="769"/>
              <a:ext cx="818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566" name="Line 14"/>
            <p:cNvSpPr>
              <a:spLocks noChangeShapeType="1"/>
            </p:cNvSpPr>
            <p:nvPr/>
          </p:nvSpPr>
          <p:spPr bwMode="auto">
            <a:xfrm>
              <a:off x="1902" y="769"/>
              <a:ext cx="817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883025" y="1220788"/>
            <a:ext cx="1587500" cy="1152525"/>
            <a:chOff x="2446" y="769"/>
            <a:chExt cx="1000" cy="726"/>
          </a:xfrm>
        </p:grpSpPr>
        <p:sp>
          <p:nvSpPr>
            <p:cNvPr id="407563" name="Line 11"/>
            <p:cNvSpPr>
              <a:spLocks noChangeShapeType="1"/>
            </p:cNvSpPr>
            <p:nvPr/>
          </p:nvSpPr>
          <p:spPr bwMode="auto">
            <a:xfrm flipV="1">
              <a:off x="2446" y="769"/>
              <a:ext cx="727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565" name="Line 13"/>
            <p:cNvSpPr>
              <a:spLocks noChangeShapeType="1"/>
            </p:cNvSpPr>
            <p:nvPr/>
          </p:nvSpPr>
          <p:spPr bwMode="auto">
            <a:xfrm flipV="1">
              <a:off x="2568" y="769"/>
              <a:ext cx="726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567" name="Line 15"/>
            <p:cNvSpPr>
              <a:spLocks noChangeShapeType="1"/>
            </p:cNvSpPr>
            <p:nvPr/>
          </p:nvSpPr>
          <p:spPr bwMode="auto">
            <a:xfrm flipV="1">
              <a:off x="2719" y="769"/>
              <a:ext cx="727" cy="72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7568" name="Line 16"/>
          <p:cNvSpPr>
            <a:spLocks noChangeShapeType="1"/>
          </p:cNvSpPr>
          <p:nvPr/>
        </p:nvSpPr>
        <p:spPr bwMode="auto">
          <a:xfrm flipH="1">
            <a:off x="2874963" y="2373313"/>
            <a:ext cx="2451100" cy="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569" name="Line 17"/>
          <p:cNvSpPr>
            <a:spLocks noChangeShapeType="1"/>
          </p:cNvSpPr>
          <p:nvPr/>
        </p:nvSpPr>
        <p:spPr bwMode="auto">
          <a:xfrm>
            <a:off x="5757863" y="1220788"/>
            <a:ext cx="1154112" cy="10080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570" name="Line 18"/>
          <p:cNvSpPr>
            <a:spLocks noChangeShapeType="1"/>
          </p:cNvSpPr>
          <p:nvPr/>
        </p:nvSpPr>
        <p:spPr bwMode="auto">
          <a:xfrm>
            <a:off x="5999163" y="1220788"/>
            <a:ext cx="1346200" cy="11525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571" name="Line 19"/>
          <p:cNvSpPr>
            <a:spLocks noChangeShapeType="1"/>
          </p:cNvSpPr>
          <p:nvPr/>
        </p:nvSpPr>
        <p:spPr bwMode="auto">
          <a:xfrm>
            <a:off x="6288088" y="1220788"/>
            <a:ext cx="1296987" cy="11525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572" name="Freeform 20"/>
          <p:cNvSpPr>
            <a:spLocks/>
          </p:cNvSpPr>
          <p:nvPr/>
        </p:nvSpPr>
        <p:spPr bwMode="auto">
          <a:xfrm>
            <a:off x="5911850" y="2246313"/>
            <a:ext cx="2297113" cy="387350"/>
          </a:xfrm>
          <a:custGeom>
            <a:avLst/>
            <a:gdLst/>
            <a:ahLst/>
            <a:cxnLst>
              <a:cxn ang="0">
                <a:pos x="0" y="147"/>
              </a:cxn>
              <a:cxn ang="0">
                <a:pos x="25" y="109"/>
              </a:cxn>
              <a:cxn ang="0">
                <a:pos x="63" y="97"/>
              </a:cxn>
              <a:cxn ang="0">
                <a:pos x="75" y="59"/>
              </a:cxn>
              <a:cxn ang="0">
                <a:pos x="138" y="9"/>
              </a:cxn>
              <a:cxn ang="0">
                <a:pos x="401" y="22"/>
              </a:cxn>
              <a:cxn ang="0">
                <a:pos x="626" y="84"/>
              </a:cxn>
              <a:cxn ang="0">
                <a:pos x="952" y="72"/>
              </a:cxn>
              <a:cxn ang="0">
                <a:pos x="1064" y="9"/>
              </a:cxn>
              <a:cxn ang="0">
                <a:pos x="1515" y="72"/>
              </a:cxn>
              <a:cxn ang="0">
                <a:pos x="1603" y="260"/>
              </a:cxn>
              <a:cxn ang="0">
                <a:pos x="1728" y="247"/>
              </a:cxn>
              <a:cxn ang="0">
                <a:pos x="1766" y="134"/>
              </a:cxn>
              <a:cxn ang="0">
                <a:pos x="1803" y="109"/>
              </a:cxn>
              <a:cxn ang="0">
                <a:pos x="1953" y="172"/>
              </a:cxn>
              <a:cxn ang="0">
                <a:pos x="2104" y="184"/>
              </a:cxn>
              <a:cxn ang="0">
                <a:pos x="2179" y="310"/>
              </a:cxn>
              <a:cxn ang="0">
                <a:pos x="2529" y="322"/>
              </a:cxn>
              <a:cxn ang="0">
                <a:pos x="2717" y="422"/>
              </a:cxn>
              <a:cxn ang="0">
                <a:pos x="2792" y="447"/>
              </a:cxn>
              <a:cxn ang="0">
                <a:pos x="2830" y="472"/>
              </a:cxn>
              <a:cxn ang="0">
                <a:pos x="2867" y="485"/>
              </a:cxn>
            </a:cxnLst>
            <a:rect l="0" t="0" r="r" b="b"/>
            <a:pathLst>
              <a:path w="2867" h="485">
                <a:moveTo>
                  <a:pt x="0" y="147"/>
                </a:moveTo>
                <a:cubicBezTo>
                  <a:pt x="8" y="134"/>
                  <a:pt x="13" y="118"/>
                  <a:pt x="25" y="109"/>
                </a:cubicBezTo>
                <a:cubicBezTo>
                  <a:pt x="35" y="101"/>
                  <a:pt x="54" y="106"/>
                  <a:pt x="63" y="97"/>
                </a:cubicBezTo>
                <a:cubicBezTo>
                  <a:pt x="72" y="88"/>
                  <a:pt x="69" y="71"/>
                  <a:pt x="75" y="59"/>
                </a:cubicBezTo>
                <a:cubicBezTo>
                  <a:pt x="97" y="15"/>
                  <a:pt x="95" y="24"/>
                  <a:pt x="138" y="9"/>
                </a:cubicBezTo>
                <a:cubicBezTo>
                  <a:pt x="226" y="13"/>
                  <a:pt x="314" y="12"/>
                  <a:pt x="401" y="22"/>
                </a:cubicBezTo>
                <a:cubicBezTo>
                  <a:pt x="474" y="30"/>
                  <a:pt x="551" y="72"/>
                  <a:pt x="626" y="84"/>
                </a:cubicBezTo>
                <a:cubicBezTo>
                  <a:pt x="735" y="80"/>
                  <a:pt x="845" y="89"/>
                  <a:pt x="952" y="72"/>
                </a:cubicBezTo>
                <a:cubicBezTo>
                  <a:pt x="994" y="65"/>
                  <a:pt x="1024" y="23"/>
                  <a:pt x="1064" y="9"/>
                </a:cubicBezTo>
                <a:cubicBezTo>
                  <a:pt x="1446" y="24"/>
                  <a:pt x="1309" y="0"/>
                  <a:pt x="1515" y="72"/>
                </a:cubicBezTo>
                <a:cubicBezTo>
                  <a:pt x="1547" y="162"/>
                  <a:pt x="1517" y="203"/>
                  <a:pt x="1603" y="260"/>
                </a:cubicBezTo>
                <a:cubicBezTo>
                  <a:pt x="1645" y="256"/>
                  <a:pt x="1688" y="260"/>
                  <a:pt x="1728" y="247"/>
                </a:cubicBezTo>
                <a:cubicBezTo>
                  <a:pt x="1761" y="236"/>
                  <a:pt x="1762" y="143"/>
                  <a:pt x="1766" y="134"/>
                </a:cubicBezTo>
                <a:cubicBezTo>
                  <a:pt x="1773" y="121"/>
                  <a:pt x="1791" y="117"/>
                  <a:pt x="1803" y="109"/>
                </a:cubicBezTo>
                <a:cubicBezTo>
                  <a:pt x="1908" y="127"/>
                  <a:pt x="1857" y="108"/>
                  <a:pt x="1953" y="172"/>
                </a:cubicBezTo>
                <a:cubicBezTo>
                  <a:pt x="1995" y="200"/>
                  <a:pt x="2054" y="180"/>
                  <a:pt x="2104" y="184"/>
                </a:cubicBezTo>
                <a:cubicBezTo>
                  <a:pt x="2119" y="229"/>
                  <a:pt x="2118" y="306"/>
                  <a:pt x="2179" y="310"/>
                </a:cubicBezTo>
                <a:cubicBezTo>
                  <a:pt x="2295" y="318"/>
                  <a:pt x="2412" y="318"/>
                  <a:pt x="2529" y="322"/>
                </a:cubicBezTo>
                <a:cubicBezTo>
                  <a:pt x="2603" y="347"/>
                  <a:pt x="2651" y="378"/>
                  <a:pt x="2717" y="422"/>
                </a:cubicBezTo>
                <a:cubicBezTo>
                  <a:pt x="2739" y="437"/>
                  <a:pt x="2792" y="447"/>
                  <a:pt x="2792" y="447"/>
                </a:cubicBezTo>
                <a:cubicBezTo>
                  <a:pt x="2805" y="455"/>
                  <a:pt x="2816" y="465"/>
                  <a:pt x="2830" y="472"/>
                </a:cubicBezTo>
                <a:cubicBezTo>
                  <a:pt x="2842" y="478"/>
                  <a:pt x="2867" y="485"/>
                  <a:pt x="2867" y="485"/>
                </a:cubicBezTo>
              </a:path>
            </a:pathLst>
          </a:custGeom>
          <a:noFill/>
          <a:ln w="412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573" name="Line 21"/>
          <p:cNvSpPr>
            <a:spLocks noChangeShapeType="1"/>
          </p:cNvSpPr>
          <p:nvPr/>
        </p:nvSpPr>
        <p:spPr bwMode="auto">
          <a:xfrm flipV="1">
            <a:off x="6911975" y="1220788"/>
            <a:ext cx="1009650" cy="10080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7574" name="Line 22"/>
          <p:cNvSpPr>
            <a:spLocks noChangeShapeType="1"/>
          </p:cNvSpPr>
          <p:nvPr/>
        </p:nvSpPr>
        <p:spPr bwMode="auto">
          <a:xfrm flipH="1" flipV="1">
            <a:off x="5902325" y="1654175"/>
            <a:ext cx="1443038" cy="719138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7575" name="Line 23"/>
          <p:cNvSpPr>
            <a:spLocks noChangeShapeType="1"/>
          </p:cNvSpPr>
          <p:nvPr/>
        </p:nvSpPr>
        <p:spPr bwMode="auto">
          <a:xfrm>
            <a:off x="7489825" y="2373313"/>
            <a:ext cx="1296988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3319463" y="2408238"/>
            <a:ext cx="16303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specular</a:t>
            </a:r>
            <a:r>
              <a:rPr lang="en-US"/>
              <a:t> </a:t>
            </a:r>
          </a:p>
        </p:txBody>
      </p:sp>
      <p:sp>
        <p:nvSpPr>
          <p:cNvPr id="407577" name="Rectangle 25"/>
          <p:cNvSpPr>
            <a:spLocks noChangeArrowheads="1"/>
          </p:cNvSpPr>
          <p:nvPr/>
        </p:nvSpPr>
        <p:spPr bwMode="auto">
          <a:xfrm>
            <a:off x="6604000" y="2408238"/>
            <a:ext cx="1331913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diffuse</a:t>
            </a:r>
            <a:r>
              <a:rPr lang="en-US"/>
              <a:t> </a:t>
            </a:r>
          </a:p>
        </p:txBody>
      </p:sp>
      <p:sp>
        <p:nvSpPr>
          <p:cNvPr id="407581" name="Text Box 29"/>
          <p:cNvSpPr txBox="1">
            <a:spLocks noChangeArrowheads="1"/>
          </p:cNvSpPr>
          <p:nvPr/>
        </p:nvSpPr>
        <p:spPr bwMode="auto">
          <a:xfrm>
            <a:off x="206375" y="2701925"/>
            <a:ext cx="30972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Compared to</a:t>
            </a:r>
          </a:p>
          <a:p>
            <a:pPr algn="l"/>
            <a:r>
              <a:rPr lang="en-US"/>
              <a:t>light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, surface</a:t>
            </a:r>
          </a:p>
          <a:p>
            <a:pPr algn="l"/>
            <a:r>
              <a:rPr lang="en-US"/>
              <a:t>irregularities are…</a:t>
            </a:r>
          </a:p>
        </p:txBody>
      </p:sp>
      <p:sp>
        <p:nvSpPr>
          <p:cNvPr id="407582" name="Text Box 30"/>
          <p:cNvSpPr txBox="1">
            <a:spLocks noChangeArrowheads="1"/>
          </p:cNvSpPr>
          <p:nvPr/>
        </p:nvSpPr>
        <p:spPr bwMode="auto">
          <a:xfrm>
            <a:off x="3176588" y="3562350"/>
            <a:ext cx="1706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…SMALL</a:t>
            </a:r>
          </a:p>
        </p:txBody>
      </p:sp>
      <p:sp>
        <p:nvSpPr>
          <p:cNvPr id="407587" name="Text Box 35"/>
          <p:cNvSpPr txBox="1">
            <a:spLocks noChangeArrowheads="1"/>
          </p:cNvSpPr>
          <p:nvPr/>
        </p:nvSpPr>
        <p:spPr bwMode="auto">
          <a:xfrm>
            <a:off x="6369050" y="3562350"/>
            <a:ext cx="1744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…LARGE</a:t>
            </a:r>
          </a:p>
        </p:txBody>
      </p:sp>
      <p:sp>
        <p:nvSpPr>
          <p:cNvPr id="407588" name="Text Box 36"/>
          <p:cNvSpPr txBox="1">
            <a:spLocks noChangeArrowheads="1"/>
          </p:cNvSpPr>
          <p:nvPr/>
        </p:nvSpPr>
        <p:spPr bwMode="auto">
          <a:xfrm>
            <a:off x="3179763" y="4117975"/>
            <a:ext cx="2233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visible light +</a:t>
            </a:r>
          </a:p>
          <a:p>
            <a:r>
              <a:rPr lang="en-US"/>
              <a:t>mirror</a:t>
            </a:r>
          </a:p>
        </p:txBody>
      </p:sp>
      <p:pic>
        <p:nvPicPr>
          <p:cNvPr id="407592" name="Picture 40" descr="mon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3" y="4722813"/>
            <a:ext cx="1968500" cy="1536700"/>
          </a:xfrm>
          <a:prstGeom prst="rect">
            <a:avLst/>
          </a:prstGeom>
          <a:noFill/>
        </p:spPr>
      </p:pic>
      <p:pic>
        <p:nvPicPr>
          <p:cNvPr id="407594" name="Picture 42" descr="BLOG_funkinfunction_skateboard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5738" y="5091113"/>
            <a:ext cx="1993900" cy="1495425"/>
          </a:xfrm>
          <a:prstGeom prst="rect">
            <a:avLst/>
          </a:prstGeom>
          <a:noFill/>
        </p:spPr>
      </p:pic>
      <p:sp>
        <p:nvSpPr>
          <p:cNvPr id="407599" name="Text Box 47"/>
          <p:cNvSpPr txBox="1">
            <a:spLocks noChangeArrowheads="1"/>
          </p:cNvSpPr>
          <p:nvPr/>
        </p:nvSpPr>
        <p:spPr bwMode="auto">
          <a:xfrm>
            <a:off x="3148013" y="5273675"/>
            <a:ext cx="2392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radio waves +</a:t>
            </a:r>
          </a:p>
        </p:txBody>
      </p:sp>
      <p:sp>
        <p:nvSpPr>
          <p:cNvPr id="407600" name="Text Box 48"/>
          <p:cNvSpPr txBox="1">
            <a:spLocks noChangeArrowheads="1"/>
          </p:cNvSpPr>
          <p:nvPr/>
        </p:nvSpPr>
        <p:spPr bwMode="auto">
          <a:xfrm>
            <a:off x="2908300" y="5753100"/>
            <a:ext cx="281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like…everything.</a:t>
            </a:r>
          </a:p>
        </p:txBody>
      </p:sp>
      <p:sp>
        <p:nvSpPr>
          <p:cNvPr id="407601" name="Text Box 49"/>
          <p:cNvSpPr txBox="1">
            <a:spLocks noChangeArrowheads="1"/>
          </p:cNvSpPr>
          <p:nvPr/>
        </p:nvSpPr>
        <p:spPr bwMode="auto">
          <a:xfrm>
            <a:off x="6357938" y="4117975"/>
            <a:ext cx="2233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visible light +</a:t>
            </a:r>
          </a:p>
          <a:p>
            <a:r>
              <a:rPr lang="en-US"/>
              <a:t>clothing</a:t>
            </a:r>
          </a:p>
        </p:txBody>
      </p:sp>
      <p:pic>
        <p:nvPicPr>
          <p:cNvPr id="407603" name="Picture 51" descr="tn00285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8175"/>
            <a:ext cx="1754188" cy="148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0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4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7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07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7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0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9" grpId="0" animBg="1"/>
      <p:bldP spid="407570" grpId="0" animBg="1"/>
      <p:bldP spid="407571" grpId="0" animBg="1"/>
      <p:bldP spid="407573" grpId="0" animBg="1"/>
      <p:bldP spid="407574" grpId="0" animBg="1"/>
      <p:bldP spid="407575" grpId="0" animBg="1"/>
      <p:bldP spid="407576" grpId="0"/>
      <p:bldP spid="407577" grpId="0"/>
      <p:bldP spid="407581" grpId="0"/>
      <p:bldP spid="407582" grpId="0"/>
      <p:bldP spid="407587" grpId="0"/>
      <p:bldP spid="407588" grpId="0"/>
      <p:bldP spid="407599" grpId="0"/>
      <p:bldP spid="407600" grpId="0"/>
      <p:bldP spid="4076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20" name="Rectangle 8"/>
          <p:cNvSpPr>
            <a:spLocks noChangeArrowheads="1"/>
          </p:cNvSpPr>
          <p:nvPr/>
        </p:nvSpPr>
        <p:spPr bwMode="auto">
          <a:xfrm>
            <a:off x="1268413" y="727075"/>
            <a:ext cx="6551612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Electromagnetic Radiation (i.e., light)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97323" name="Rectangle 11"/>
          <p:cNvSpPr>
            <a:spLocks noChangeArrowheads="1"/>
          </p:cNvSpPr>
          <p:nvPr/>
        </p:nvSpPr>
        <p:spPr bwMode="auto">
          <a:xfrm>
            <a:off x="1468438" y="1454150"/>
            <a:ext cx="5207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397324" name="Rectangle 12"/>
          <p:cNvSpPr>
            <a:spLocks noChangeArrowheads="1"/>
          </p:cNvSpPr>
          <p:nvPr/>
        </p:nvSpPr>
        <p:spPr bwMode="auto">
          <a:xfrm>
            <a:off x="1481138" y="2455863"/>
            <a:ext cx="5207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-- 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162175" y="3854450"/>
            <a:ext cx="6230938" cy="1905000"/>
            <a:chOff x="1407" y="2068"/>
            <a:chExt cx="3925" cy="1200"/>
          </a:xfrm>
        </p:grpSpPr>
        <p:sp>
          <p:nvSpPr>
            <p:cNvPr id="397336" name="Freeform 24"/>
            <p:cNvSpPr>
              <a:spLocks/>
            </p:cNvSpPr>
            <p:nvPr/>
          </p:nvSpPr>
          <p:spPr bwMode="auto">
            <a:xfrm>
              <a:off x="1527" y="2068"/>
              <a:ext cx="3085" cy="1200"/>
            </a:xfrm>
            <a:custGeom>
              <a:avLst/>
              <a:gdLst/>
              <a:ahLst/>
              <a:cxnLst>
                <a:cxn ang="0">
                  <a:pos x="0" y="1050"/>
                </a:cxn>
                <a:cxn ang="0">
                  <a:pos x="360" y="150"/>
                </a:cxn>
                <a:cxn ang="0">
                  <a:pos x="720" y="150"/>
                </a:cxn>
                <a:cxn ang="0">
                  <a:pos x="1080" y="1050"/>
                </a:cxn>
                <a:cxn ang="0">
                  <a:pos x="1440" y="1950"/>
                </a:cxn>
                <a:cxn ang="0">
                  <a:pos x="1800" y="1950"/>
                </a:cxn>
                <a:cxn ang="0">
                  <a:pos x="2160" y="1050"/>
                </a:cxn>
                <a:cxn ang="0">
                  <a:pos x="2520" y="150"/>
                </a:cxn>
                <a:cxn ang="0">
                  <a:pos x="2880" y="150"/>
                </a:cxn>
                <a:cxn ang="0">
                  <a:pos x="3240" y="1050"/>
                </a:cxn>
                <a:cxn ang="0">
                  <a:pos x="3600" y="1950"/>
                </a:cxn>
                <a:cxn ang="0">
                  <a:pos x="3960" y="1950"/>
                </a:cxn>
                <a:cxn ang="0">
                  <a:pos x="4320" y="1050"/>
                </a:cxn>
                <a:cxn ang="0">
                  <a:pos x="4680" y="150"/>
                </a:cxn>
                <a:cxn ang="0">
                  <a:pos x="5040" y="150"/>
                </a:cxn>
                <a:cxn ang="0">
                  <a:pos x="5400" y="1050"/>
                </a:cxn>
              </a:cxnLst>
              <a:rect l="0" t="0" r="r" b="b"/>
              <a:pathLst>
                <a:path w="5400" h="2100">
                  <a:moveTo>
                    <a:pt x="0" y="1050"/>
                  </a:moveTo>
                  <a:cubicBezTo>
                    <a:pt x="120" y="675"/>
                    <a:pt x="240" y="300"/>
                    <a:pt x="360" y="150"/>
                  </a:cubicBezTo>
                  <a:cubicBezTo>
                    <a:pt x="480" y="0"/>
                    <a:pt x="600" y="0"/>
                    <a:pt x="720" y="150"/>
                  </a:cubicBezTo>
                  <a:cubicBezTo>
                    <a:pt x="840" y="300"/>
                    <a:pt x="960" y="750"/>
                    <a:pt x="1080" y="1050"/>
                  </a:cubicBezTo>
                  <a:cubicBezTo>
                    <a:pt x="1200" y="1350"/>
                    <a:pt x="1320" y="1800"/>
                    <a:pt x="1440" y="1950"/>
                  </a:cubicBezTo>
                  <a:cubicBezTo>
                    <a:pt x="1560" y="2100"/>
                    <a:pt x="1680" y="2100"/>
                    <a:pt x="1800" y="1950"/>
                  </a:cubicBezTo>
                  <a:cubicBezTo>
                    <a:pt x="1920" y="1800"/>
                    <a:pt x="2040" y="1350"/>
                    <a:pt x="2160" y="1050"/>
                  </a:cubicBezTo>
                  <a:cubicBezTo>
                    <a:pt x="2280" y="750"/>
                    <a:pt x="2400" y="300"/>
                    <a:pt x="2520" y="150"/>
                  </a:cubicBezTo>
                  <a:cubicBezTo>
                    <a:pt x="2640" y="0"/>
                    <a:pt x="2760" y="0"/>
                    <a:pt x="2880" y="150"/>
                  </a:cubicBezTo>
                  <a:cubicBezTo>
                    <a:pt x="3000" y="300"/>
                    <a:pt x="3120" y="750"/>
                    <a:pt x="3240" y="1050"/>
                  </a:cubicBezTo>
                  <a:cubicBezTo>
                    <a:pt x="3360" y="1350"/>
                    <a:pt x="3480" y="1800"/>
                    <a:pt x="3600" y="1950"/>
                  </a:cubicBezTo>
                  <a:cubicBezTo>
                    <a:pt x="3720" y="2100"/>
                    <a:pt x="3840" y="2100"/>
                    <a:pt x="3960" y="1950"/>
                  </a:cubicBezTo>
                  <a:cubicBezTo>
                    <a:pt x="4080" y="1800"/>
                    <a:pt x="4200" y="1350"/>
                    <a:pt x="4320" y="1050"/>
                  </a:cubicBezTo>
                  <a:cubicBezTo>
                    <a:pt x="4440" y="750"/>
                    <a:pt x="4560" y="300"/>
                    <a:pt x="4680" y="150"/>
                  </a:cubicBezTo>
                  <a:cubicBezTo>
                    <a:pt x="4800" y="0"/>
                    <a:pt x="4920" y="0"/>
                    <a:pt x="5040" y="150"/>
                  </a:cubicBezTo>
                  <a:cubicBezTo>
                    <a:pt x="5160" y="300"/>
                    <a:pt x="5280" y="675"/>
                    <a:pt x="5400" y="1050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37" name="Freeform 25" descr="30%"/>
            <p:cNvSpPr>
              <a:spLocks/>
            </p:cNvSpPr>
            <p:nvPr/>
          </p:nvSpPr>
          <p:spPr bwMode="auto">
            <a:xfrm>
              <a:off x="1407" y="2222"/>
              <a:ext cx="3205" cy="806"/>
            </a:xfrm>
            <a:custGeom>
              <a:avLst/>
              <a:gdLst/>
              <a:ahLst/>
              <a:cxnLst>
                <a:cxn ang="0">
                  <a:pos x="210" y="810"/>
                </a:cxn>
                <a:cxn ang="0">
                  <a:pos x="30" y="1170"/>
                </a:cxn>
                <a:cxn ang="0">
                  <a:pos x="210" y="1350"/>
                </a:cxn>
                <a:cxn ang="0">
                  <a:pos x="1290" y="810"/>
                </a:cxn>
                <a:cxn ang="0">
                  <a:pos x="2370" y="90"/>
                </a:cxn>
                <a:cxn ang="0">
                  <a:pos x="2550" y="270"/>
                </a:cxn>
                <a:cxn ang="0">
                  <a:pos x="2370" y="810"/>
                </a:cxn>
                <a:cxn ang="0">
                  <a:pos x="2190" y="1170"/>
                </a:cxn>
                <a:cxn ang="0">
                  <a:pos x="2370" y="1350"/>
                </a:cxn>
                <a:cxn ang="0">
                  <a:pos x="3450" y="810"/>
                </a:cxn>
                <a:cxn ang="0">
                  <a:pos x="4530" y="90"/>
                </a:cxn>
                <a:cxn ang="0">
                  <a:pos x="4710" y="270"/>
                </a:cxn>
                <a:cxn ang="0">
                  <a:pos x="4530" y="810"/>
                </a:cxn>
                <a:cxn ang="0">
                  <a:pos x="4350" y="1170"/>
                </a:cxn>
                <a:cxn ang="0">
                  <a:pos x="4530" y="1350"/>
                </a:cxn>
                <a:cxn ang="0">
                  <a:pos x="5610" y="810"/>
                </a:cxn>
              </a:cxnLst>
              <a:rect l="0" t="0" r="r" b="b"/>
              <a:pathLst>
                <a:path w="5610" h="1410">
                  <a:moveTo>
                    <a:pt x="210" y="810"/>
                  </a:moveTo>
                  <a:cubicBezTo>
                    <a:pt x="120" y="945"/>
                    <a:pt x="30" y="1080"/>
                    <a:pt x="30" y="1170"/>
                  </a:cubicBezTo>
                  <a:cubicBezTo>
                    <a:pt x="30" y="1260"/>
                    <a:pt x="0" y="1410"/>
                    <a:pt x="210" y="1350"/>
                  </a:cubicBezTo>
                  <a:cubicBezTo>
                    <a:pt x="420" y="1290"/>
                    <a:pt x="930" y="1020"/>
                    <a:pt x="1290" y="810"/>
                  </a:cubicBezTo>
                  <a:cubicBezTo>
                    <a:pt x="1650" y="600"/>
                    <a:pt x="2160" y="180"/>
                    <a:pt x="2370" y="90"/>
                  </a:cubicBezTo>
                  <a:cubicBezTo>
                    <a:pt x="2580" y="0"/>
                    <a:pt x="2550" y="150"/>
                    <a:pt x="2550" y="270"/>
                  </a:cubicBezTo>
                  <a:cubicBezTo>
                    <a:pt x="2550" y="390"/>
                    <a:pt x="2430" y="660"/>
                    <a:pt x="2370" y="810"/>
                  </a:cubicBezTo>
                  <a:cubicBezTo>
                    <a:pt x="2310" y="960"/>
                    <a:pt x="2190" y="1080"/>
                    <a:pt x="2190" y="1170"/>
                  </a:cubicBezTo>
                  <a:cubicBezTo>
                    <a:pt x="2190" y="1260"/>
                    <a:pt x="2160" y="1410"/>
                    <a:pt x="2370" y="1350"/>
                  </a:cubicBezTo>
                  <a:cubicBezTo>
                    <a:pt x="2580" y="1290"/>
                    <a:pt x="3090" y="1020"/>
                    <a:pt x="3450" y="810"/>
                  </a:cubicBezTo>
                  <a:cubicBezTo>
                    <a:pt x="3810" y="600"/>
                    <a:pt x="4320" y="180"/>
                    <a:pt x="4530" y="90"/>
                  </a:cubicBezTo>
                  <a:cubicBezTo>
                    <a:pt x="4740" y="0"/>
                    <a:pt x="4710" y="150"/>
                    <a:pt x="4710" y="270"/>
                  </a:cubicBezTo>
                  <a:cubicBezTo>
                    <a:pt x="4710" y="390"/>
                    <a:pt x="4590" y="660"/>
                    <a:pt x="4530" y="810"/>
                  </a:cubicBezTo>
                  <a:cubicBezTo>
                    <a:pt x="4470" y="960"/>
                    <a:pt x="4350" y="1080"/>
                    <a:pt x="4350" y="1170"/>
                  </a:cubicBezTo>
                  <a:cubicBezTo>
                    <a:pt x="4350" y="1260"/>
                    <a:pt x="4320" y="1410"/>
                    <a:pt x="4530" y="1350"/>
                  </a:cubicBezTo>
                  <a:cubicBezTo>
                    <a:pt x="4740" y="1290"/>
                    <a:pt x="5400" y="960"/>
                    <a:pt x="5610" y="810"/>
                  </a:cubicBezTo>
                </a:path>
              </a:pathLst>
            </a:custGeom>
            <a:pattFill prst="pct30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38" name="Line 26"/>
            <p:cNvSpPr>
              <a:spLocks noChangeShapeType="1"/>
            </p:cNvSpPr>
            <p:nvPr/>
          </p:nvSpPr>
          <p:spPr bwMode="auto">
            <a:xfrm flipV="1">
              <a:off x="1630" y="2359"/>
              <a:ext cx="0" cy="32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39" name="Line 27"/>
            <p:cNvSpPr>
              <a:spLocks noChangeShapeType="1"/>
            </p:cNvSpPr>
            <p:nvPr/>
          </p:nvSpPr>
          <p:spPr bwMode="auto">
            <a:xfrm flipH="1">
              <a:off x="1424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0" name="Line 28"/>
            <p:cNvSpPr>
              <a:spLocks noChangeShapeType="1"/>
            </p:cNvSpPr>
            <p:nvPr/>
          </p:nvSpPr>
          <p:spPr bwMode="auto">
            <a:xfrm flipV="1">
              <a:off x="1733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 flipV="1">
              <a:off x="1836" y="2088"/>
              <a:ext cx="0" cy="59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2" name="Line 30"/>
            <p:cNvSpPr>
              <a:spLocks noChangeShapeType="1"/>
            </p:cNvSpPr>
            <p:nvPr/>
          </p:nvSpPr>
          <p:spPr bwMode="auto">
            <a:xfrm flipV="1">
              <a:off x="1939" y="2161"/>
              <a:ext cx="0" cy="5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3" name="Line 31"/>
            <p:cNvSpPr>
              <a:spLocks noChangeShapeType="1"/>
            </p:cNvSpPr>
            <p:nvPr/>
          </p:nvSpPr>
          <p:spPr bwMode="auto">
            <a:xfrm flipV="1">
              <a:off x="2041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4" name="Line 32"/>
            <p:cNvSpPr>
              <a:spLocks noChangeShapeType="1"/>
            </p:cNvSpPr>
            <p:nvPr/>
          </p:nvSpPr>
          <p:spPr bwMode="auto">
            <a:xfrm flipH="1">
              <a:off x="1436" y="2685"/>
              <a:ext cx="297" cy="29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5" name="Line 33"/>
            <p:cNvSpPr>
              <a:spLocks noChangeShapeType="1"/>
            </p:cNvSpPr>
            <p:nvPr/>
          </p:nvSpPr>
          <p:spPr bwMode="auto">
            <a:xfrm flipH="1">
              <a:off x="1527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6" name="Line 34"/>
            <p:cNvSpPr>
              <a:spLocks noChangeShapeType="1"/>
            </p:cNvSpPr>
            <p:nvPr/>
          </p:nvSpPr>
          <p:spPr bwMode="auto">
            <a:xfrm flipH="1">
              <a:off x="1711" y="2685"/>
              <a:ext cx="228" cy="2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7" name="Line 35"/>
            <p:cNvSpPr>
              <a:spLocks noChangeShapeType="1"/>
            </p:cNvSpPr>
            <p:nvPr/>
          </p:nvSpPr>
          <p:spPr bwMode="auto">
            <a:xfrm flipH="1">
              <a:off x="1913" y="2685"/>
              <a:ext cx="128" cy="1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8" name="Line 36"/>
            <p:cNvSpPr>
              <a:spLocks noChangeShapeType="1"/>
            </p:cNvSpPr>
            <p:nvPr/>
          </p:nvSpPr>
          <p:spPr bwMode="auto">
            <a:xfrm flipV="1">
              <a:off x="2864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9" name="Line 37"/>
            <p:cNvSpPr>
              <a:spLocks noChangeShapeType="1"/>
            </p:cNvSpPr>
            <p:nvPr/>
          </p:nvSpPr>
          <p:spPr bwMode="auto">
            <a:xfrm flipV="1">
              <a:off x="2967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0" name="Line 38"/>
            <p:cNvSpPr>
              <a:spLocks noChangeShapeType="1"/>
            </p:cNvSpPr>
            <p:nvPr/>
          </p:nvSpPr>
          <p:spPr bwMode="auto">
            <a:xfrm flipV="1">
              <a:off x="3070" y="2090"/>
              <a:ext cx="0" cy="5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1" name="Line 39"/>
            <p:cNvSpPr>
              <a:spLocks noChangeShapeType="1"/>
            </p:cNvSpPr>
            <p:nvPr/>
          </p:nvSpPr>
          <p:spPr bwMode="auto">
            <a:xfrm flipV="1">
              <a:off x="3173" y="2155"/>
              <a:ext cx="0" cy="53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2" name="Line 40"/>
            <p:cNvSpPr>
              <a:spLocks noChangeShapeType="1"/>
            </p:cNvSpPr>
            <p:nvPr/>
          </p:nvSpPr>
          <p:spPr bwMode="auto">
            <a:xfrm flipV="1">
              <a:off x="3275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3" name="Line 41"/>
            <p:cNvSpPr>
              <a:spLocks noChangeShapeType="1"/>
            </p:cNvSpPr>
            <p:nvPr/>
          </p:nvSpPr>
          <p:spPr bwMode="auto">
            <a:xfrm flipV="1">
              <a:off x="4098" y="2377"/>
              <a:ext cx="0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4" name="Line 42"/>
            <p:cNvSpPr>
              <a:spLocks noChangeShapeType="1"/>
            </p:cNvSpPr>
            <p:nvPr/>
          </p:nvSpPr>
          <p:spPr bwMode="auto">
            <a:xfrm flipV="1">
              <a:off x="4201" y="2147"/>
              <a:ext cx="0" cy="5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5" name="Line 43"/>
            <p:cNvSpPr>
              <a:spLocks noChangeShapeType="1"/>
            </p:cNvSpPr>
            <p:nvPr/>
          </p:nvSpPr>
          <p:spPr bwMode="auto">
            <a:xfrm flipV="1">
              <a:off x="4304" y="2094"/>
              <a:ext cx="0" cy="5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6" name="Line 44"/>
            <p:cNvSpPr>
              <a:spLocks noChangeShapeType="1"/>
            </p:cNvSpPr>
            <p:nvPr/>
          </p:nvSpPr>
          <p:spPr bwMode="auto">
            <a:xfrm flipV="1">
              <a:off x="4407" y="2153"/>
              <a:ext cx="0" cy="5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7" name="Line 45"/>
            <p:cNvSpPr>
              <a:spLocks noChangeShapeType="1"/>
            </p:cNvSpPr>
            <p:nvPr/>
          </p:nvSpPr>
          <p:spPr bwMode="auto">
            <a:xfrm flipV="1">
              <a:off x="4509" y="2365"/>
              <a:ext cx="0" cy="3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8" name="Line 46"/>
            <p:cNvSpPr>
              <a:spLocks noChangeShapeType="1"/>
            </p:cNvSpPr>
            <p:nvPr/>
          </p:nvSpPr>
          <p:spPr bwMode="auto">
            <a:xfrm flipH="1">
              <a:off x="2658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59" name="Line 47"/>
            <p:cNvSpPr>
              <a:spLocks noChangeShapeType="1"/>
            </p:cNvSpPr>
            <p:nvPr/>
          </p:nvSpPr>
          <p:spPr bwMode="auto">
            <a:xfrm flipH="1">
              <a:off x="2672" y="2685"/>
              <a:ext cx="295" cy="2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0" name="Line 48"/>
            <p:cNvSpPr>
              <a:spLocks noChangeShapeType="1"/>
            </p:cNvSpPr>
            <p:nvPr/>
          </p:nvSpPr>
          <p:spPr bwMode="auto">
            <a:xfrm flipH="1">
              <a:off x="2761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1" name="Line 49"/>
            <p:cNvSpPr>
              <a:spLocks noChangeShapeType="1"/>
            </p:cNvSpPr>
            <p:nvPr/>
          </p:nvSpPr>
          <p:spPr bwMode="auto">
            <a:xfrm flipH="1">
              <a:off x="2937" y="2685"/>
              <a:ext cx="236" cy="2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2" name="Line 50"/>
            <p:cNvSpPr>
              <a:spLocks noChangeShapeType="1"/>
            </p:cNvSpPr>
            <p:nvPr/>
          </p:nvSpPr>
          <p:spPr bwMode="auto">
            <a:xfrm flipH="1">
              <a:off x="3155" y="2685"/>
              <a:ext cx="120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3" name="Line 51"/>
            <p:cNvSpPr>
              <a:spLocks noChangeShapeType="1"/>
            </p:cNvSpPr>
            <p:nvPr/>
          </p:nvSpPr>
          <p:spPr bwMode="auto">
            <a:xfrm flipH="1">
              <a:off x="3892" y="2685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4" name="Line 52"/>
            <p:cNvSpPr>
              <a:spLocks noChangeShapeType="1"/>
            </p:cNvSpPr>
            <p:nvPr/>
          </p:nvSpPr>
          <p:spPr bwMode="auto">
            <a:xfrm flipH="1">
              <a:off x="3902" y="2685"/>
              <a:ext cx="299" cy="2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5" name="Line 53"/>
            <p:cNvSpPr>
              <a:spLocks noChangeShapeType="1"/>
            </p:cNvSpPr>
            <p:nvPr/>
          </p:nvSpPr>
          <p:spPr bwMode="auto">
            <a:xfrm flipH="1">
              <a:off x="3995" y="2685"/>
              <a:ext cx="309" cy="3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6" name="Line 54"/>
            <p:cNvSpPr>
              <a:spLocks noChangeShapeType="1"/>
            </p:cNvSpPr>
            <p:nvPr/>
          </p:nvSpPr>
          <p:spPr bwMode="auto">
            <a:xfrm flipH="1">
              <a:off x="4177" y="2685"/>
              <a:ext cx="230" cy="23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7" name="Line 55"/>
            <p:cNvSpPr>
              <a:spLocks noChangeShapeType="1"/>
            </p:cNvSpPr>
            <p:nvPr/>
          </p:nvSpPr>
          <p:spPr bwMode="auto">
            <a:xfrm flipH="1">
              <a:off x="4389" y="2685"/>
              <a:ext cx="120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8" name="Line 56"/>
            <p:cNvSpPr>
              <a:spLocks noChangeShapeType="1"/>
            </p:cNvSpPr>
            <p:nvPr/>
          </p:nvSpPr>
          <p:spPr bwMode="auto">
            <a:xfrm flipH="1">
              <a:off x="2247" y="2479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69" name="Line 57"/>
            <p:cNvSpPr>
              <a:spLocks noChangeShapeType="1"/>
            </p:cNvSpPr>
            <p:nvPr/>
          </p:nvSpPr>
          <p:spPr bwMode="auto">
            <a:xfrm flipV="1">
              <a:off x="2453" y="2685"/>
              <a:ext cx="0" cy="5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0" name="Line 58"/>
            <p:cNvSpPr>
              <a:spLocks noChangeShapeType="1"/>
            </p:cNvSpPr>
            <p:nvPr/>
          </p:nvSpPr>
          <p:spPr bwMode="auto">
            <a:xfrm flipV="1">
              <a:off x="2556" y="2685"/>
              <a:ext cx="0" cy="5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1" name="Line 59"/>
            <p:cNvSpPr>
              <a:spLocks noChangeShapeType="1"/>
            </p:cNvSpPr>
            <p:nvPr/>
          </p:nvSpPr>
          <p:spPr bwMode="auto">
            <a:xfrm flipV="1">
              <a:off x="2350" y="2685"/>
              <a:ext cx="0" cy="49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2" name="Line 60"/>
            <p:cNvSpPr>
              <a:spLocks noChangeShapeType="1"/>
            </p:cNvSpPr>
            <p:nvPr/>
          </p:nvSpPr>
          <p:spPr bwMode="auto">
            <a:xfrm flipV="1">
              <a:off x="2658" y="2685"/>
              <a:ext cx="0" cy="27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3" name="Line 61"/>
            <p:cNvSpPr>
              <a:spLocks noChangeShapeType="1"/>
            </p:cNvSpPr>
            <p:nvPr/>
          </p:nvSpPr>
          <p:spPr bwMode="auto">
            <a:xfrm flipV="1">
              <a:off x="2247" y="2685"/>
              <a:ext cx="0" cy="2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4" name="Line 62"/>
            <p:cNvSpPr>
              <a:spLocks noChangeShapeType="1"/>
            </p:cNvSpPr>
            <p:nvPr/>
          </p:nvSpPr>
          <p:spPr bwMode="auto">
            <a:xfrm flipH="1">
              <a:off x="2350" y="2274"/>
              <a:ext cx="411" cy="41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5" name="Line 63"/>
            <p:cNvSpPr>
              <a:spLocks noChangeShapeType="1"/>
            </p:cNvSpPr>
            <p:nvPr/>
          </p:nvSpPr>
          <p:spPr bwMode="auto">
            <a:xfrm flipH="1">
              <a:off x="2453" y="2286"/>
              <a:ext cx="399" cy="3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6" name="Line 64"/>
            <p:cNvSpPr>
              <a:spLocks noChangeShapeType="1"/>
            </p:cNvSpPr>
            <p:nvPr/>
          </p:nvSpPr>
          <p:spPr bwMode="auto">
            <a:xfrm flipH="1">
              <a:off x="2556" y="2377"/>
              <a:ext cx="308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7" name="Line 65"/>
            <p:cNvSpPr>
              <a:spLocks noChangeShapeType="1"/>
            </p:cNvSpPr>
            <p:nvPr/>
          </p:nvSpPr>
          <p:spPr bwMode="auto">
            <a:xfrm flipH="1">
              <a:off x="2658" y="2511"/>
              <a:ext cx="174" cy="1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8" name="Line 66"/>
            <p:cNvSpPr>
              <a:spLocks noChangeShapeType="1"/>
            </p:cNvSpPr>
            <p:nvPr/>
          </p:nvSpPr>
          <p:spPr bwMode="auto">
            <a:xfrm flipV="1">
              <a:off x="3687" y="2685"/>
              <a:ext cx="0" cy="5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79" name="Line 67"/>
            <p:cNvSpPr>
              <a:spLocks noChangeShapeType="1"/>
            </p:cNvSpPr>
            <p:nvPr/>
          </p:nvSpPr>
          <p:spPr bwMode="auto">
            <a:xfrm flipV="1">
              <a:off x="3790" y="2685"/>
              <a:ext cx="0" cy="4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0" name="Line 68"/>
            <p:cNvSpPr>
              <a:spLocks noChangeShapeType="1"/>
            </p:cNvSpPr>
            <p:nvPr/>
          </p:nvSpPr>
          <p:spPr bwMode="auto">
            <a:xfrm flipV="1">
              <a:off x="3584" y="2685"/>
              <a:ext cx="0" cy="4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1" name="Line 69"/>
            <p:cNvSpPr>
              <a:spLocks noChangeShapeType="1"/>
            </p:cNvSpPr>
            <p:nvPr/>
          </p:nvSpPr>
          <p:spPr bwMode="auto">
            <a:xfrm flipV="1">
              <a:off x="3892" y="2685"/>
              <a:ext cx="0" cy="27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2" name="Line 70"/>
            <p:cNvSpPr>
              <a:spLocks noChangeShapeType="1"/>
            </p:cNvSpPr>
            <p:nvPr/>
          </p:nvSpPr>
          <p:spPr bwMode="auto">
            <a:xfrm flipV="1">
              <a:off x="3481" y="2685"/>
              <a:ext cx="0" cy="26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3" name="Line 71"/>
            <p:cNvSpPr>
              <a:spLocks noChangeShapeType="1"/>
            </p:cNvSpPr>
            <p:nvPr/>
          </p:nvSpPr>
          <p:spPr bwMode="auto">
            <a:xfrm flipH="1">
              <a:off x="3481" y="2479"/>
              <a:ext cx="206" cy="2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4" name="Line 72"/>
            <p:cNvSpPr>
              <a:spLocks noChangeShapeType="1"/>
            </p:cNvSpPr>
            <p:nvPr/>
          </p:nvSpPr>
          <p:spPr bwMode="auto">
            <a:xfrm flipH="1">
              <a:off x="3584" y="2274"/>
              <a:ext cx="411" cy="41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5" name="Line 73"/>
            <p:cNvSpPr>
              <a:spLocks noChangeShapeType="1"/>
            </p:cNvSpPr>
            <p:nvPr/>
          </p:nvSpPr>
          <p:spPr bwMode="auto">
            <a:xfrm flipH="1">
              <a:off x="3687" y="2280"/>
              <a:ext cx="405" cy="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6" name="Line 74"/>
            <p:cNvSpPr>
              <a:spLocks noChangeShapeType="1"/>
            </p:cNvSpPr>
            <p:nvPr/>
          </p:nvSpPr>
          <p:spPr bwMode="auto">
            <a:xfrm flipH="1">
              <a:off x="3790" y="2377"/>
              <a:ext cx="308" cy="3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87" name="Line 75"/>
            <p:cNvSpPr>
              <a:spLocks noChangeShapeType="1"/>
            </p:cNvSpPr>
            <p:nvPr/>
          </p:nvSpPr>
          <p:spPr bwMode="auto">
            <a:xfrm flipH="1">
              <a:off x="3892" y="2517"/>
              <a:ext cx="168" cy="1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90" name="Line 78"/>
            <p:cNvSpPr>
              <a:spLocks noChangeShapeType="1"/>
            </p:cNvSpPr>
            <p:nvPr/>
          </p:nvSpPr>
          <p:spPr bwMode="auto">
            <a:xfrm>
              <a:off x="4612" y="2685"/>
              <a:ext cx="720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046163" y="3800475"/>
            <a:ext cx="1306512" cy="546100"/>
            <a:chOff x="659" y="2394"/>
            <a:chExt cx="823" cy="344"/>
          </a:xfrm>
        </p:grpSpPr>
        <p:sp>
          <p:nvSpPr>
            <p:cNvPr id="397388" name="Line 76"/>
            <p:cNvSpPr>
              <a:spLocks noChangeShapeType="1"/>
            </p:cNvSpPr>
            <p:nvPr/>
          </p:nvSpPr>
          <p:spPr bwMode="auto">
            <a:xfrm>
              <a:off x="968" y="2634"/>
              <a:ext cx="514" cy="10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91" name="Text Box 79"/>
            <p:cNvSpPr txBox="1">
              <a:spLocks noChangeArrowheads="1"/>
            </p:cNvSpPr>
            <p:nvPr/>
          </p:nvSpPr>
          <p:spPr bwMode="auto">
            <a:xfrm>
              <a:off x="659" y="2394"/>
              <a:ext cx="334" cy="344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E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46163" y="5024438"/>
            <a:ext cx="981075" cy="531812"/>
            <a:chOff x="659" y="3165"/>
            <a:chExt cx="618" cy="335"/>
          </a:xfrm>
        </p:grpSpPr>
        <p:sp>
          <p:nvSpPr>
            <p:cNvPr id="397389" name="Line 77"/>
            <p:cNvSpPr>
              <a:spLocks noChangeShapeType="1"/>
            </p:cNvSpPr>
            <p:nvPr/>
          </p:nvSpPr>
          <p:spPr bwMode="auto">
            <a:xfrm flipV="1">
              <a:off x="968" y="3251"/>
              <a:ext cx="309" cy="10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92" name="Text Box 80"/>
            <p:cNvSpPr txBox="1">
              <a:spLocks noChangeArrowheads="1"/>
            </p:cNvSpPr>
            <p:nvPr/>
          </p:nvSpPr>
          <p:spPr bwMode="auto">
            <a:xfrm>
              <a:off x="659" y="3165"/>
              <a:ext cx="306" cy="33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397393" name="Rectangle 81"/>
          <p:cNvSpPr>
            <a:spLocks noChangeArrowheads="1"/>
          </p:cNvSpPr>
          <p:nvPr/>
        </p:nvSpPr>
        <p:spPr bwMode="auto">
          <a:xfrm>
            <a:off x="1928813" y="1489075"/>
            <a:ext cx="5053012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waves of oscillating electric (E)</a:t>
            </a:r>
          </a:p>
          <a:p>
            <a:pPr algn="l"/>
            <a:r>
              <a:rPr lang="en-US"/>
              <a:t>&amp; magnetic (B) fields </a:t>
            </a:r>
          </a:p>
        </p:txBody>
      </p:sp>
      <p:sp>
        <p:nvSpPr>
          <p:cNvPr id="397394" name="Rectangle 82"/>
          <p:cNvSpPr>
            <a:spLocks noChangeArrowheads="1"/>
          </p:cNvSpPr>
          <p:nvPr/>
        </p:nvSpPr>
        <p:spPr bwMode="auto">
          <a:xfrm>
            <a:off x="1914525" y="2486025"/>
            <a:ext cx="5748338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source is vibrating electric charges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7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7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93" grpId="0"/>
      <p:bldP spid="3973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38138" y="100013"/>
            <a:ext cx="8677275" cy="3943350"/>
            <a:chOff x="114" y="846"/>
            <a:chExt cx="5466" cy="2484"/>
          </a:xfrm>
        </p:grpSpPr>
        <p:pic>
          <p:nvPicPr>
            <p:cNvPr id="399379" name="Picture 19" descr="DI159G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0" y="990"/>
              <a:ext cx="5400" cy="2340"/>
            </a:xfrm>
            <a:prstGeom prst="rect">
              <a:avLst/>
            </a:prstGeom>
            <a:noFill/>
          </p:spPr>
        </p:pic>
        <p:sp>
          <p:nvSpPr>
            <p:cNvPr id="399380" name="Rectangle 20"/>
            <p:cNvSpPr>
              <a:spLocks noChangeArrowheads="1"/>
            </p:cNvSpPr>
            <p:nvPr/>
          </p:nvSpPr>
          <p:spPr bwMode="auto">
            <a:xfrm>
              <a:off x="375" y="2203"/>
              <a:ext cx="5056" cy="1034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1" name="Rectangle 21"/>
            <p:cNvSpPr>
              <a:spLocks noChangeArrowheads="1"/>
            </p:cNvSpPr>
            <p:nvPr/>
          </p:nvSpPr>
          <p:spPr bwMode="auto">
            <a:xfrm>
              <a:off x="114" y="846"/>
              <a:ext cx="5321" cy="72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2" name="Rectangle 22"/>
            <p:cNvSpPr>
              <a:spLocks noChangeArrowheads="1"/>
            </p:cNvSpPr>
            <p:nvPr/>
          </p:nvSpPr>
          <p:spPr bwMode="auto">
            <a:xfrm>
              <a:off x="1810" y="2026"/>
              <a:ext cx="357" cy="40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3" name="Rectangle 23"/>
            <p:cNvSpPr>
              <a:spLocks noChangeArrowheads="1"/>
            </p:cNvSpPr>
            <p:nvPr/>
          </p:nvSpPr>
          <p:spPr bwMode="auto">
            <a:xfrm>
              <a:off x="900" y="2003"/>
              <a:ext cx="357" cy="403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368" name="Rectangle 8"/>
          <p:cNvSpPr>
            <a:spLocks noChangeArrowheads="1"/>
          </p:cNvSpPr>
          <p:nvPr/>
        </p:nvSpPr>
        <p:spPr bwMode="auto">
          <a:xfrm rot="5400000">
            <a:off x="299244" y="3302794"/>
            <a:ext cx="21844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radio waves </a:t>
            </a:r>
          </a:p>
        </p:txBody>
      </p:sp>
      <p:sp>
        <p:nvSpPr>
          <p:cNvPr id="399370" name="Rectangle 10"/>
          <p:cNvSpPr>
            <a:spLocks noChangeArrowheads="1"/>
          </p:cNvSpPr>
          <p:nvPr/>
        </p:nvSpPr>
        <p:spPr bwMode="auto">
          <a:xfrm rot="5400000">
            <a:off x="3031331" y="2532857"/>
            <a:ext cx="638175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IR </a:t>
            </a:r>
          </a:p>
        </p:txBody>
      </p:sp>
      <p:sp>
        <p:nvSpPr>
          <p:cNvPr id="399371" name="Rectangle 11"/>
          <p:cNvSpPr>
            <a:spLocks noChangeArrowheads="1"/>
          </p:cNvSpPr>
          <p:nvPr/>
        </p:nvSpPr>
        <p:spPr bwMode="auto">
          <a:xfrm rot="5400000">
            <a:off x="3759994" y="2880519"/>
            <a:ext cx="127317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visible </a:t>
            </a:r>
          </a:p>
        </p:txBody>
      </p:sp>
      <p:sp>
        <p:nvSpPr>
          <p:cNvPr id="399372" name="Rectangle 12"/>
          <p:cNvSpPr>
            <a:spLocks noChangeArrowheads="1"/>
          </p:cNvSpPr>
          <p:nvPr/>
        </p:nvSpPr>
        <p:spPr bwMode="auto">
          <a:xfrm rot="5400000">
            <a:off x="4903788" y="2605087"/>
            <a:ext cx="776288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UV </a:t>
            </a:r>
          </a:p>
        </p:txBody>
      </p:sp>
      <p:sp>
        <p:nvSpPr>
          <p:cNvPr id="399373" name="Rectangle 13"/>
          <p:cNvSpPr>
            <a:spLocks noChangeArrowheads="1"/>
          </p:cNvSpPr>
          <p:nvPr/>
        </p:nvSpPr>
        <p:spPr bwMode="auto">
          <a:xfrm rot="5400000">
            <a:off x="5585619" y="2894806"/>
            <a:ext cx="131127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X-rays </a:t>
            </a:r>
          </a:p>
        </p:txBody>
      </p:sp>
      <p:sp>
        <p:nvSpPr>
          <p:cNvPr id="399374" name="Rectangle 14"/>
          <p:cNvSpPr>
            <a:spLocks noChangeArrowheads="1"/>
          </p:cNvSpPr>
          <p:nvPr/>
        </p:nvSpPr>
        <p:spPr bwMode="auto">
          <a:xfrm rot="5400000">
            <a:off x="6029325" y="3343276"/>
            <a:ext cx="224313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gamma rays </a:t>
            </a:r>
          </a:p>
        </p:txBody>
      </p:sp>
      <p:sp>
        <p:nvSpPr>
          <p:cNvPr id="399375" name="Rectangle 15"/>
          <p:cNvSpPr>
            <a:spLocks noChangeArrowheads="1"/>
          </p:cNvSpPr>
          <p:nvPr/>
        </p:nvSpPr>
        <p:spPr bwMode="auto">
          <a:xfrm rot="5400000">
            <a:off x="6982619" y="3329781"/>
            <a:ext cx="216217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cosmic rays </a:t>
            </a:r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2195513" y="355600"/>
            <a:ext cx="4618037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 u="sng">
                <a:solidFill>
                  <a:srgbClr val="FF3300"/>
                </a:solidFill>
              </a:rPr>
              <a:t>electromagnetic spectrum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310063" y="957263"/>
            <a:ext cx="101600" cy="1495425"/>
            <a:chOff x="2715" y="603"/>
            <a:chExt cx="64" cy="942"/>
          </a:xfrm>
        </p:grpSpPr>
        <p:sp>
          <p:nvSpPr>
            <p:cNvPr id="399384" name="Line 24"/>
            <p:cNvSpPr>
              <a:spLocks noChangeShapeType="1"/>
            </p:cNvSpPr>
            <p:nvPr/>
          </p:nvSpPr>
          <p:spPr bwMode="auto">
            <a:xfrm flipV="1">
              <a:off x="2715" y="603"/>
              <a:ext cx="0" cy="9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385" name="Line 25"/>
            <p:cNvSpPr>
              <a:spLocks noChangeShapeType="1"/>
            </p:cNvSpPr>
            <p:nvPr/>
          </p:nvSpPr>
          <p:spPr bwMode="auto">
            <a:xfrm flipV="1">
              <a:off x="2779" y="603"/>
              <a:ext cx="0" cy="9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508375" y="3686175"/>
            <a:ext cx="1704975" cy="800100"/>
            <a:chOff x="2210" y="2322"/>
            <a:chExt cx="1074" cy="504"/>
          </a:xfrm>
        </p:grpSpPr>
        <p:sp>
          <p:nvSpPr>
            <p:cNvPr id="399377" name="Rectangle 17"/>
            <p:cNvSpPr>
              <a:spLocks noChangeArrowheads="1"/>
            </p:cNvSpPr>
            <p:nvPr/>
          </p:nvSpPr>
          <p:spPr bwMode="auto">
            <a:xfrm>
              <a:off x="2211" y="2499"/>
              <a:ext cx="1073" cy="327"/>
            </a:xfrm>
            <a:prstGeom prst="rect">
              <a:avLst/>
            </a:prstGeom>
            <a:solidFill>
              <a:schemeClr val="tx1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R</a:t>
              </a:r>
              <a:r>
                <a:rPr lang="en-US">
                  <a:solidFill>
                    <a:srgbClr val="FF9933"/>
                  </a:solidFill>
                </a:rPr>
                <a:t>O</a:t>
              </a:r>
              <a:r>
                <a:rPr lang="en-US">
                  <a:solidFill>
                    <a:srgbClr val="FFFF00"/>
                  </a:solidFill>
                </a:rPr>
                <a:t>Y</a:t>
              </a:r>
              <a:r>
                <a:rPr lang="en-US">
                  <a:solidFill>
                    <a:srgbClr val="009900"/>
                  </a:solidFill>
                </a:rPr>
                <a:t>G</a:t>
              </a:r>
              <a:r>
                <a:rPr lang="en-US">
                  <a:solidFill>
                    <a:srgbClr val="3333FF"/>
                  </a:solidFill>
                </a:rPr>
                <a:t>B</a:t>
              </a:r>
              <a:r>
                <a:rPr lang="en-US">
                  <a:solidFill>
                    <a:srgbClr val="9933FF"/>
                  </a:solidFill>
                </a:rPr>
                <a:t>V</a:t>
              </a:r>
            </a:p>
          </p:txBody>
        </p:sp>
        <p:sp>
          <p:nvSpPr>
            <p:cNvPr id="399386" name="AutoShape 26"/>
            <p:cNvSpPr>
              <a:spLocks/>
            </p:cNvSpPr>
            <p:nvPr/>
          </p:nvSpPr>
          <p:spPr bwMode="auto">
            <a:xfrm rot="5385889">
              <a:off x="2683" y="1849"/>
              <a:ext cx="126" cy="1072"/>
            </a:xfrm>
            <a:prstGeom prst="leftBrace">
              <a:avLst>
                <a:gd name="adj1" fmla="val 70899"/>
                <a:gd name="adj2" fmla="val 50000"/>
              </a:avLst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87" name="Rectangle 27"/>
          <p:cNvSpPr>
            <a:spLocks noChangeArrowheads="1"/>
          </p:cNvSpPr>
          <p:nvPr/>
        </p:nvSpPr>
        <p:spPr bwMode="auto">
          <a:xfrm>
            <a:off x="684213" y="4694238"/>
            <a:ext cx="13700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large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 </a:t>
            </a:r>
          </a:p>
        </p:txBody>
      </p:sp>
      <p:sp>
        <p:nvSpPr>
          <p:cNvPr id="399388" name="Rectangle 28"/>
          <p:cNvSpPr>
            <a:spLocks noChangeArrowheads="1"/>
          </p:cNvSpPr>
          <p:nvPr/>
        </p:nvSpPr>
        <p:spPr bwMode="auto">
          <a:xfrm>
            <a:off x="676275" y="5291138"/>
            <a:ext cx="1014413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low f </a:t>
            </a:r>
          </a:p>
        </p:txBody>
      </p:sp>
      <p:sp>
        <p:nvSpPr>
          <p:cNvPr id="399389" name="Rectangle 29"/>
          <p:cNvSpPr>
            <a:spLocks noChangeArrowheads="1"/>
          </p:cNvSpPr>
          <p:nvPr/>
        </p:nvSpPr>
        <p:spPr bwMode="auto">
          <a:xfrm>
            <a:off x="673100" y="5913438"/>
            <a:ext cx="20066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low energy </a:t>
            </a:r>
          </a:p>
        </p:txBody>
      </p:sp>
      <p:sp>
        <p:nvSpPr>
          <p:cNvPr id="399390" name="Rectangle 30"/>
          <p:cNvSpPr>
            <a:spLocks noChangeArrowheads="1"/>
          </p:cNvSpPr>
          <p:nvPr/>
        </p:nvSpPr>
        <p:spPr bwMode="auto">
          <a:xfrm>
            <a:off x="7335838" y="4694238"/>
            <a:ext cx="14081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small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 </a:t>
            </a:r>
          </a:p>
        </p:txBody>
      </p:sp>
      <p:sp>
        <p:nvSpPr>
          <p:cNvPr id="399391" name="Rectangle 31"/>
          <p:cNvSpPr>
            <a:spLocks noChangeArrowheads="1"/>
          </p:cNvSpPr>
          <p:nvPr/>
        </p:nvSpPr>
        <p:spPr bwMode="auto">
          <a:xfrm>
            <a:off x="7570788" y="5291138"/>
            <a:ext cx="11541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high f </a:t>
            </a:r>
          </a:p>
        </p:txBody>
      </p:sp>
      <p:sp>
        <p:nvSpPr>
          <p:cNvPr id="399392" name="Rectangle 32"/>
          <p:cNvSpPr>
            <a:spLocks noChangeArrowheads="1"/>
          </p:cNvSpPr>
          <p:nvPr/>
        </p:nvSpPr>
        <p:spPr bwMode="auto">
          <a:xfrm>
            <a:off x="6610350" y="5913438"/>
            <a:ext cx="21463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high energy </a:t>
            </a:r>
          </a:p>
        </p:txBody>
      </p:sp>
      <p:sp>
        <p:nvSpPr>
          <p:cNvPr id="399394" name="Text Box 34"/>
          <p:cNvSpPr txBox="1">
            <a:spLocks noChangeArrowheads="1"/>
          </p:cNvSpPr>
          <p:nvPr/>
        </p:nvSpPr>
        <p:spPr bwMode="auto">
          <a:xfrm>
            <a:off x="2682875" y="4875213"/>
            <a:ext cx="402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Most of the energy the Earth</a:t>
            </a:r>
          </a:p>
          <a:p>
            <a:r>
              <a:rPr lang="en-US" sz="2400">
                <a:solidFill>
                  <a:srgbClr val="3333FF"/>
                </a:solidFill>
              </a:rPr>
              <a:t>receives from the Sun is</a:t>
            </a:r>
          </a:p>
          <a:p>
            <a:r>
              <a:rPr lang="en-US" sz="2400">
                <a:solidFill>
                  <a:srgbClr val="3333FF"/>
                </a:solidFill>
              </a:rPr>
              <a:t>in the form of visible light.</a:t>
            </a:r>
          </a:p>
        </p:txBody>
      </p:sp>
      <p:sp>
        <p:nvSpPr>
          <p:cNvPr id="399397" name="Rectangle 37"/>
          <p:cNvSpPr>
            <a:spLocks noChangeArrowheads="1"/>
          </p:cNvSpPr>
          <p:nvPr/>
        </p:nvSpPr>
        <p:spPr bwMode="auto">
          <a:xfrm rot="5400000">
            <a:off x="1322387" y="3282951"/>
            <a:ext cx="2163763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microwaves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9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9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7" grpId="0"/>
      <p:bldP spid="399388" grpId="0"/>
      <p:bldP spid="399389" grpId="0"/>
      <p:bldP spid="399390" grpId="0"/>
      <p:bldP spid="399391" grpId="0"/>
      <p:bldP spid="399392" grpId="0"/>
      <p:bldP spid="399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85788" y="2144713"/>
            <a:ext cx="3424237" cy="1530350"/>
            <a:chOff x="540" y="1351"/>
            <a:chExt cx="2157" cy="964"/>
          </a:xfrm>
        </p:grpSpPr>
        <p:sp>
          <p:nvSpPr>
            <p:cNvPr id="400416" name="Oval 32"/>
            <p:cNvSpPr>
              <a:spLocks noChangeArrowheads="1"/>
            </p:cNvSpPr>
            <p:nvPr/>
          </p:nvSpPr>
          <p:spPr bwMode="auto">
            <a:xfrm>
              <a:off x="540" y="1351"/>
              <a:ext cx="965" cy="964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15" name="Oval 31"/>
            <p:cNvSpPr>
              <a:spLocks noChangeArrowheads="1"/>
            </p:cNvSpPr>
            <p:nvPr/>
          </p:nvSpPr>
          <p:spPr bwMode="auto">
            <a:xfrm>
              <a:off x="2229" y="1851"/>
              <a:ext cx="120" cy="121"/>
            </a:xfrm>
            <a:prstGeom prst="ellipse">
              <a:avLst/>
            </a:prstGeom>
            <a:solidFill>
              <a:srgbClr val="333333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07" name="Text Box 23"/>
            <p:cNvSpPr txBox="1">
              <a:spLocks noChangeArrowheads="1"/>
            </p:cNvSpPr>
            <p:nvPr/>
          </p:nvSpPr>
          <p:spPr bwMode="auto">
            <a:xfrm>
              <a:off x="1943" y="1532"/>
              <a:ext cx="754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Earth</a:t>
              </a:r>
            </a:p>
          </p:txBody>
        </p:sp>
        <p:sp>
          <p:nvSpPr>
            <p:cNvPr id="400406" name="Text Box 22"/>
            <p:cNvSpPr txBox="1">
              <a:spLocks noChangeArrowheads="1"/>
            </p:cNvSpPr>
            <p:nvPr/>
          </p:nvSpPr>
          <p:spPr bwMode="auto">
            <a:xfrm>
              <a:off x="754" y="1667"/>
              <a:ext cx="57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Sun</a:t>
              </a: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5641975" y="1892300"/>
            <a:ext cx="29225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Jupiter </a:t>
            </a:r>
            <a:r>
              <a:rPr lang="en-US" baseline="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w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/</a:t>
            </a:r>
            <a:r>
              <a:rPr lang="en-US" baseline="-300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orbiting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I</a:t>
            </a:r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o</a:t>
            </a:r>
          </a:p>
        </p:txBody>
      </p:sp>
      <p:sp>
        <p:nvSpPr>
          <p:cNvPr id="400413" name="Oval 29" descr="20%"/>
          <p:cNvSpPr>
            <a:spLocks noChangeArrowheads="1"/>
          </p:cNvSpPr>
          <p:nvPr/>
        </p:nvSpPr>
        <p:spPr bwMode="auto">
          <a:xfrm>
            <a:off x="7288213" y="2747963"/>
            <a:ext cx="382587" cy="382587"/>
          </a:xfrm>
          <a:prstGeom prst="ellipse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2" name="Oval 28"/>
          <p:cNvSpPr>
            <a:spLocks noChangeArrowheads="1"/>
          </p:cNvSpPr>
          <p:nvPr/>
        </p:nvSpPr>
        <p:spPr bwMode="auto">
          <a:xfrm>
            <a:off x="7096125" y="2555875"/>
            <a:ext cx="766763" cy="7651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3" name="Text Box 19"/>
          <p:cNvSpPr txBox="1">
            <a:spLocks noChangeArrowheads="1"/>
          </p:cNvSpPr>
          <p:nvPr/>
        </p:nvSpPr>
        <p:spPr bwMode="auto">
          <a:xfrm>
            <a:off x="7288213" y="2368550"/>
            <a:ext cx="3825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ea typeface="Times New Roman" pitchFamily="18" charset="0"/>
                <a:cs typeface="Arial" charset="0"/>
              </a:rPr>
              <a:t>*</a:t>
            </a:r>
          </a:p>
        </p:txBody>
      </p:sp>
      <p:sp>
        <p:nvSpPr>
          <p:cNvPr id="400423" name="Rectangle 39"/>
          <p:cNvSpPr>
            <a:spLocks noChangeArrowheads="1"/>
          </p:cNvSpPr>
          <p:nvPr/>
        </p:nvSpPr>
        <p:spPr bwMode="auto">
          <a:xfrm>
            <a:off x="2876550" y="161925"/>
            <a:ext cx="33877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The Speed of Light</a:t>
            </a:r>
            <a:endParaRPr lang="en-US">
              <a:solidFill>
                <a:srgbClr val="FF33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00424" name="Rectangle 40"/>
          <p:cNvSpPr>
            <a:spLocks noChangeArrowheads="1"/>
          </p:cNvSpPr>
          <p:nvPr/>
        </p:nvSpPr>
        <p:spPr bwMode="auto">
          <a:xfrm>
            <a:off x="250825" y="728663"/>
            <a:ext cx="86391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Ole Roemer (1676) observes eclipse of one of</a:t>
            </a:r>
          </a:p>
          <a:p>
            <a:r>
              <a:rPr lang="en-US">
                <a:solidFill>
                  <a:srgbClr val="FF3300"/>
                </a:solidFill>
              </a:rPr>
              <a:t>Jupiter’s moons,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3300"/>
                </a:solidFill>
              </a:rPr>
              <a:t>o, which has a period of 42.5 hours.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1352550" y="3317875"/>
            <a:ext cx="6510338" cy="1495425"/>
            <a:chOff x="852" y="2090"/>
            <a:chExt cx="4101" cy="942"/>
          </a:xfrm>
        </p:grpSpPr>
        <p:sp>
          <p:nvSpPr>
            <p:cNvPr id="400414" name="Oval 30"/>
            <p:cNvSpPr>
              <a:spLocks noChangeArrowheads="1"/>
            </p:cNvSpPr>
            <p:nvPr/>
          </p:nvSpPr>
          <p:spPr bwMode="auto">
            <a:xfrm>
              <a:off x="852" y="2911"/>
              <a:ext cx="120" cy="121"/>
            </a:xfrm>
            <a:prstGeom prst="ellipse">
              <a:avLst/>
            </a:prstGeom>
            <a:solidFill>
              <a:srgbClr val="333333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4350" y="2336"/>
              <a:ext cx="482" cy="482"/>
              <a:chOff x="8712" y="8024"/>
              <a:chExt cx="720" cy="720"/>
            </a:xfrm>
          </p:grpSpPr>
          <p:sp>
            <p:nvSpPr>
              <p:cNvPr id="400410" name="Oval 26" descr="20%"/>
              <p:cNvSpPr>
                <a:spLocks noChangeArrowheads="1"/>
              </p:cNvSpPr>
              <p:nvPr/>
            </p:nvSpPr>
            <p:spPr bwMode="auto">
              <a:xfrm>
                <a:off x="8892" y="8204"/>
                <a:ext cx="360" cy="360"/>
              </a:xfrm>
              <a:prstGeom prst="ellipse">
                <a:avLst/>
              </a:prstGeom>
              <a:pattFill prst="pct20">
                <a:fgClr>
                  <a:srgbClr val="000000"/>
                </a:fgClr>
                <a:bgClr>
                  <a:srgbClr val="FFFFFF"/>
                </a:bgClr>
              </a:patt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09" name="Oval 25"/>
              <p:cNvSpPr>
                <a:spLocks noChangeArrowheads="1"/>
              </p:cNvSpPr>
              <p:nvPr/>
            </p:nvSpPr>
            <p:spPr bwMode="auto">
              <a:xfrm>
                <a:off x="8712" y="8024"/>
                <a:ext cx="720" cy="720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4711" y="2577"/>
              <a:ext cx="24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ea typeface="Times New Roman" pitchFamily="18" charset="0"/>
                  <a:cs typeface="Arial" charset="0"/>
                </a:rPr>
                <a:t>*</a:t>
              </a:r>
            </a:p>
          </p:txBody>
        </p:sp>
        <p:sp>
          <p:nvSpPr>
            <p:cNvPr id="400427" name="Rectangle 43"/>
            <p:cNvSpPr>
              <a:spLocks noChangeArrowheads="1"/>
            </p:cNvSpPr>
            <p:nvPr/>
          </p:nvSpPr>
          <p:spPr bwMode="auto">
            <a:xfrm>
              <a:off x="2095" y="2090"/>
              <a:ext cx="1574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3 mos. later… </a:t>
              </a:r>
            </a:p>
          </p:txBody>
        </p:sp>
        <p:sp>
          <p:nvSpPr>
            <p:cNvPr id="400428" name="Line 44"/>
            <p:cNvSpPr>
              <a:spLocks noChangeShapeType="1"/>
            </p:cNvSpPr>
            <p:nvPr/>
          </p:nvSpPr>
          <p:spPr bwMode="auto">
            <a:xfrm flipH="1">
              <a:off x="1045" y="2332"/>
              <a:ext cx="1043" cy="55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0429" name="Line 45"/>
            <p:cNvSpPr>
              <a:spLocks noChangeShapeType="1"/>
            </p:cNvSpPr>
            <p:nvPr/>
          </p:nvSpPr>
          <p:spPr bwMode="auto">
            <a:xfrm>
              <a:off x="3600" y="2280"/>
              <a:ext cx="696" cy="21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430" name="Text Box 46"/>
          <p:cNvSpPr txBox="1">
            <a:spLocks noChangeArrowheads="1"/>
          </p:cNvSpPr>
          <p:nvPr/>
        </p:nvSpPr>
        <p:spPr bwMode="auto">
          <a:xfrm>
            <a:off x="823913" y="5021263"/>
            <a:ext cx="76898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3333FF"/>
                </a:solidFill>
              </a:rPr>
              <a:t>o was late. Roemer figured it was the </a:t>
            </a:r>
            <a:r>
              <a:rPr lang="en-US" b="1">
                <a:solidFill>
                  <a:srgbClr val="3333FF"/>
                </a:solidFill>
              </a:rPr>
              <a:t>light</a:t>
            </a:r>
          </a:p>
          <a:p>
            <a:r>
              <a:rPr lang="en-US">
                <a:solidFill>
                  <a:srgbClr val="3333FF"/>
                </a:solidFill>
              </a:rPr>
              <a:t>that was late in reaching Earth. He estimated</a:t>
            </a:r>
          </a:p>
          <a:p>
            <a:r>
              <a:rPr lang="en-US">
                <a:solidFill>
                  <a:srgbClr val="3333FF"/>
                </a:solidFill>
              </a:rPr>
              <a:t>light’s speed to be ~</a:t>
            </a:r>
            <a:r>
              <a:rPr lang="en-US" baseline="30000">
                <a:solidFill>
                  <a:srgbClr val="3333FF"/>
                </a:solidFill>
              </a:rPr>
              <a:t>2</a:t>
            </a:r>
            <a:r>
              <a:rPr lang="en-US">
                <a:solidFill>
                  <a:srgbClr val="3333FF"/>
                </a:solidFill>
              </a:rPr>
              <a:t>/</a:t>
            </a:r>
            <a:r>
              <a:rPr lang="en-US" baseline="-25000">
                <a:solidFill>
                  <a:srgbClr val="3333FF"/>
                </a:solidFill>
              </a:rPr>
              <a:t>3</a:t>
            </a:r>
            <a:r>
              <a:rPr lang="en-US">
                <a:solidFill>
                  <a:srgbClr val="3333FF"/>
                </a:solidFill>
              </a:rPr>
              <a:t> of accepted value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28" name="Rectangle 20"/>
          <p:cNvSpPr>
            <a:spLocks noChangeArrowheads="1"/>
          </p:cNvSpPr>
          <p:nvPr/>
        </p:nvSpPr>
        <p:spPr bwMode="auto">
          <a:xfrm>
            <a:off x="6429375" y="5864225"/>
            <a:ext cx="1350963" cy="5794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7000" y="2724150"/>
            <a:ext cx="5778500" cy="3670300"/>
            <a:chOff x="62" y="1746"/>
            <a:chExt cx="3640" cy="2312"/>
          </a:xfrm>
        </p:grpSpPr>
        <p:pic>
          <p:nvPicPr>
            <p:cNvPr id="401423" name="Picture 15" descr="mich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" y="1802"/>
              <a:ext cx="3640" cy="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1425" name="Rectangle 17"/>
            <p:cNvSpPr>
              <a:spLocks noChangeArrowheads="1"/>
            </p:cNvSpPr>
            <p:nvPr/>
          </p:nvSpPr>
          <p:spPr bwMode="auto">
            <a:xfrm>
              <a:off x="2496" y="1746"/>
              <a:ext cx="229" cy="165"/>
            </a:xfrm>
            <a:prstGeom prst="rect">
              <a:avLst/>
            </a:prstGeom>
            <a:solidFill>
              <a:schemeClr val="bg1"/>
            </a:solidFill>
            <a:ln w="158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1042988" y="684213"/>
            <a:ext cx="39481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Albert Michelson (1879)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946150" y="1393825"/>
            <a:ext cx="5207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401418" name="Rectangle 10"/>
          <p:cNvSpPr>
            <a:spLocks noChangeArrowheads="1"/>
          </p:cNvSpPr>
          <p:nvPr/>
        </p:nvSpPr>
        <p:spPr bwMode="auto">
          <a:xfrm>
            <a:off x="1379538" y="1425575"/>
            <a:ext cx="3867150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first to get an accurate</a:t>
            </a:r>
          </a:p>
          <a:p>
            <a:pPr algn="l"/>
            <a:r>
              <a:rPr lang="en-US"/>
              <a:t>value for speed of light </a:t>
            </a:r>
          </a:p>
        </p:txBody>
      </p:sp>
      <p:pic>
        <p:nvPicPr>
          <p:cNvPr id="401422" name="Picture 14" descr="SIL14-M004-0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5350" y="358775"/>
            <a:ext cx="2070100" cy="3063875"/>
          </a:xfrm>
          <a:prstGeom prst="rect">
            <a:avLst/>
          </a:prstGeom>
          <a:noFill/>
        </p:spPr>
      </p:pic>
      <p:sp>
        <p:nvSpPr>
          <p:cNvPr id="401424" name="Rectangle 16"/>
          <p:cNvSpPr>
            <a:spLocks noChangeArrowheads="1"/>
          </p:cNvSpPr>
          <p:nvPr/>
        </p:nvSpPr>
        <p:spPr bwMode="auto">
          <a:xfrm>
            <a:off x="5707063" y="3778250"/>
            <a:ext cx="2859087" cy="13731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speed of light in</a:t>
            </a:r>
          </a:p>
          <a:p>
            <a:r>
              <a:rPr lang="en-US">
                <a:solidFill>
                  <a:srgbClr val="FF3300"/>
                </a:solidFill>
              </a:rPr>
              <a:t>vacuum (and air)</a:t>
            </a:r>
          </a:p>
          <a:p>
            <a:r>
              <a:rPr lang="en-US">
                <a:solidFill>
                  <a:srgbClr val="FF3300"/>
                </a:solidFill>
              </a:rPr>
              <a:t>is constant</a:t>
            </a:r>
          </a:p>
        </p:txBody>
      </p:sp>
      <p:sp>
        <p:nvSpPr>
          <p:cNvPr id="401427" name="Rectangle 19"/>
          <p:cNvSpPr>
            <a:spLocks noChangeArrowheads="1"/>
          </p:cNvSpPr>
          <p:nvPr/>
        </p:nvSpPr>
        <p:spPr bwMode="auto">
          <a:xfrm>
            <a:off x="5580063" y="5194300"/>
            <a:ext cx="31369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c = 3.00 x 10</a:t>
            </a:r>
            <a:r>
              <a:rPr lang="en-US" baseline="30000"/>
              <a:t>8</a:t>
            </a:r>
            <a:r>
              <a:rPr lang="en-US"/>
              <a:t> m/s </a:t>
            </a:r>
          </a:p>
        </p:txBody>
      </p:sp>
      <p:sp>
        <p:nvSpPr>
          <p:cNvPr id="401429" name="Text Box 21"/>
          <p:cNvSpPr txBox="1">
            <a:spLocks noChangeArrowheads="1"/>
          </p:cNvSpPr>
          <p:nvPr/>
        </p:nvSpPr>
        <p:spPr bwMode="auto">
          <a:xfrm>
            <a:off x="6529388" y="5880100"/>
            <a:ext cx="115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 = f </a:t>
            </a:r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1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8" grpId="0" animBg="1"/>
      <p:bldP spid="401418" grpId="0"/>
      <p:bldP spid="401424" grpId="0"/>
      <p:bldP spid="401427" grpId="0"/>
      <p:bldP spid="401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8" name="Rectangle 6"/>
          <p:cNvSpPr>
            <a:spLocks noChangeArrowheads="1"/>
          </p:cNvSpPr>
          <p:nvPr/>
        </p:nvSpPr>
        <p:spPr bwMode="auto">
          <a:xfrm>
            <a:off x="6537325" y="2673350"/>
            <a:ext cx="1381125" cy="5651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457" name="Rectangle 25"/>
          <p:cNvSpPr>
            <a:spLocks noChangeArrowheads="1"/>
          </p:cNvSpPr>
          <p:nvPr/>
        </p:nvSpPr>
        <p:spPr bwMode="auto">
          <a:xfrm>
            <a:off x="6567488" y="5794375"/>
            <a:ext cx="1349375" cy="592138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795338" y="2654300"/>
            <a:ext cx="115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 = f </a:t>
            </a:r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402441" name="Rectangle 9"/>
          <p:cNvSpPr>
            <a:spLocks noChangeArrowheads="1"/>
          </p:cNvSpPr>
          <p:nvPr/>
        </p:nvSpPr>
        <p:spPr bwMode="auto">
          <a:xfrm>
            <a:off x="1131888" y="735697"/>
            <a:ext cx="2759794" cy="646331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rgbClr val="FF3300"/>
                </a:solidFill>
              </a:rPr>
              <a:t>Find wavelength of a </a:t>
            </a:r>
            <a:r>
              <a:rPr lang="en-US" dirty="0" smtClean="0">
                <a:solidFill>
                  <a:srgbClr val="FF3300"/>
                </a:solidFill>
              </a:rPr>
              <a:t>Q</a:t>
            </a:r>
            <a:r>
              <a:rPr lang="en-US" dirty="0" smtClean="0">
                <a:solidFill>
                  <a:srgbClr val="FF3300"/>
                </a:solidFill>
              </a:rPr>
              <a:t>-104</a:t>
            </a:r>
            <a:endParaRPr lang="en-US" dirty="0">
              <a:solidFill>
                <a:srgbClr val="FF3300"/>
              </a:solidFill>
            </a:endParaRPr>
          </a:p>
          <a:p>
            <a:pPr algn="l"/>
            <a:r>
              <a:rPr lang="en-US" dirty="0">
                <a:solidFill>
                  <a:srgbClr val="FF3300"/>
                </a:solidFill>
              </a:rPr>
              <a:t>(FM 104.1) radio wave. </a:t>
            </a:r>
          </a:p>
        </p:txBody>
      </p:sp>
      <p:pic>
        <p:nvPicPr>
          <p:cNvPr id="402442" name="Picture 10" descr="j03595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7450" y="430213"/>
            <a:ext cx="2206625" cy="1819275"/>
          </a:xfrm>
          <a:prstGeom prst="rect">
            <a:avLst/>
          </a:prstGeom>
          <a:noFill/>
        </p:spPr>
      </p:pic>
      <p:sp>
        <p:nvSpPr>
          <p:cNvPr id="402443" name="Rectangle 11"/>
          <p:cNvSpPr>
            <a:spLocks noChangeArrowheads="1"/>
          </p:cNvSpPr>
          <p:nvPr/>
        </p:nvSpPr>
        <p:spPr bwMode="auto">
          <a:xfrm>
            <a:off x="587375" y="1690688"/>
            <a:ext cx="2409825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 = 104.1 MHz</a:t>
            </a:r>
          </a:p>
        </p:txBody>
      </p:sp>
      <p:sp>
        <p:nvSpPr>
          <p:cNvPr id="402444" name="Rectangle 12"/>
          <p:cNvSpPr>
            <a:spLocks noChangeArrowheads="1"/>
          </p:cNvSpPr>
          <p:nvPr/>
        </p:nvSpPr>
        <p:spPr bwMode="auto">
          <a:xfrm>
            <a:off x="2973388" y="1682750"/>
            <a:ext cx="29210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= 104.1 x 10</a:t>
            </a:r>
            <a:r>
              <a:rPr lang="en-US" baseline="30000"/>
              <a:t>6</a:t>
            </a:r>
            <a:r>
              <a:rPr lang="en-US"/>
              <a:t> Hz </a:t>
            </a:r>
          </a:p>
        </p:txBody>
      </p:sp>
      <p:graphicFrame>
        <p:nvGraphicFramePr>
          <p:cNvPr id="402446" name="Object 14"/>
          <p:cNvGraphicFramePr>
            <a:graphicFrameLocks noChangeAspect="1"/>
          </p:cNvGraphicFramePr>
          <p:nvPr/>
        </p:nvGraphicFramePr>
        <p:xfrm>
          <a:off x="2039938" y="2511425"/>
          <a:ext cx="1333500" cy="841375"/>
        </p:xfrm>
        <a:graphic>
          <a:graphicData uri="http://schemas.openxmlformats.org/presentationml/2006/ole">
            <p:oleObj spid="_x0000_s3074" name="Equation" r:id="rId4" imgW="1333440" imgH="838080" progId="Equation.3">
              <p:embed/>
            </p:oleObj>
          </a:graphicData>
        </a:graphic>
      </p:graphicFrame>
      <p:graphicFrame>
        <p:nvGraphicFramePr>
          <p:cNvPr id="402448" name="Object 16"/>
          <p:cNvGraphicFramePr>
            <a:graphicFrameLocks noChangeAspect="1"/>
          </p:cNvGraphicFramePr>
          <p:nvPr/>
        </p:nvGraphicFramePr>
        <p:xfrm>
          <a:off x="3433763" y="2470150"/>
          <a:ext cx="2540000" cy="881063"/>
        </p:xfrm>
        <a:graphic>
          <a:graphicData uri="http://schemas.openxmlformats.org/presentationml/2006/ole">
            <p:oleObj spid="_x0000_s3075" name="Equation" r:id="rId5" imgW="2539800" imgH="876240" progId="Equation.3">
              <p:embed/>
            </p:oleObj>
          </a:graphicData>
        </a:graphic>
      </p:graphicFrame>
      <p:sp>
        <p:nvSpPr>
          <p:cNvPr id="402449" name="Text Box 17"/>
          <p:cNvSpPr txBox="1">
            <a:spLocks noChangeArrowheads="1"/>
          </p:cNvSpPr>
          <p:nvPr/>
        </p:nvSpPr>
        <p:spPr bwMode="auto">
          <a:xfrm>
            <a:off x="6705600" y="2667000"/>
            <a:ext cx="17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/>
              <a:t>=   2.88 m</a:t>
            </a:r>
          </a:p>
        </p:txBody>
      </p:sp>
      <p:sp>
        <p:nvSpPr>
          <p:cNvPr id="402450" name="Text Box 18"/>
          <p:cNvSpPr txBox="1">
            <a:spLocks noChangeArrowheads="1"/>
          </p:cNvSpPr>
          <p:nvPr/>
        </p:nvSpPr>
        <p:spPr bwMode="auto">
          <a:xfrm>
            <a:off x="804863" y="5792788"/>
            <a:ext cx="115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 = f </a:t>
            </a:r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402451" name="Rectangle 19"/>
          <p:cNvSpPr>
            <a:spLocks noChangeArrowheads="1"/>
          </p:cNvSpPr>
          <p:nvPr/>
        </p:nvSpPr>
        <p:spPr bwMode="auto">
          <a:xfrm>
            <a:off x="1141413" y="3738563"/>
            <a:ext cx="4438650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Find wavelength of a WGN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(AM 720) radio wave. </a:t>
            </a:r>
          </a:p>
        </p:txBody>
      </p:sp>
      <p:sp>
        <p:nvSpPr>
          <p:cNvPr id="402452" name="Rectangle 20"/>
          <p:cNvSpPr>
            <a:spLocks noChangeArrowheads="1"/>
          </p:cNvSpPr>
          <p:nvPr/>
        </p:nvSpPr>
        <p:spPr bwMode="auto">
          <a:xfrm>
            <a:off x="596900" y="4829175"/>
            <a:ext cx="19939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 = 720 kHz</a:t>
            </a:r>
          </a:p>
        </p:txBody>
      </p:sp>
      <p:sp>
        <p:nvSpPr>
          <p:cNvPr id="402453" name="Rectangle 21"/>
          <p:cNvSpPr>
            <a:spLocks noChangeArrowheads="1"/>
          </p:cNvSpPr>
          <p:nvPr/>
        </p:nvSpPr>
        <p:spPr bwMode="auto">
          <a:xfrm>
            <a:off x="2554288" y="4821238"/>
            <a:ext cx="262413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= 720 x 10</a:t>
            </a:r>
            <a:r>
              <a:rPr lang="en-US" baseline="30000"/>
              <a:t>3</a:t>
            </a:r>
            <a:r>
              <a:rPr lang="en-US"/>
              <a:t> Hz </a:t>
            </a:r>
          </a:p>
        </p:txBody>
      </p:sp>
      <p:graphicFrame>
        <p:nvGraphicFramePr>
          <p:cNvPr id="402454" name="Object 22"/>
          <p:cNvGraphicFramePr>
            <a:graphicFrameLocks noChangeAspect="1"/>
          </p:cNvGraphicFramePr>
          <p:nvPr/>
        </p:nvGraphicFramePr>
        <p:xfrm>
          <a:off x="2049463" y="5649913"/>
          <a:ext cx="1333500" cy="841375"/>
        </p:xfrm>
        <a:graphic>
          <a:graphicData uri="http://schemas.openxmlformats.org/presentationml/2006/ole">
            <p:oleObj spid="_x0000_s3076" name="Equation" r:id="rId6" imgW="1333440" imgH="838080" progId="Equation.3">
              <p:embed/>
            </p:oleObj>
          </a:graphicData>
        </a:graphic>
      </p:graphicFrame>
      <p:graphicFrame>
        <p:nvGraphicFramePr>
          <p:cNvPr id="402455" name="Object 23"/>
          <p:cNvGraphicFramePr>
            <a:graphicFrameLocks noChangeAspect="1"/>
          </p:cNvGraphicFramePr>
          <p:nvPr/>
        </p:nvGraphicFramePr>
        <p:xfrm>
          <a:off x="3443288" y="5608638"/>
          <a:ext cx="2540000" cy="881062"/>
        </p:xfrm>
        <a:graphic>
          <a:graphicData uri="http://schemas.openxmlformats.org/presentationml/2006/ole">
            <p:oleObj spid="_x0000_s3077" name="Equation" r:id="rId7" imgW="2539800" imgH="876240" progId="Equation.3">
              <p:embed/>
            </p:oleObj>
          </a:graphicData>
        </a:graphic>
      </p:graphicFrame>
      <p:sp>
        <p:nvSpPr>
          <p:cNvPr id="402456" name="Text Box 24"/>
          <p:cNvSpPr txBox="1">
            <a:spLocks noChangeArrowheads="1"/>
          </p:cNvSpPr>
          <p:nvPr/>
        </p:nvSpPr>
        <p:spPr bwMode="auto">
          <a:xfrm>
            <a:off x="6553200" y="5791200"/>
            <a:ext cx="167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 420 m</a:t>
            </a:r>
          </a:p>
        </p:txBody>
      </p:sp>
      <p:pic>
        <p:nvPicPr>
          <p:cNvPr id="402459" name="Picture 27" descr="chicago_cubs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5375" y="3614738"/>
            <a:ext cx="2168525" cy="180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024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2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02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0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0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0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8" grpId="0" animBg="1"/>
      <p:bldP spid="402457" grpId="0" animBg="1"/>
      <p:bldP spid="402440" grpId="0"/>
      <p:bldP spid="402443" grpId="0"/>
      <p:bldP spid="402444" grpId="0"/>
      <p:bldP spid="402449" grpId="0"/>
      <p:bldP spid="402450" grpId="0"/>
      <p:bldP spid="402451" grpId="0"/>
      <p:bldP spid="402452" grpId="0"/>
      <p:bldP spid="402453" grpId="0"/>
      <p:bldP spid="4024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4" name="Rectangle 8"/>
          <p:cNvSpPr>
            <a:spLocks noChangeArrowheads="1"/>
          </p:cNvSpPr>
          <p:nvPr/>
        </p:nvSpPr>
        <p:spPr bwMode="auto">
          <a:xfrm>
            <a:off x="363538" y="309563"/>
            <a:ext cx="18272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light year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1171575" y="1008063"/>
            <a:ext cx="36766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MILKY WAY GALAXY</a:t>
            </a:r>
          </a:p>
        </p:txBody>
      </p:sp>
      <p:sp>
        <p:nvSpPr>
          <p:cNvPr id="403466" name="Rectangle 10"/>
          <p:cNvSpPr>
            <a:spLocks noChangeArrowheads="1"/>
          </p:cNvSpPr>
          <p:nvPr/>
        </p:nvSpPr>
        <p:spPr bwMode="auto">
          <a:xfrm>
            <a:off x="2101850" y="309563"/>
            <a:ext cx="53721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distance light travels in one year 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63575" y="1774825"/>
            <a:ext cx="7981950" cy="4600575"/>
            <a:chOff x="418" y="1118"/>
            <a:chExt cx="5028" cy="2898"/>
          </a:xfrm>
        </p:grpSpPr>
        <p:sp>
          <p:nvSpPr>
            <p:cNvPr id="403470" name="Line 14"/>
            <p:cNvSpPr>
              <a:spLocks noChangeShapeType="1"/>
            </p:cNvSpPr>
            <p:nvPr/>
          </p:nvSpPr>
          <p:spPr bwMode="auto">
            <a:xfrm flipV="1">
              <a:off x="2881" y="2169"/>
              <a:ext cx="0" cy="1129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 flipV="1">
              <a:off x="4112" y="2375"/>
              <a:ext cx="0" cy="884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85" name="Line 29"/>
            <p:cNvSpPr>
              <a:spLocks noChangeShapeType="1"/>
            </p:cNvSpPr>
            <p:nvPr/>
          </p:nvSpPr>
          <p:spPr bwMode="auto">
            <a:xfrm flipH="1">
              <a:off x="2881" y="3195"/>
              <a:ext cx="513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86" name="Line 30"/>
            <p:cNvSpPr>
              <a:spLocks noChangeShapeType="1"/>
            </p:cNvSpPr>
            <p:nvPr/>
          </p:nvSpPr>
          <p:spPr bwMode="auto">
            <a:xfrm>
              <a:off x="3394" y="3195"/>
              <a:ext cx="71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 flipV="1">
              <a:off x="5138" y="2272"/>
              <a:ext cx="30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3" name="Line 37"/>
            <p:cNvSpPr>
              <a:spLocks noChangeShapeType="1"/>
            </p:cNvSpPr>
            <p:nvPr/>
          </p:nvSpPr>
          <p:spPr bwMode="auto">
            <a:xfrm flipV="1">
              <a:off x="5138" y="2067"/>
              <a:ext cx="308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4" name="Line 38"/>
            <p:cNvSpPr>
              <a:spLocks noChangeShapeType="1"/>
            </p:cNvSpPr>
            <p:nvPr/>
          </p:nvSpPr>
          <p:spPr bwMode="auto">
            <a:xfrm>
              <a:off x="5343" y="1759"/>
              <a:ext cx="0" cy="30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5" name="Line 39"/>
            <p:cNvSpPr>
              <a:spLocks noChangeShapeType="1"/>
            </p:cNvSpPr>
            <p:nvPr/>
          </p:nvSpPr>
          <p:spPr bwMode="auto">
            <a:xfrm flipV="1">
              <a:off x="5343" y="2272"/>
              <a:ext cx="0" cy="30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6" name="Line 40"/>
            <p:cNvSpPr>
              <a:spLocks noChangeShapeType="1"/>
            </p:cNvSpPr>
            <p:nvPr/>
          </p:nvSpPr>
          <p:spPr bwMode="auto">
            <a:xfrm flipV="1">
              <a:off x="5343" y="2067"/>
              <a:ext cx="0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7" name="Line 41"/>
            <p:cNvSpPr>
              <a:spLocks noChangeShapeType="1"/>
            </p:cNvSpPr>
            <p:nvPr/>
          </p:nvSpPr>
          <p:spPr bwMode="auto">
            <a:xfrm flipH="1" flipV="1">
              <a:off x="4728" y="1964"/>
              <a:ext cx="615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498" name="Line 42"/>
            <p:cNvSpPr>
              <a:spLocks noChangeShapeType="1"/>
            </p:cNvSpPr>
            <p:nvPr/>
          </p:nvSpPr>
          <p:spPr bwMode="auto">
            <a:xfrm flipV="1">
              <a:off x="4728" y="1759"/>
              <a:ext cx="0" cy="20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418" y="1118"/>
              <a:ext cx="4618" cy="2898"/>
              <a:chOff x="418" y="1118"/>
              <a:chExt cx="4618" cy="2898"/>
            </a:xfrm>
          </p:grpSpPr>
          <p:sp>
            <p:nvSpPr>
              <p:cNvPr id="403468" name="Line 12"/>
              <p:cNvSpPr>
                <a:spLocks noChangeShapeType="1"/>
              </p:cNvSpPr>
              <p:nvPr/>
            </p:nvSpPr>
            <p:spPr bwMode="auto">
              <a:xfrm>
                <a:off x="418" y="1554"/>
                <a:ext cx="1950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69" name="Line 13"/>
              <p:cNvSpPr>
                <a:spLocks noChangeShapeType="1"/>
              </p:cNvSpPr>
              <p:nvPr/>
            </p:nvSpPr>
            <p:spPr bwMode="auto">
              <a:xfrm flipV="1">
                <a:off x="418" y="2785"/>
                <a:ext cx="1950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1" name="Freeform 15"/>
              <p:cNvSpPr>
                <a:spLocks/>
              </p:cNvSpPr>
              <p:nvPr/>
            </p:nvSpPr>
            <p:spPr bwMode="auto">
              <a:xfrm>
                <a:off x="726" y="2067"/>
                <a:ext cx="102" cy="205"/>
              </a:xfrm>
              <a:custGeom>
                <a:avLst/>
                <a:gdLst/>
                <a:ahLst/>
                <a:cxnLst>
                  <a:cxn ang="0">
                    <a:pos x="180" y="360"/>
                  </a:cxn>
                  <a:cxn ang="0">
                    <a:pos x="0" y="180"/>
                  </a:cxn>
                  <a:cxn ang="0">
                    <a:pos x="180" y="0"/>
                  </a:cxn>
                </a:cxnLst>
                <a:rect l="0" t="0" r="r" b="b"/>
                <a:pathLst>
                  <a:path w="180" h="360">
                    <a:moveTo>
                      <a:pt x="180" y="360"/>
                    </a:moveTo>
                    <a:cubicBezTo>
                      <a:pt x="90" y="300"/>
                      <a:pt x="0" y="240"/>
                      <a:pt x="0" y="180"/>
                    </a:cubicBezTo>
                    <a:cubicBezTo>
                      <a:pt x="0" y="120"/>
                      <a:pt x="120" y="60"/>
                      <a:pt x="180" y="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2" name="Freeform 16"/>
              <p:cNvSpPr>
                <a:spLocks/>
              </p:cNvSpPr>
              <p:nvPr/>
            </p:nvSpPr>
            <p:spPr bwMode="auto">
              <a:xfrm>
                <a:off x="2265" y="1537"/>
                <a:ext cx="1231" cy="325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180" y="210"/>
                  </a:cxn>
                  <a:cxn ang="0">
                    <a:pos x="540" y="30"/>
                  </a:cxn>
                  <a:cxn ang="0">
                    <a:pos x="1620" y="30"/>
                  </a:cxn>
                  <a:cxn ang="0">
                    <a:pos x="1980" y="210"/>
                  </a:cxn>
                  <a:cxn ang="0">
                    <a:pos x="2160" y="570"/>
                  </a:cxn>
                </a:cxnLst>
                <a:rect l="0" t="0" r="r" b="b"/>
                <a:pathLst>
                  <a:path w="2160" h="570">
                    <a:moveTo>
                      <a:pt x="0" y="570"/>
                    </a:moveTo>
                    <a:cubicBezTo>
                      <a:pt x="45" y="435"/>
                      <a:pt x="90" y="300"/>
                      <a:pt x="180" y="210"/>
                    </a:cubicBezTo>
                    <a:cubicBezTo>
                      <a:pt x="270" y="120"/>
                      <a:pt x="300" y="60"/>
                      <a:pt x="540" y="30"/>
                    </a:cubicBezTo>
                    <a:cubicBezTo>
                      <a:pt x="780" y="0"/>
                      <a:pt x="1380" y="0"/>
                      <a:pt x="1620" y="30"/>
                    </a:cubicBezTo>
                    <a:cubicBezTo>
                      <a:pt x="1860" y="60"/>
                      <a:pt x="1890" y="120"/>
                      <a:pt x="1980" y="210"/>
                    </a:cubicBezTo>
                    <a:cubicBezTo>
                      <a:pt x="2070" y="300"/>
                      <a:pt x="2115" y="435"/>
                      <a:pt x="2160" y="57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3" name="Freeform 17"/>
              <p:cNvSpPr>
                <a:spLocks/>
              </p:cNvSpPr>
              <p:nvPr/>
            </p:nvSpPr>
            <p:spPr bwMode="auto">
              <a:xfrm rot="10800000">
                <a:off x="2265" y="2477"/>
                <a:ext cx="1231" cy="308"/>
              </a:xfrm>
              <a:custGeom>
                <a:avLst/>
                <a:gdLst/>
                <a:ahLst/>
                <a:cxnLst>
                  <a:cxn ang="0">
                    <a:pos x="0" y="570"/>
                  </a:cxn>
                  <a:cxn ang="0">
                    <a:pos x="180" y="210"/>
                  </a:cxn>
                  <a:cxn ang="0">
                    <a:pos x="540" y="30"/>
                  </a:cxn>
                  <a:cxn ang="0">
                    <a:pos x="1620" y="30"/>
                  </a:cxn>
                  <a:cxn ang="0">
                    <a:pos x="1980" y="210"/>
                  </a:cxn>
                  <a:cxn ang="0">
                    <a:pos x="2160" y="570"/>
                  </a:cxn>
                </a:cxnLst>
                <a:rect l="0" t="0" r="r" b="b"/>
                <a:pathLst>
                  <a:path w="2160" h="570">
                    <a:moveTo>
                      <a:pt x="0" y="570"/>
                    </a:moveTo>
                    <a:cubicBezTo>
                      <a:pt x="45" y="435"/>
                      <a:pt x="90" y="300"/>
                      <a:pt x="180" y="210"/>
                    </a:cubicBezTo>
                    <a:cubicBezTo>
                      <a:pt x="270" y="120"/>
                      <a:pt x="300" y="60"/>
                      <a:pt x="540" y="30"/>
                    </a:cubicBezTo>
                    <a:cubicBezTo>
                      <a:pt x="780" y="0"/>
                      <a:pt x="1380" y="0"/>
                      <a:pt x="1620" y="30"/>
                    </a:cubicBezTo>
                    <a:cubicBezTo>
                      <a:pt x="1860" y="60"/>
                      <a:pt x="1890" y="120"/>
                      <a:pt x="1980" y="210"/>
                    </a:cubicBezTo>
                    <a:cubicBezTo>
                      <a:pt x="2070" y="300"/>
                      <a:pt x="2115" y="435"/>
                      <a:pt x="2160" y="57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4" name="Line 18"/>
              <p:cNvSpPr>
                <a:spLocks noChangeShapeType="1"/>
              </p:cNvSpPr>
              <p:nvPr/>
            </p:nvSpPr>
            <p:spPr bwMode="auto">
              <a:xfrm flipH="1">
                <a:off x="2162" y="186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5" name="Line 19"/>
              <p:cNvSpPr>
                <a:spLocks noChangeShapeType="1"/>
              </p:cNvSpPr>
              <p:nvPr/>
            </p:nvSpPr>
            <p:spPr bwMode="auto">
              <a:xfrm flipH="1" flipV="1">
                <a:off x="2162" y="227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6" name="Line 20"/>
              <p:cNvSpPr>
                <a:spLocks noChangeShapeType="1"/>
              </p:cNvSpPr>
              <p:nvPr/>
            </p:nvSpPr>
            <p:spPr bwMode="auto">
              <a:xfrm>
                <a:off x="3496" y="186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7" name="Line 21"/>
              <p:cNvSpPr>
                <a:spLocks noChangeShapeType="1"/>
              </p:cNvSpPr>
              <p:nvPr/>
            </p:nvSpPr>
            <p:spPr bwMode="auto">
              <a:xfrm flipV="1">
                <a:off x="3496" y="2272"/>
                <a:ext cx="103" cy="20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8" name="Line 22"/>
              <p:cNvSpPr>
                <a:spLocks noChangeShapeType="1"/>
              </p:cNvSpPr>
              <p:nvPr/>
            </p:nvSpPr>
            <p:spPr bwMode="auto">
              <a:xfrm flipH="1">
                <a:off x="828" y="2272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79" name="Line 23"/>
              <p:cNvSpPr>
                <a:spLocks noChangeShapeType="1"/>
              </p:cNvSpPr>
              <p:nvPr/>
            </p:nvSpPr>
            <p:spPr bwMode="auto">
              <a:xfrm flipH="1">
                <a:off x="828" y="2067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0" name="Line 24"/>
              <p:cNvSpPr>
                <a:spLocks noChangeShapeType="1"/>
              </p:cNvSpPr>
              <p:nvPr/>
            </p:nvSpPr>
            <p:spPr bwMode="auto">
              <a:xfrm>
                <a:off x="3599" y="2067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1" name="Line 25"/>
              <p:cNvSpPr>
                <a:spLocks noChangeShapeType="1"/>
              </p:cNvSpPr>
              <p:nvPr/>
            </p:nvSpPr>
            <p:spPr bwMode="auto">
              <a:xfrm>
                <a:off x="3599" y="2272"/>
                <a:ext cx="133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2" name="Freeform 26"/>
              <p:cNvSpPr>
                <a:spLocks/>
              </p:cNvSpPr>
              <p:nvPr/>
            </p:nvSpPr>
            <p:spPr bwMode="auto">
              <a:xfrm rot="10855934">
                <a:off x="4933" y="2067"/>
                <a:ext cx="103" cy="205"/>
              </a:xfrm>
              <a:custGeom>
                <a:avLst/>
                <a:gdLst/>
                <a:ahLst/>
                <a:cxnLst>
                  <a:cxn ang="0">
                    <a:pos x="180" y="360"/>
                  </a:cxn>
                  <a:cxn ang="0">
                    <a:pos x="0" y="180"/>
                  </a:cxn>
                  <a:cxn ang="0">
                    <a:pos x="180" y="0"/>
                  </a:cxn>
                </a:cxnLst>
                <a:rect l="0" t="0" r="r" b="b"/>
                <a:pathLst>
                  <a:path w="180" h="360">
                    <a:moveTo>
                      <a:pt x="180" y="360"/>
                    </a:moveTo>
                    <a:cubicBezTo>
                      <a:pt x="90" y="300"/>
                      <a:pt x="0" y="240"/>
                      <a:pt x="0" y="180"/>
                    </a:cubicBezTo>
                    <a:cubicBezTo>
                      <a:pt x="0" y="120"/>
                      <a:pt x="120" y="60"/>
                      <a:pt x="180" y="0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4" name="Line 28"/>
              <p:cNvSpPr>
                <a:spLocks noChangeShapeType="1"/>
              </p:cNvSpPr>
              <p:nvPr/>
            </p:nvSpPr>
            <p:spPr bwMode="auto">
              <a:xfrm flipV="1">
                <a:off x="726" y="2272"/>
                <a:ext cx="0" cy="174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7" name="Line 31"/>
              <p:cNvSpPr>
                <a:spLocks noChangeShapeType="1"/>
              </p:cNvSpPr>
              <p:nvPr/>
            </p:nvSpPr>
            <p:spPr bwMode="auto">
              <a:xfrm flipV="1">
                <a:off x="5036" y="2272"/>
                <a:ext cx="0" cy="174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8" name="Line 32"/>
              <p:cNvSpPr>
                <a:spLocks noChangeShapeType="1"/>
              </p:cNvSpPr>
              <p:nvPr/>
            </p:nvSpPr>
            <p:spPr bwMode="auto">
              <a:xfrm flipH="1">
                <a:off x="726" y="3913"/>
                <a:ext cx="1949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9" name="Line 33"/>
              <p:cNvSpPr>
                <a:spLocks noChangeShapeType="1"/>
              </p:cNvSpPr>
              <p:nvPr/>
            </p:nvSpPr>
            <p:spPr bwMode="auto">
              <a:xfrm>
                <a:off x="2675" y="3913"/>
                <a:ext cx="2361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0" name="Line 34"/>
              <p:cNvSpPr>
                <a:spLocks noChangeShapeType="1"/>
              </p:cNvSpPr>
              <p:nvPr/>
            </p:nvSpPr>
            <p:spPr bwMode="auto">
              <a:xfrm flipH="1">
                <a:off x="4112" y="1246"/>
                <a:ext cx="0" cy="71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1" name="Line 35"/>
              <p:cNvSpPr>
                <a:spLocks noChangeShapeType="1"/>
              </p:cNvSpPr>
              <p:nvPr/>
            </p:nvSpPr>
            <p:spPr bwMode="auto">
              <a:xfrm flipH="1" flipV="1">
                <a:off x="3282" y="1118"/>
                <a:ext cx="830" cy="12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9" name="Line 43"/>
              <p:cNvSpPr>
                <a:spLocks noChangeShapeType="1"/>
              </p:cNvSpPr>
              <p:nvPr/>
            </p:nvSpPr>
            <p:spPr bwMode="auto">
              <a:xfrm>
                <a:off x="521" y="2067"/>
                <a:ext cx="0" cy="718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0" name="Line 44"/>
              <p:cNvSpPr>
                <a:spLocks noChangeShapeType="1"/>
              </p:cNvSpPr>
              <p:nvPr/>
            </p:nvSpPr>
            <p:spPr bwMode="auto">
              <a:xfrm flipV="1">
                <a:off x="521" y="1554"/>
                <a:ext cx="0" cy="513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1" name="Line 45"/>
              <p:cNvSpPr>
                <a:spLocks noChangeShapeType="1"/>
              </p:cNvSpPr>
              <p:nvPr/>
            </p:nvSpPr>
            <p:spPr bwMode="auto">
              <a:xfrm flipH="1">
                <a:off x="521" y="1900"/>
                <a:ext cx="419" cy="64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3502" name="Rectangle 46"/>
          <p:cNvSpPr>
            <a:spLocks noChangeArrowheads="1"/>
          </p:cNvSpPr>
          <p:nvPr/>
        </p:nvSpPr>
        <p:spPr bwMode="auto">
          <a:xfrm>
            <a:off x="4152900" y="1519238"/>
            <a:ext cx="10350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Earth</a:t>
            </a:r>
          </a:p>
        </p:txBody>
      </p:sp>
      <p:sp>
        <p:nvSpPr>
          <p:cNvPr id="403503" name="Rectangle 47"/>
          <p:cNvSpPr>
            <a:spLocks noChangeArrowheads="1"/>
          </p:cNvSpPr>
          <p:nvPr/>
        </p:nvSpPr>
        <p:spPr bwMode="auto">
          <a:xfrm>
            <a:off x="1416050" y="2719388"/>
            <a:ext cx="1728788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16,000 ly </a:t>
            </a:r>
          </a:p>
        </p:txBody>
      </p:sp>
      <p:sp>
        <p:nvSpPr>
          <p:cNvPr id="403505" name="Rectangle 49"/>
          <p:cNvSpPr>
            <a:spLocks noChangeArrowheads="1"/>
          </p:cNvSpPr>
          <p:nvPr/>
        </p:nvSpPr>
        <p:spPr bwMode="auto">
          <a:xfrm>
            <a:off x="6854825" y="2327275"/>
            <a:ext cx="153035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3,000 ly </a:t>
            </a:r>
          </a:p>
        </p:txBody>
      </p:sp>
      <p:sp>
        <p:nvSpPr>
          <p:cNvPr id="403506" name="Rectangle 50"/>
          <p:cNvSpPr>
            <a:spLocks noChangeArrowheads="1"/>
          </p:cNvSpPr>
          <p:nvPr/>
        </p:nvSpPr>
        <p:spPr bwMode="auto">
          <a:xfrm>
            <a:off x="4783138" y="4576763"/>
            <a:ext cx="172878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30,000 ly </a:t>
            </a:r>
          </a:p>
        </p:txBody>
      </p:sp>
      <p:sp>
        <p:nvSpPr>
          <p:cNvPr id="403507" name="Rectangle 51"/>
          <p:cNvSpPr>
            <a:spLocks noChangeArrowheads="1"/>
          </p:cNvSpPr>
          <p:nvPr/>
        </p:nvSpPr>
        <p:spPr bwMode="auto">
          <a:xfrm>
            <a:off x="3683000" y="5724525"/>
            <a:ext cx="19272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100,000 ly </a:t>
            </a:r>
          </a:p>
        </p:txBody>
      </p:sp>
      <p:sp>
        <p:nvSpPr>
          <p:cNvPr id="403508" name="Rectangle 52"/>
          <p:cNvSpPr>
            <a:spLocks noChangeArrowheads="1"/>
          </p:cNvSpPr>
          <p:nvPr/>
        </p:nvSpPr>
        <p:spPr bwMode="auto">
          <a:xfrm>
            <a:off x="4883150" y="1000125"/>
            <a:ext cx="3001963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(~100 x 10</a:t>
            </a:r>
            <a:r>
              <a:rPr lang="en-US" baseline="30000"/>
              <a:t>9</a:t>
            </a:r>
            <a:r>
              <a:rPr lang="en-US"/>
              <a:t> stars)</a:t>
            </a:r>
          </a:p>
        </p:txBody>
      </p:sp>
      <p:sp>
        <p:nvSpPr>
          <p:cNvPr id="403509" name="Oval 53"/>
          <p:cNvSpPr>
            <a:spLocks noChangeArrowheads="1"/>
          </p:cNvSpPr>
          <p:nvPr/>
        </p:nvSpPr>
        <p:spPr bwMode="auto">
          <a:xfrm>
            <a:off x="6459538" y="3368675"/>
            <a:ext cx="114300" cy="114300"/>
          </a:xfrm>
          <a:prstGeom prst="ellipse">
            <a:avLst/>
          </a:prstGeom>
          <a:solidFill>
            <a:schemeClr val="tx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3510" name="Rectangle 54"/>
          <p:cNvSpPr>
            <a:spLocks noChangeArrowheads="1"/>
          </p:cNvSpPr>
          <p:nvPr/>
        </p:nvSpPr>
        <p:spPr bwMode="auto">
          <a:xfrm>
            <a:off x="2997200" y="1925638"/>
            <a:ext cx="3316288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(T = 200 x 10</a:t>
            </a:r>
            <a:r>
              <a:rPr lang="en-US" baseline="30000"/>
              <a:t>6</a:t>
            </a:r>
            <a:r>
              <a:rPr lang="en-US"/>
              <a:t> yrs.)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3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5" grpId="0"/>
      <p:bldP spid="403466" grpId="0"/>
      <p:bldP spid="403502" grpId="0"/>
      <p:bldP spid="403503" grpId="0"/>
      <p:bldP spid="403505" grpId="0"/>
      <p:bldP spid="403506" grpId="0"/>
      <p:bldP spid="403507" grpId="0"/>
      <p:bldP spid="403508" grpId="0"/>
      <p:bldP spid="403509" grpId="0" animBg="1"/>
      <p:bldP spid="4035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8" name="Rectangle 8"/>
          <p:cNvSpPr>
            <a:spLocks noChangeArrowheads="1"/>
          </p:cNvSpPr>
          <p:nvPr/>
        </p:nvSpPr>
        <p:spPr bwMode="auto">
          <a:xfrm>
            <a:off x="3141663" y="647700"/>
            <a:ext cx="32099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Behavior of Light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04489" name="Rectangle 9"/>
          <p:cNvSpPr>
            <a:spLocks noChangeArrowheads="1"/>
          </p:cNvSpPr>
          <p:nvPr/>
        </p:nvSpPr>
        <p:spPr bwMode="auto">
          <a:xfrm>
            <a:off x="1135063" y="1463675"/>
            <a:ext cx="6716712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Brightness is proportional to the inverse</a:t>
            </a:r>
          </a:p>
          <a:p>
            <a:r>
              <a:rPr lang="en-US">
                <a:solidFill>
                  <a:srgbClr val="FF3300"/>
                </a:solidFill>
              </a:rPr>
              <a:t>of the distance from the source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41350" y="4025900"/>
            <a:ext cx="7700963" cy="1933575"/>
            <a:chOff x="404" y="2536"/>
            <a:chExt cx="4851" cy="121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04" y="2536"/>
              <a:ext cx="4686" cy="1218"/>
              <a:chOff x="1512" y="10397"/>
              <a:chExt cx="7560" cy="197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592" y="10577"/>
                <a:ext cx="6480" cy="1080"/>
                <a:chOff x="2160" y="5472"/>
                <a:chExt cx="6480" cy="1080"/>
              </a:xfrm>
            </p:grpSpPr>
            <p:sp>
              <p:nvSpPr>
                <p:cNvPr id="404493" name="Rectangle 13"/>
                <p:cNvSpPr>
                  <a:spLocks noChangeArrowheads="1"/>
                </p:cNvSpPr>
                <p:nvPr/>
              </p:nvSpPr>
              <p:spPr bwMode="auto">
                <a:xfrm rot="13297">
                  <a:off x="3960" y="5832"/>
                  <a:ext cx="360" cy="360"/>
                </a:xfrm>
                <a:prstGeom prst="rect">
                  <a:avLst/>
                </a:prstGeom>
                <a:solidFill>
                  <a:srgbClr val="FFFFFF"/>
                </a:solidFill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rot="10814588">
                  <a:off x="7560" y="5472"/>
                  <a:ext cx="1080" cy="1080"/>
                  <a:chOff x="5940" y="5652"/>
                  <a:chExt cx="1080" cy="1080"/>
                </a:xfrm>
              </p:grpSpPr>
              <p:sp>
                <p:nvSpPr>
                  <p:cNvPr id="40449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300" y="601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49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601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49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565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4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300" y="565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49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940" y="637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50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6300" y="637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50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6660" y="637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50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6660" y="601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450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6660" y="5652"/>
                    <a:ext cx="36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222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24"/>
                <p:cNvGrpSpPr>
                  <a:grpSpLocks/>
                </p:cNvGrpSpPr>
                <p:nvPr/>
              </p:nvGrpSpPr>
              <p:grpSpPr bwMode="auto">
                <a:xfrm rot="33716">
                  <a:off x="5760" y="5652"/>
                  <a:ext cx="720" cy="720"/>
                  <a:chOff x="4680" y="5652"/>
                  <a:chExt cx="720" cy="720"/>
                </a:xfrm>
              </p:grpSpPr>
              <p:grpSp>
                <p:nvGrpSpPr>
                  <p:cNvPr id="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680" y="5652"/>
                    <a:ext cx="720" cy="360"/>
                    <a:chOff x="4680" y="5652"/>
                    <a:chExt cx="720" cy="360"/>
                  </a:xfrm>
                </p:grpSpPr>
                <p:sp>
                  <p:nvSpPr>
                    <p:cNvPr id="40450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0" y="5652"/>
                      <a:ext cx="360" cy="3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22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450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5652"/>
                      <a:ext cx="360" cy="3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22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680" y="6012"/>
                    <a:ext cx="720" cy="360"/>
                    <a:chOff x="4680" y="5652"/>
                    <a:chExt cx="720" cy="360"/>
                  </a:xfrm>
                </p:grpSpPr>
                <p:sp>
                  <p:nvSpPr>
                    <p:cNvPr id="404509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0" y="5652"/>
                      <a:ext cx="360" cy="3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22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451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5652"/>
                      <a:ext cx="360" cy="3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22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0451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160" y="5472"/>
                  <a:ext cx="594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512" name="Line 32"/>
                <p:cNvSpPr>
                  <a:spLocks noChangeShapeType="1"/>
                </p:cNvSpPr>
                <p:nvPr/>
              </p:nvSpPr>
              <p:spPr bwMode="auto">
                <a:xfrm>
                  <a:off x="2160" y="6012"/>
                  <a:ext cx="594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04513" name="Picture 3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94" y="10757"/>
                <a:ext cx="958" cy="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04514" name="AutoShape 34"/>
              <p:cNvSpPr>
                <a:spLocks noChangeArrowheads="1"/>
              </p:cNvSpPr>
              <p:nvPr/>
            </p:nvSpPr>
            <p:spPr bwMode="auto">
              <a:xfrm>
                <a:off x="1512" y="10397"/>
                <a:ext cx="1980" cy="1440"/>
              </a:xfrm>
              <a:prstGeom prst="irregularSeal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937" y="3365"/>
              <a:ext cx="882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r = 1 m </a:t>
              </a:r>
            </a:p>
          </p:txBody>
        </p:sp>
        <p:sp>
          <p:nvSpPr>
            <p:cNvPr id="404516" name="Rectangle 36"/>
            <p:cNvSpPr>
              <a:spLocks noChangeArrowheads="1"/>
            </p:cNvSpPr>
            <p:nvPr/>
          </p:nvSpPr>
          <p:spPr bwMode="auto">
            <a:xfrm>
              <a:off x="3122" y="3370"/>
              <a:ext cx="882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r = 2 m </a:t>
              </a:r>
            </a:p>
          </p:txBody>
        </p:sp>
        <p:sp>
          <p:nvSpPr>
            <p:cNvPr id="404517" name="Rectangle 37"/>
            <p:cNvSpPr>
              <a:spLocks noChangeArrowheads="1"/>
            </p:cNvSpPr>
            <p:nvPr/>
          </p:nvSpPr>
          <p:spPr bwMode="auto">
            <a:xfrm>
              <a:off x="4373" y="3372"/>
              <a:ext cx="882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r = 3 m </a:t>
              </a:r>
            </a:p>
          </p:txBody>
        </p:sp>
      </p:grpSp>
      <p:graphicFrame>
        <p:nvGraphicFramePr>
          <p:cNvPr id="404518" name="Object 38"/>
          <p:cNvGraphicFramePr>
            <a:graphicFrameLocks noChangeAspect="1"/>
          </p:cNvGraphicFramePr>
          <p:nvPr/>
        </p:nvGraphicFramePr>
        <p:xfrm>
          <a:off x="3022600" y="2740025"/>
          <a:ext cx="3017838" cy="885825"/>
        </p:xfrm>
        <a:graphic>
          <a:graphicData uri="http://schemas.openxmlformats.org/presentationml/2006/ole">
            <p:oleObj spid="_x0000_s4098" name="Equation" r:id="rId4" imgW="2997000" imgH="838080" progId="Equation.3">
              <p:embed/>
            </p:oleObj>
          </a:graphicData>
        </a:graphic>
      </p:graphicFrame>
      <p:sp>
        <p:nvSpPr>
          <p:cNvPr id="404521" name="Rectangle 41"/>
          <p:cNvSpPr>
            <a:spLocks noChangeArrowheads="1"/>
          </p:cNvSpPr>
          <p:nvPr/>
        </p:nvSpPr>
        <p:spPr bwMode="auto">
          <a:xfrm>
            <a:off x="3267075" y="2614613"/>
            <a:ext cx="2959100" cy="11445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4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5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2425700" y="206375"/>
            <a:ext cx="443865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Light-Material Interaction</a:t>
            </a:r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301625" y="836613"/>
            <a:ext cx="812482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transparent</a:t>
            </a:r>
            <a:r>
              <a:rPr lang="en-US">
                <a:solidFill>
                  <a:srgbClr val="FF3300"/>
                </a:solidFill>
              </a:rPr>
              <a:t>: most light rays travel through material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		  and remain parallel </a:t>
            </a:r>
          </a:p>
        </p:txBody>
      </p:sp>
      <p:sp>
        <p:nvSpPr>
          <p:cNvPr id="405514" name="Rectangle 10"/>
          <p:cNvSpPr>
            <a:spLocks noChangeArrowheads="1"/>
          </p:cNvSpPr>
          <p:nvPr/>
        </p:nvSpPr>
        <p:spPr bwMode="auto">
          <a:xfrm>
            <a:off x="1344613" y="3322638"/>
            <a:ext cx="12493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e.g., </a:t>
            </a:r>
          </a:p>
        </p:txBody>
      </p:sp>
      <p:sp>
        <p:nvSpPr>
          <p:cNvPr id="405515" name="Rectangle 11"/>
          <p:cNvSpPr>
            <a:spLocks noChangeArrowheads="1"/>
          </p:cNvSpPr>
          <p:nvPr/>
        </p:nvSpPr>
        <p:spPr bwMode="auto">
          <a:xfrm>
            <a:off x="1338263" y="4913313"/>
            <a:ext cx="12493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e.g., </a:t>
            </a:r>
          </a:p>
        </p:txBody>
      </p:sp>
      <p:sp>
        <p:nvSpPr>
          <p:cNvPr id="405516" name="Rectangle 12"/>
          <p:cNvSpPr>
            <a:spLocks noChangeArrowheads="1"/>
          </p:cNvSpPr>
          <p:nvPr/>
        </p:nvSpPr>
        <p:spPr bwMode="auto">
          <a:xfrm>
            <a:off x="1350963" y="1736725"/>
            <a:ext cx="1249362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e.g., </a:t>
            </a:r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377825" y="2519363"/>
            <a:ext cx="8262938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translucent</a:t>
            </a:r>
            <a:r>
              <a:rPr lang="en-US">
                <a:solidFill>
                  <a:srgbClr val="FF3300"/>
                </a:solidFill>
              </a:rPr>
              <a:t>: some light rays travel through material,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		 but material scatters them</a:t>
            </a:r>
          </a:p>
        </p:txBody>
      </p:sp>
      <p:sp>
        <p:nvSpPr>
          <p:cNvPr id="405518" name="Rectangle 14"/>
          <p:cNvSpPr>
            <a:spLocks noChangeArrowheads="1"/>
          </p:cNvSpPr>
          <p:nvPr/>
        </p:nvSpPr>
        <p:spPr bwMode="auto">
          <a:xfrm>
            <a:off x="922338" y="4114800"/>
            <a:ext cx="6938962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opaque</a:t>
            </a:r>
            <a:r>
              <a:rPr lang="en-US">
                <a:solidFill>
                  <a:srgbClr val="FF3300"/>
                </a:solidFill>
              </a:rPr>
              <a:t>: essentially no light travels through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	     material; all light is reflected</a:t>
            </a:r>
          </a:p>
        </p:txBody>
      </p:sp>
      <p:sp>
        <p:nvSpPr>
          <p:cNvPr id="405519" name="Rectangle 15"/>
          <p:cNvSpPr>
            <a:spLocks noChangeArrowheads="1"/>
          </p:cNvSpPr>
          <p:nvPr/>
        </p:nvSpPr>
        <p:spPr bwMode="auto">
          <a:xfrm>
            <a:off x="2524125" y="1762125"/>
            <a:ext cx="2182813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glass, water </a:t>
            </a:r>
          </a:p>
        </p:txBody>
      </p:sp>
      <p:sp>
        <p:nvSpPr>
          <p:cNvPr id="405520" name="Rectangle 16"/>
          <p:cNvSpPr>
            <a:spLocks noChangeArrowheads="1"/>
          </p:cNvSpPr>
          <p:nvPr/>
        </p:nvSpPr>
        <p:spPr bwMode="auto">
          <a:xfrm>
            <a:off x="2506663" y="3359150"/>
            <a:ext cx="230187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frosted glass </a:t>
            </a:r>
          </a:p>
        </p:txBody>
      </p:sp>
      <p:pic>
        <p:nvPicPr>
          <p:cNvPr id="405521" name="Picture 17" descr="j0320134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721350" y="1354138"/>
            <a:ext cx="1219200" cy="1162050"/>
          </a:xfrm>
          <a:prstGeom prst="rect">
            <a:avLst/>
          </a:prstGeom>
          <a:noFill/>
        </p:spPr>
      </p:pic>
      <p:pic>
        <p:nvPicPr>
          <p:cNvPr id="405522" name="Picture 18" descr="j0333024[1]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235825" y="1277938"/>
            <a:ext cx="1270000" cy="1254125"/>
          </a:xfrm>
          <a:prstGeom prst="rect">
            <a:avLst/>
          </a:prstGeom>
          <a:noFill/>
        </p:spPr>
      </p:pic>
      <p:pic>
        <p:nvPicPr>
          <p:cNvPr id="405534" name="Picture 30" descr="j0355819[1]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2600325" y="5084763"/>
            <a:ext cx="1041400" cy="1447800"/>
          </a:xfrm>
          <a:prstGeom prst="rect">
            <a:avLst/>
          </a:prstGeom>
          <a:noFill/>
        </p:spPr>
      </p:pic>
      <p:pic>
        <p:nvPicPr>
          <p:cNvPr id="405535" name="Picture 31" descr="j031113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1650" y="5191125"/>
            <a:ext cx="1476375" cy="1349375"/>
          </a:xfrm>
          <a:prstGeom prst="rect">
            <a:avLst/>
          </a:prstGeom>
          <a:noFill/>
        </p:spPr>
      </p:pic>
      <p:pic>
        <p:nvPicPr>
          <p:cNvPr id="405536" name="Picture 32" descr="an01925_[1]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6065838" y="5521325"/>
            <a:ext cx="1860550" cy="66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0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0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4" grpId="0"/>
      <p:bldP spid="405515" grpId="0"/>
      <p:bldP spid="405517" grpId="0"/>
      <p:bldP spid="405518" grpId="0"/>
      <p:bldP spid="405519" grpId="0"/>
      <p:bldP spid="4055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413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2</cp:revision>
  <dcterms:created xsi:type="dcterms:W3CDTF">2012-08-19T15:31:01Z</dcterms:created>
  <dcterms:modified xsi:type="dcterms:W3CDTF">2013-01-31T21:41:15Z</dcterms:modified>
</cp:coreProperties>
</file>