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B7E6F2-13AE-4C8E-AF56-A53911084D8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072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C387B2-7C16-4913-9F77-A93C757B35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650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BE709C-104F-4172-BB87-483FC3CE366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447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7AA27-0FE1-4586-809D-01D9F3DAB89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65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2E004-9466-494C-91FE-72363AA6DB2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71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9A5BEF-78AE-4D5B-A001-9C85A70F0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472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26F19-8ADC-48C1-9EE9-03D1B0CB5D4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50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EF52B3-D758-413F-9B92-6B01CF5BDF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06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29EEE8-1DD5-403C-BF22-0E1ADAB000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5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4C8CCD-A206-4E0D-B968-5C4FB41293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553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95ED6-8B79-4C57-98FE-E3B6E04534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2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2C05B2-5C1A-4C6F-9484-993280545F7E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21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ChangeArrowheads="1"/>
          </p:cNvSpPr>
          <p:nvPr/>
        </p:nvSpPr>
        <p:spPr bwMode="auto">
          <a:xfrm>
            <a:off x="3616325" y="222250"/>
            <a:ext cx="21431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Magnetism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2771" name="Rectangle 9"/>
          <p:cNvSpPr>
            <a:spLocks noChangeArrowheads="1"/>
          </p:cNvSpPr>
          <p:nvPr/>
        </p:nvSpPr>
        <p:spPr bwMode="auto">
          <a:xfrm>
            <a:off x="282575" y="895350"/>
            <a:ext cx="31527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FF0000"/>
                </a:solidFill>
              </a:rPr>
              <a:t>magnetic field (B)</a:t>
            </a:r>
            <a:r>
              <a:rPr lang="en-US" sz="280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489482" name="Rectangle 10"/>
          <p:cNvSpPr>
            <a:spLocks noChangeArrowheads="1"/>
          </p:cNvSpPr>
          <p:nvPr/>
        </p:nvSpPr>
        <p:spPr bwMode="auto">
          <a:xfrm>
            <a:off x="314325" y="1971675"/>
            <a:ext cx="66008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-- Magnets have a north and south pole. </a:t>
            </a:r>
          </a:p>
        </p:txBody>
      </p:sp>
      <p:sp>
        <p:nvSpPr>
          <p:cNvPr id="489515" name="Rectangle 43"/>
          <p:cNvSpPr>
            <a:spLocks noChangeArrowheads="1"/>
          </p:cNvSpPr>
          <p:nvPr/>
        </p:nvSpPr>
        <p:spPr bwMode="auto">
          <a:xfrm>
            <a:off x="3460750" y="898525"/>
            <a:ext cx="35131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generated by moving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electric charges </a:t>
            </a:r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730250" y="2574925"/>
            <a:ext cx="7821613" cy="2390775"/>
            <a:chOff x="460" y="1622"/>
            <a:chExt cx="4927" cy="1506"/>
          </a:xfrm>
        </p:grpSpPr>
        <p:sp>
          <p:nvSpPr>
            <p:cNvPr id="32785" name="Rectangle 11"/>
            <p:cNvSpPr>
              <a:spLocks noChangeArrowheads="1"/>
            </p:cNvSpPr>
            <p:nvPr/>
          </p:nvSpPr>
          <p:spPr bwMode="auto">
            <a:xfrm>
              <a:off x="705" y="1622"/>
              <a:ext cx="445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 b="1">
                  <a:solidFill>
                    <a:srgbClr val="FF0000"/>
                  </a:solidFill>
                </a:rPr>
                <a:t>  ATTRACTIVE</a:t>
              </a:r>
              <a:r>
                <a:rPr lang="en-US" sz="2800">
                  <a:solidFill>
                    <a:srgbClr val="FF0000"/>
                  </a:solidFill>
                </a:rPr>
                <a:t>			  </a:t>
              </a:r>
              <a:r>
                <a:rPr lang="en-US" sz="2800" b="1">
                  <a:solidFill>
                    <a:srgbClr val="FF0000"/>
                  </a:solidFill>
                </a:rPr>
                <a:t>REPULSIVE</a:t>
              </a:r>
              <a:r>
                <a:rPr lang="en-US" sz="2800">
                  <a:solidFill>
                    <a:srgbClr val="FF0000"/>
                  </a:solidFill>
                </a:rPr>
                <a:t> </a:t>
              </a:r>
            </a:p>
          </p:txBody>
        </p:sp>
        <p:grpSp>
          <p:nvGrpSpPr>
            <p:cNvPr id="32786" name="Group 13"/>
            <p:cNvGrpSpPr>
              <a:grpSpLocks/>
            </p:cNvGrpSpPr>
            <p:nvPr/>
          </p:nvGrpSpPr>
          <p:grpSpPr bwMode="auto">
            <a:xfrm rot="10800000">
              <a:off x="4534" y="2108"/>
              <a:ext cx="582" cy="366"/>
              <a:chOff x="2340" y="5472"/>
              <a:chExt cx="900" cy="720"/>
            </a:xfrm>
          </p:grpSpPr>
          <p:sp>
            <p:nvSpPr>
              <p:cNvPr id="32813" name="Line 14"/>
              <p:cNvSpPr>
                <a:spLocks noChangeShapeType="1"/>
              </p:cNvSpPr>
              <p:nvPr/>
            </p:nvSpPr>
            <p:spPr bwMode="auto">
              <a:xfrm>
                <a:off x="2340" y="5472"/>
                <a:ext cx="9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4" name="Line 15"/>
              <p:cNvSpPr>
                <a:spLocks noChangeShapeType="1"/>
              </p:cNvSpPr>
              <p:nvPr/>
            </p:nvSpPr>
            <p:spPr bwMode="auto">
              <a:xfrm>
                <a:off x="2340" y="6192"/>
                <a:ext cx="9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5" name="Line 16"/>
              <p:cNvSpPr>
                <a:spLocks noChangeShapeType="1"/>
              </p:cNvSpPr>
              <p:nvPr/>
            </p:nvSpPr>
            <p:spPr bwMode="auto">
              <a:xfrm>
                <a:off x="3240" y="5472"/>
                <a:ext cx="0" cy="72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87" name="Group 17"/>
            <p:cNvGrpSpPr>
              <a:grpSpLocks/>
            </p:cNvGrpSpPr>
            <p:nvPr/>
          </p:nvGrpSpPr>
          <p:grpSpPr bwMode="auto">
            <a:xfrm>
              <a:off x="3486" y="2108"/>
              <a:ext cx="582" cy="366"/>
              <a:chOff x="2340" y="5472"/>
              <a:chExt cx="900" cy="720"/>
            </a:xfrm>
          </p:grpSpPr>
          <p:sp>
            <p:nvSpPr>
              <p:cNvPr id="32810" name="Line 18"/>
              <p:cNvSpPr>
                <a:spLocks noChangeShapeType="1"/>
              </p:cNvSpPr>
              <p:nvPr/>
            </p:nvSpPr>
            <p:spPr bwMode="auto">
              <a:xfrm>
                <a:off x="2340" y="5472"/>
                <a:ext cx="9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1" name="Line 19"/>
              <p:cNvSpPr>
                <a:spLocks noChangeShapeType="1"/>
              </p:cNvSpPr>
              <p:nvPr/>
            </p:nvSpPr>
            <p:spPr bwMode="auto">
              <a:xfrm>
                <a:off x="2340" y="6192"/>
                <a:ext cx="9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12" name="Line 20"/>
              <p:cNvSpPr>
                <a:spLocks noChangeShapeType="1"/>
              </p:cNvSpPr>
              <p:nvPr/>
            </p:nvSpPr>
            <p:spPr bwMode="auto">
              <a:xfrm>
                <a:off x="3240" y="5472"/>
                <a:ext cx="0" cy="72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88" name="Group 23"/>
            <p:cNvGrpSpPr>
              <a:grpSpLocks/>
            </p:cNvGrpSpPr>
            <p:nvPr/>
          </p:nvGrpSpPr>
          <p:grpSpPr bwMode="auto">
            <a:xfrm rot="10800000">
              <a:off x="4534" y="2763"/>
              <a:ext cx="582" cy="365"/>
              <a:chOff x="2340" y="5472"/>
              <a:chExt cx="900" cy="720"/>
            </a:xfrm>
          </p:grpSpPr>
          <p:sp>
            <p:nvSpPr>
              <p:cNvPr id="32807" name="Line 24"/>
              <p:cNvSpPr>
                <a:spLocks noChangeShapeType="1"/>
              </p:cNvSpPr>
              <p:nvPr/>
            </p:nvSpPr>
            <p:spPr bwMode="auto">
              <a:xfrm>
                <a:off x="2340" y="5472"/>
                <a:ext cx="9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8" name="Line 25"/>
              <p:cNvSpPr>
                <a:spLocks noChangeShapeType="1"/>
              </p:cNvSpPr>
              <p:nvPr/>
            </p:nvSpPr>
            <p:spPr bwMode="auto">
              <a:xfrm>
                <a:off x="2340" y="6192"/>
                <a:ext cx="9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9" name="Line 26"/>
              <p:cNvSpPr>
                <a:spLocks noChangeShapeType="1"/>
              </p:cNvSpPr>
              <p:nvPr/>
            </p:nvSpPr>
            <p:spPr bwMode="auto">
              <a:xfrm>
                <a:off x="3240" y="5472"/>
                <a:ext cx="0" cy="72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89" name="Group 27"/>
            <p:cNvGrpSpPr>
              <a:grpSpLocks/>
            </p:cNvGrpSpPr>
            <p:nvPr/>
          </p:nvGrpSpPr>
          <p:grpSpPr bwMode="auto">
            <a:xfrm>
              <a:off x="3486" y="2763"/>
              <a:ext cx="582" cy="365"/>
              <a:chOff x="2340" y="5472"/>
              <a:chExt cx="900" cy="720"/>
            </a:xfrm>
          </p:grpSpPr>
          <p:sp>
            <p:nvSpPr>
              <p:cNvPr id="32804" name="Line 28"/>
              <p:cNvSpPr>
                <a:spLocks noChangeShapeType="1"/>
              </p:cNvSpPr>
              <p:nvPr/>
            </p:nvSpPr>
            <p:spPr bwMode="auto">
              <a:xfrm>
                <a:off x="2340" y="5472"/>
                <a:ext cx="9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5" name="Line 29"/>
              <p:cNvSpPr>
                <a:spLocks noChangeShapeType="1"/>
              </p:cNvSpPr>
              <p:nvPr/>
            </p:nvSpPr>
            <p:spPr bwMode="auto">
              <a:xfrm>
                <a:off x="2340" y="6192"/>
                <a:ext cx="9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6" name="Line 30"/>
              <p:cNvSpPr>
                <a:spLocks noChangeShapeType="1"/>
              </p:cNvSpPr>
              <p:nvPr/>
            </p:nvSpPr>
            <p:spPr bwMode="auto">
              <a:xfrm>
                <a:off x="3240" y="5472"/>
                <a:ext cx="0" cy="72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90" name="Group 33"/>
            <p:cNvGrpSpPr>
              <a:grpSpLocks/>
            </p:cNvGrpSpPr>
            <p:nvPr/>
          </p:nvGrpSpPr>
          <p:grpSpPr bwMode="auto">
            <a:xfrm rot="10800000">
              <a:off x="1974" y="2108"/>
              <a:ext cx="582" cy="366"/>
              <a:chOff x="2340" y="5472"/>
              <a:chExt cx="900" cy="720"/>
            </a:xfrm>
          </p:grpSpPr>
          <p:sp>
            <p:nvSpPr>
              <p:cNvPr id="32801" name="Line 34"/>
              <p:cNvSpPr>
                <a:spLocks noChangeShapeType="1"/>
              </p:cNvSpPr>
              <p:nvPr/>
            </p:nvSpPr>
            <p:spPr bwMode="auto">
              <a:xfrm>
                <a:off x="2340" y="5472"/>
                <a:ext cx="9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2" name="Line 35"/>
              <p:cNvSpPr>
                <a:spLocks noChangeShapeType="1"/>
              </p:cNvSpPr>
              <p:nvPr/>
            </p:nvSpPr>
            <p:spPr bwMode="auto">
              <a:xfrm>
                <a:off x="2340" y="6192"/>
                <a:ext cx="9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3" name="Line 36"/>
              <p:cNvSpPr>
                <a:spLocks noChangeShapeType="1"/>
              </p:cNvSpPr>
              <p:nvPr/>
            </p:nvSpPr>
            <p:spPr bwMode="auto">
              <a:xfrm>
                <a:off x="3240" y="5472"/>
                <a:ext cx="0" cy="72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2791" name="Group 37"/>
            <p:cNvGrpSpPr>
              <a:grpSpLocks/>
            </p:cNvGrpSpPr>
            <p:nvPr/>
          </p:nvGrpSpPr>
          <p:grpSpPr bwMode="auto">
            <a:xfrm>
              <a:off x="460" y="2108"/>
              <a:ext cx="582" cy="366"/>
              <a:chOff x="2340" y="5472"/>
              <a:chExt cx="900" cy="720"/>
            </a:xfrm>
          </p:grpSpPr>
          <p:sp>
            <p:nvSpPr>
              <p:cNvPr id="32798" name="Line 38"/>
              <p:cNvSpPr>
                <a:spLocks noChangeShapeType="1"/>
              </p:cNvSpPr>
              <p:nvPr/>
            </p:nvSpPr>
            <p:spPr bwMode="auto">
              <a:xfrm>
                <a:off x="2340" y="5472"/>
                <a:ext cx="9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799" name="Line 39"/>
              <p:cNvSpPr>
                <a:spLocks noChangeShapeType="1"/>
              </p:cNvSpPr>
              <p:nvPr/>
            </p:nvSpPr>
            <p:spPr bwMode="auto">
              <a:xfrm>
                <a:off x="2340" y="6192"/>
                <a:ext cx="900" cy="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2800" name="Line 40"/>
              <p:cNvSpPr>
                <a:spLocks noChangeShapeType="1"/>
              </p:cNvSpPr>
              <p:nvPr/>
            </p:nvSpPr>
            <p:spPr bwMode="auto">
              <a:xfrm>
                <a:off x="3240" y="5472"/>
                <a:ext cx="0" cy="720"/>
              </a:xfrm>
              <a:prstGeom prst="line">
                <a:avLst/>
              </a:prstGeom>
              <a:noFill/>
              <a:ln w="2222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2792" name="Line 44"/>
            <p:cNvSpPr>
              <a:spLocks noChangeShapeType="1"/>
            </p:cNvSpPr>
            <p:nvPr/>
          </p:nvSpPr>
          <p:spPr bwMode="auto">
            <a:xfrm>
              <a:off x="1136" y="2286"/>
              <a:ext cx="27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2793" name="Line 45"/>
            <p:cNvSpPr>
              <a:spLocks noChangeShapeType="1"/>
            </p:cNvSpPr>
            <p:nvPr/>
          </p:nvSpPr>
          <p:spPr bwMode="auto">
            <a:xfrm flipH="1">
              <a:off x="1603" y="2286"/>
              <a:ext cx="27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2794" name="Line 46"/>
            <p:cNvSpPr>
              <a:spLocks noChangeShapeType="1"/>
            </p:cNvSpPr>
            <p:nvPr/>
          </p:nvSpPr>
          <p:spPr bwMode="auto">
            <a:xfrm>
              <a:off x="5113" y="2286"/>
              <a:ext cx="27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2795" name="Line 47"/>
            <p:cNvSpPr>
              <a:spLocks noChangeShapeType="1"/>
            </p:cNvSpPr>
            <p:nvPr/>
          </p:nvSpPr>
          <p:spPr bwMode="auto">
            <a:xfrm flipH="1">
              <a:off x="3175" y="2286"/>
              <a:ext cx="27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2796" name="Line 48"/>
            <p:cNvSpPr>
              <a:spLocks noChangeShapeType="1"/>
            </p:cNvSpPr>
            <p:nvPr/>
          </p:nvSpPr>
          <p:spPr bwMode="auto">
            <a:xfrm>
              <a:off x="5113" y="2936"/>
              <a:ext cx="27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2797" name="Line 49"/>
            <p:cNvSpPr>
              <a:spLocks noChangeShapeType="1"/>
            </p:cNvSpPr>
            <p:nvPr/>
          </p:nvSpPr>
          <p:spPr bwMode="auto">
            <a:xfrm flipH="1">
              <a:off x="3175" y="2936"/>
              <a:ext cx="27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pic>
        <p:nvPicPr>
          <p:cNvPr id="489522" name="Picture 50" descr="hh00829_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350" y="373063"/>
            <a:ext cx="1695450" cy="168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598488" y="4244975"/>
            <a:ext cx="8296275" cy="2235200"/>
            <a:chOff x="377" y="2674"/>
            <a:chExt cx="5226" cy="1408"/>
          </a:xfrm>
        </p:grpSpPr>
        <p:pic>
          <p:nvPicPr>
            <p:cNvPr id="32783" name="Picture 52" descr="JET_tokama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" y="2674"/>
              <a:ext cx="2432" cy="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84" name="Rectangle 53"/>
            <p:cNvSpPr>
              <a:spLocks noChangeArrowheads="1"/>
            </p:cNvSpPr>
            <p:nvPr/>
          </p:nvSpPr>
          <p:spPr bwMode="auto">
            <a:xfrm>
              <a:off x="2957" y="3332"/>
              <a:ext cx="2646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808080"/>
                  </a:solidFill>
                </a:rPr>
                <a:t>A </a:t>
              </a:r>
              <a:r>
                <a:rPr lang="en-US" sz="2400" b="1">
                  <a:solidFill>
                    <a:srgbClr val="808080"/>
                  </a:solidFill>
                </a:rPr>
                <a:t>tokamak</a:t>
              </a:r>
              <a:r>
                <a:rPr lang="en-US" sz="2400">
                  <a:solidFill>
                    <a:srgbClr val="808080"/>
                  </a:solidFill>
                </a:rPr>
                <a:t> is a machine that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808080"/>
                  </a:solidFill>
                </a:rPr>
                <a:t>generates a B field to confine</a:t>
              </a:r>
            </a:p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400">
                  <a:solidFill>
                    <a:srgbClr val="808080"/>
                  </a:solidFill>
                </a:rPr>
                <a:t>a plasma for fusion research. </a:t>
              </a:r>
            </a:p>
          </p:txBody>
        </p:sp>
      </p:grpSp>
      <p:sp>
        <p:nvSpPr>
          <p:cNvPr id="489528" name="Rectangle 56"/>
          <p:cNvSpPr>
            <a:spLocks noChangeArrowheads="1"/>
          </p:cNvSpPr>
          <p:nvPr/>
        </p:nvSpPr>
        <p:spPr bwMode="auto">
          <a:xfrm>
            <a:off x="1152525" y="3389313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N </a:t>
            </a:r>
          </a:p>
        </p:txBody>
      </p:sp>
      <p:sp>
        <p:nvSpPr>
          <p:cNvPr id="489529" name="Rectangle 57"/>
          <p:cNvSpPr>
            <a:spLocks noChangeArrowheads="1"/>
          </p:cNvSpPr>
          <p:nvPr/>
        </p:nvSpPr>
        <p:spPr bwMode="auto">
          <a:xfrm>
            <a:off x="3170238" y="3389313"/>
            <a:ext cx="5191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S </a:t>
            </a:r>
          </a:p>
        </p:txBody>
      </p:sp>
      <p:sp>
        <p:nvSpPr>
          <p:cNvPr id="489530" name="Rectangle 58"/>
          <p:cNvSpPr>
            <a:spLocks noChangeArrowheads="1"/>
          </p:cNvSpPr>
          <p:nvPr/>
        </p:nvSpPr>
        <p:spPr bwMode="auto">
          <a:xfrm>
            <a:off x="5978525" y="3389313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N </a:t>
            </a:r>
          </a:p>
        </p:txBody>
      </p:sp>
      <p:sp>
        <p:nvSpPr>
          <p:cNvPr id="489531" name="Rectangle 59"/>
          <p:cNvSpPr>
            <a:spLocks noChangeArrowheads="1"/>
          </p:cNvSpPr>
          <p:nvPr/>
        </p:nvSpPr>
        <p:spPr bwMode="auto">
          <a:xfrm>
            <a:off x="7239000" y="3389313"/>
            <a:ext cx="5397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N </a:t>
            </a:r>
          </a:p>
        </p:txBody>
      </p:sp>
      <p:sp>
        <p:nvSpPr>
          <p:cNvPr id="489532" name="Rectangle 60"/>
          <p:cNvSpPr>
            <a:spLocks noChangeArrowheads="1"/>
          </p:cNvSpPr>
          <p:nvPr/>
        </p:nvSpPr>
        <p:spPr bwMode="auto">
          <a:xfrm>
            <a:off x="5978525" y="443388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S </a:t>
            </a:r>
          </a:p>
        </p:txBody>
      </p:sp>
      <p:sp>
        <p:nvSpPr>
          <p:cNvPr id="489533" name="Rectangle 61"/>
          <p:cNvSpPr>
            <a:spLocks noChangeArrowheads="1"/>
          </p:cNvSpPr>
          <p:nvPr/>
        </p:nvSpPr>
        <p:spPr bwMode="auto">
          <a:xfrm>
            <a:off x="7239000" y="4433888"/>
            <a:ext cx="5191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</a:rPr>
              <a:t>S </a:t>
            </a:r>
          </a:p>
        </p:txBody>
      </p:sp>
    </p:spTree>
    <p:extLst>
      <p:ext uri="{BB962C8B-B14F-4D97-AF65-F5344CB8AC3E}">
        <p14:creationId xmlns:p14="http://schemas.microsoft.com/office/powerpoint/2010/main" val="1573939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9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9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9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89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89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89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89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489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489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82" grpId="0"/>
      <p:bldP spid="489515" grpId="0"/>
      <p:bldP spid="489528" grpId="0"/>
      <p:bldP spid="489529" grpId="0"/>
      <p:bldP spid="489530" grpId="0"/>
      <p:bldP spid="489531" grpId="0"/>
      <p:bldP spid="489532" grpId="0"/>
      <p:bldP spid="4895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ChangeArrowheads="1"/>
          </p:cNvSpPr>
          <p:nvPr/>
        </p:nvSpPr>
        <p:spPr bwMode="auto">
          <a:xfrm>
            <a:off x="2389188" y="387350"/>
            <a:ext cx="4740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Transformers are used in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transporting electrical power.</a:t>
            </a: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57238" y="1778000"/>
            <a:ext cx="7716837" cy="3851275"/>
            <a:chOff x="477" y="1120"/>
            <a:chExt cx="4861" cy="2426"/>
          </a:xfrm>
        </p:grpSpPr>
        <p:pic>
          <p:nvPicPr>
            <p:cNvPr id="40979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" y="2960"/>
              <a:ext cx="792" cy="5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0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" y="1533"/>
              <a:ext cx="961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1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3" y="3079"/>
              <a:ext cx="645" cy="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982" name="Picture 13"/>
            <p:cNvPicPr>
              <a:picLocks noChangeAspect="1" noChangeArrowheads="1"/>
            </p:cNvPicPr>
            <p:nvPr/>
          </p:nvPicPr>
          <p:blipFill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2" y="1120"/>
              <a:ext cx="746" cy="5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0983" name="Group 14"/>
            <p:cNvGrpSpPr>
              <a:grpSpLocks/>
            </p:cNvGrpSpPr>
            <p:nvPr/>
          </p:nvGrpSpPr>
          <p:grpSpPr bwMode="auto">
            <a:xfrm>
              <a:off x="4230" y="1479"/>
              <a:ext cx="893" cy="690"/>
              <a:chOff x="8712" y="11986"/>
              <a:chExt cx="1868" cy="1442"/>
            </a:xfrm>
          </p:grpSpPr>
          <p:pic>
            <p:nvPicPr>
              <p:cNvPr id="40984" name="Picture 1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12" y="11986"/>
                <a:ext cx="1148" cy="1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985" name="AutoShape 16"/>
              <p:cNvSpPr>
                <a:spLocks noChangeArrowheads="1"/>
              </p:cNvSpPr>
              <p:nvPr/>
            </p:nvSpPr>
            <p:spPr bwMode="auto">
              <a:xfrm>
                <a:off x="9860" y="12706"/>
                <a:ext cx="720" cy="540"/>
              </a:xfrm>
              <a:prstGeom prst="cube">
                <a:avLst>
                  <a:gd name="adj" fmla="val 25000"/>
                </a:avLst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01777" name="Line 17"/>
          <p:cNvSpPr>
            <a:spLocks noChangeShapeType="1"/>
          </p:cNvSpPr>
          <p:nvPr/>
        </p:nvSpPr>
        <p:spPr bwMode="auto">
          <a:xfrm flipV="1">
            <a:off x="1439863" y="3579813"/>
            <a:ext cx="273050" cy="1092200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01778" name="Line 18"/>
          <p:cNvSpPr>
            <a:spLocks noChangeShapeType="1"/>
          </p:cNvSpPr>
          <p:nvPr/>
        </p:nvSpPr>
        <p:spPr bwMode="auto">
          <a:xfrm flipV="1">
            <a:off x="2670175" y="2212975"/>
            <a:ext cx="1228725" cy="27463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01779" name="Line 19"/>
          <p:cNvSpPr>
            <a:spLocks noChangeShapeType="1"/>
          </p:cNvSpPr>
          <p:nvPr/>
        </p:nvSpPr>
        <p:spPr bwMode="auto">
          <a:xfrm>
            <a:off x="5264150" y="2212975"/>
            <a:ext cx="1503363" cy="274638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01780" name="Line 20"/>
          <p:cNvSpPr>
            <a:spLocks noChangeShapeType="1"/>
          </p:cNvSpPr>
          <p:nvPr/>
        </p:nvSpPr>
        <p:spPr bwMode="auto">
          <a:xfrm>
            <a:off x="7859713" y="3443288"/>
            <a:ext cx="0" cy="1501775"/>
          </a:xfrm>
          <a:prstGeom prst="line">
            <a:avLst/>
          </a:prstGeom>
          <a:noFill/>
          <a:ln w="22225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501781" name="Text Box 21"/>
          <p:cNvSpPr txBox="1">
            <a:spLocks noChangeArrowheads="1"/>
          </p:cNvSpPr>
          <p:nvPr/>
        </p:nvSpPr>
        <p:spPr bwMode="auto">
          <a:xfrm>
            <a:off x="484188" y="5629275"/>
            <a:ext cx="1911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POWER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GENERATING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PLANT</a:t>
            </a:r>
          </a:p>
        </p:txBody>
      </p:sp>
      <p:sp>
        <p:nvSpPr>
          <p:cNvPr id="501782" name="Text Box 22"/>
          <p:cNvSpPr txBox="1">
            <a:spLocks noChangeArrowheads="1"/>
          </p:cNvSpPr>
          <p:nvPr/>
        </p:nvSpPr>
        <p:spPr bwMode="auto">
          <a:xfrm>
            <a:off x="1303338" y="3852863"/>
            <a:ext cx="1912937" cy="122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step-up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transformer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(~150,000 V)</a:t>
            </a:r>
          </a:p>
        </p:txBody>
      </p:sp>
      <p:sp>
        <p:nvSpPr>
          <p:cNvPr id="501783" name="Text Box 23"/>
          <p:cNvSpPr txBox="1">
            <a:spLocks noChangeArrowheads="1"/>
          </p:cNvSpPr>
          <p:nvPr/>
        </p:nvSpPr>
        <p:spPr bwMode="auto">
          <a:xfrm>
            <a:off x="6904038" y="5629275"/>
            <a:ext cx="1911350" cy="95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RESIDENTIAL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CONSUMER</a:t>
            </a:r>
          </a:p>
        </p:txBody>
      </p:sp>
      <p:sp>
        <p:nvSpPr>
          <p:cNvPr id="501784" name="Text Box 24"/>
          <p:cNvSpPr txBox="1">
            <a:spLocks noChangeArrowheads="1"/>
          </p:cNvSpPr>
          <p:nvPr/>
        </p:nvSpPr>
        <p:spPr bwMode="auto">
          <a:xfrm>
            <a:off x="122238" y="1917700"/>
            <a:ext cx="2255837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HIGH-VOLTAGE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POWER LINES</a:t>
            </a:r>
          </a:p>
        </p:txBody>
      </p:sp>
      <p:sp>
        <p:nvSpPr>
          <p:cNvPr id="501785" name="Text Box 25"/>
          <p:cNvSpPr txBox="1">
            <a:spLocks noChangeArrowheads="1"/>
          </p:cNvSpPr>
          <p:nvPr/>
        </p:nvSpPr>
        <p:spPr bwMode="auto">
          <a:xfrm>
            <a:off x="3625850" y="2624138"/>
            <a:ext cx="191135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step-down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transformer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(~2,000 V)</a:t>
            </a:r>
          </a:p>
        </p:txBody>
      </p:sp>
      <p:sp>
        <p:nvSpPr>
          <p:cNvPr id="501786" name="Text Box 26"/>
          <p:cNvSpPr txBox="1">
            <a:spLocks noChangeArrowheads="1"/>
          </p:cNvSpPr>
          <p:nvPr/>
        </p:nvSpPr>
        <p:spPr bwMode="auto">
          <a:xfrm>
            <a:off x="6083300" y="3443288"/>
            <a:ext cx="1912938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step-down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transformer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</a:rPr>
              <a:t>(120/220 V)</a:t>
            </a:r>
          </a:p>
        </p:txBody>
      </p:sp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3028950" y="4822825"/>
            <a:ext cx="2644775" cy="1216025"/>
            <a:chOff x="1908" y="2849"/>
            <a:chExt cx="1666" cy="766"/>
          </a:xfrm>
        </p:grpSpPr>
        <p:sp>
          <p:nvSpPr>
            <p:cNvPr id="40977" name="Text Box 27"/>
            <p:cNvSpPr txBox="1">
              <a:spLocks noChangeArrowheads="1"/>
            </p:cNvSpPr>
            <p:nvPr/>
          </p:nvSpPr>
          <p:spPr bwMode="auto">
            <a:xfrm>
              <a:off x="2198" y="3099"/>
              <a:ext cx="1376" cy="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2000">
                  <a:solidFill>
                    <a:srgbClr val="000000"/>
                  </a:solidFill>
                </a:rPr>
                <a:t>(more efficient, less I</a:t>
              </a:r>
              <a:r>
                <a:rPr lang="en-US" sz="2000" baseline="30000">
                  <a:solidFill>
                    <a:srgbClr val="000000"/>
                  </a:solidFill>
                </a:rPr>
                <a:t>2</a:t>
              </a:r>
              <a:r>
                <a:rPr lang="en-US" sz="2000">
                  <a:solidFill>
                    <a:srgbClr val="000000"/>
                  </a:solidFill>
                </a:rPr>
                <a:t>R loss)</a:t>
              </a:r>
            </a:p>
          </p:txBody>
        </p:sp>
        <p:sp>
          <p:nvSpPr>
            <p:cNvPr id="40978" name="Line 28"/>
            <p:cNvSpPr>
              <a:spLocks noChangeShapeType="1"/>
            </p:cNvSpPr>
            <p:nvPr/>
          </p:nvSpPr>
          <p:spPr bwMode="auto">
            <a:xfrm flipH="1" flipV="1">
              <a:off x="1908" y="2849"/>
              <a:ext cx="430" cy="259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pic>
        <p:nvPicPr>
          <p:cNvPr id="40975" name="Picture 30" descr="j0241633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8" y="330200"/>
            <a:ext cx="1333500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76" name="Picture 31" descr="j0222039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33363"/>
            <a:ext cx="1611313" cy="16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838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01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1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017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017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017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017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01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01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01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01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017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017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17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01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017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01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01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01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1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01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01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17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77" grpId="0" animBg="1"/>
      <p:bldP spid="501778" grpId="0" animBg="1"/>
      <p:bldP spid="501779" grpId="0" animBg="1"/>
      <p:bldP spid="501780" grpId="0" animBg="1"/>
      <p:bldP spid="501781" grpId="0"/>
      <p:bldP spid="501782" grpId="0"/>
      <p:bldP spid="501784" grpId="0"/>
      <p:bldP spid="501785" grpId="0"/>
      <p:bldP spid="5017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8"/>
          <p:cNvSpPr>
            <a:spLocks noChangeArrowheads="1"/>
          </p:cNvSpPr>
          <p:nvPr/>
        </p:nvSpPr>
        <p:spPr bwMode="auto">
          <a:xfrm>
            <a:off x="554038" y="325438"/>
            <a:ext cx="47752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Earth acts like a big magnet. </a:t>
            </a:r>
          </a:p>
        </p:txBody>
      </p:sp>
      <p:sp>
        <p:nvSpPr>
          <p:cNvPr id="33795" name="Rectangle 9"/>
          <p:cNvSpPr>
            <a:spLocks noChangeArrowheads="1"/>
          </p:cNvSpPr>
          <p:nvPr/>
        </p:nvSpPr>
        <p:spPr bwMode="auto">
          <a:xfrm>
            <a:off x="1016000" y="779463"/>
            <a:ext cx="520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-- </a:t>
            </a:r>
          </a:p>
        </p:txBody>
      </p:sp>
      <p:sp>
        <p:nvSpPr>
          <p:cNvPr id="490506" name="Rectangle 10"/>
          <p:cNvSpPr>
            <a:spLocks noChangeArrowheads="1"/>
          </p:cNvSpPr>
          <p:nvPr/>
        </p:nvSpPr>
        <p:spPr bwMode="auto">
          <a:xfrm>
            <a:off x="600075" y="1697038"/>
            <a:ext cx="190658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FF0000"/>
                </a:solidFill>
              </a:rPr>
              <a:t>true north</a:t>
            </a:r>
            <a:r>
              <a:rPr lang="en-US" sz="280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490507" name="Rectangle 11"/>
          <p:cNvSpPr>
            <a:spLocks noChangeArrowheads="1"/>
          </p:cNvSpPr>
          <p:nvPr/>
        </p:nvSpPr>
        <p:spPr bwMode="auto">
          <a:xfrm>
            <a:off x="550863" y="2771775"/>
            <a:ext cx="26400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FF0000"/>
                </a:solidFill>
              </a:rPr>
              <a:t>magnetic north</a:t>
            </a:r>
            <a:r>
              <a:rPr lang="en-US" sz="280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90508" name="Rectangle 12"/>
          <p:cNvSpPr>
            <a:spLocks noChangeArrowheads="1"/>
          </p:cNvSpPr>
          <p:nvPr/>
        </p:nvSpPr>
        <p:spPr bwMode="auto">
          <a:xfrm>
            <a:off x="554038" y="5100638"/>
            <a:ext cx="35321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FF0000"/>
                </a:solidFill>
              </a:rPr>
              <a:t>magnetic declination</a:t>
            </a:r>
            <a:r>
              <a:rPr lang="en-US" sz="280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90688" name="Rectangle 192"/>
          <p:cNvSpPr>
            <a:spLocks noChangeArrowheads="1"/>
          </p:cNvSpPr>
          <p:nvPr/>
        </p:nvSpPr>
        <p:spPr bwMode="auto">
          <a:xfrm>
            <a:off x="1401763" y="798513"/>
            <a:ext cx="32734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convection currents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in molten core </a:t>
            </a:r>
          </a:p>
        </p:txBody>
      </p:sp>
      <p:sp>
        <p:nvSpPr>
          <p:cNvPr id="490689" name="Rectangle 193"/>
          <p:cNvSpPr>
            <a:spLocks noChangeArrowheads="1"/>
          </p:cNvSpPr>
          <p:nvPr/>
        </p:nvSpPr>
        <p:spPr bwMode="auto">
          <a:xfrm>
            <a:off x="868363" y="2247900"/>
            <a:ext cx="29591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geographic north </a:t>
            </a:r>
          </a:p>
        </p:txBody>
      </p:sp>
      <p:sp>
        <p:nvSpPr>
          <p:cNvPr id="490691" name="Rectangle 195"/>
          <p:cNvSpPr>
            <a:spLocks noChangeArrowheads="1"/>
          </p:cNvSpPr>
          <p:nvPr/>
        </p:nvSpPr>
        <p:spPr bwMode="auto">
          <a:xfrm>
            <a:off x="882650" y="3297238"/>
            <a:ext cx="27574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the direction 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compass points </a:t>
            </a:r>
          </a:p>
        </p:txBody>
      </p:sp>
      <p:sp>
        <p:nvSpPr>
          <p:cNvPr id="490692" name="Rectangle 196"/>
          <p:cNvSpPr>
            <a:spLocks noChangeArrowheads="1"/>
          </p:cNvSpPr>
          <p:nvPr/>
        </p:nvSpPr>
        <p:spPr bwMode="auto">
          <a:xfrm>
            <a:off x="854075" y="4167188"/>
            <a:ext cx="3451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(i.e., the S pole</a:t>
            </a:r>
          </a:p>
          <a:p>
            <a:pPr indent="274638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of the Earth-magnet)</a:t>
            </a:r>
          </a:p>
        </p:txBody>
      </p:sp>
      <p:sp>
        <p:nvSpPr>
          <p:cNvPr id="490693" name="Rectangle 197"/>
          <p:cNvSpPr>
            <a:spLocks noChangeArrowheads="1"/>
          </p:cNvSpPr>
          <p:nvPr/>
        </p:nvSpPr>
        <p:spPr bwMode="auto">
          <a:xfrm>
            <a:off x="863600" y="5619750"/>
            <a:ext cx="77501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the difference between true and magnetic north </a:t>
            </a:r>
          </a:p>
        </p:txBody>
      </p:sp>
      <p:grpSp>
        <p:nvGrpSpPr>
          <p:cNvPr id="33804" name="Group 201"/>
          <p:cNvGrpSpPr>
            <a:grpSpLocks/>
          </p:cNvGrpSpPr>
          <p:nvPr/>
        </p:nvGrpSpPr>
        <p:grpSpPr bwMode="auto">
          <a:xfrm>
            <a:off x="4535488" y="450850"/>
            <a:ext cx="3924300" cy="5111750"/>
            <a:chOff x="2857" y="284"/>
            <a:chExt cx="2472" cy="3220"/>
          </a:xfrm>
        </p:grpSpPr>
        <p:sp>
          <p:nvSpPr>
            <p:cNvPr id="33808" name="Oval 14"/>
            <p:cNvSpPr>
              <a:spLocks noChangeArrowheads="1"/>
            </p:cNvSpPr>
            <p:nvPr/>
          </p:nvSpPr>
          <p:spPr bwMode="auto">
            <a:xfrm>
              <a:off x="2857" y="790"/>
              <a:ext cx="2472" cy="2468"/>
            </a:xfrm>
            <a:prstGeom prst="ellips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3809" name="Freeform 15"/>
            <p:cNvSpPr>
              <a:spLocks/>
            </p:cNvSpPr>
            <p:nvPr/>
          </p:nvSpPr>
          <p:spPr bwMode="auto">
            <a:xfrm rot="200709">
              <a:off x="2865" y="1835"/>
              <a:ext cx="2464" cy="442"/>
            </a:xfrm>
            <a:custGeom>
              <a:avLst/>
              <a:gdLst>
                <a:gd name="T0" fmla="*/ 0 w 3588"/>
                <a:gd name="T1" fmla="*/ 0 h 644"/>
                <a:gd name="T2" fmla="*/ 174 w 3588"/>
                <a:gd name="T3" fmla="*/ 136 h 644"/>
                <a:gd name="T4" fmla="*/ 384 w 3588"/>
                <a:gd name="T5" fmla="*/ 233 h 644"/>
                <a:gd name="T6" fmla="*/ 602 w 3588"/>
                <a:gd name="T7" fmla="*/ 287 h 644"/>
                <a:gd name="T8" fmla="*/ 854 w 3588"/>
                <a:gd name="T9" fmla="*/ 301 h 644"/>
                <a:gd name="T10" fmla="*/ 1088 w 3588"/>
                <a:gd name="T11" fmla="*/ 296 h 644"/>
                <a:gd name="T12" fmla="*/ 1310 w 3588"/>
                <a:gd name="T13" fmla="*/ 257 h 644"/>
                <a:gd name="T14" fmla="*/ 1516 w 3588"/>
                <a:gd name="T15" fmla="*/ 180 h 644"/>
                <a:gd name="T16" fmla="*/ 1692 w 3588"/>
                <a:gd name="T17" fmla="*/ 72 h 6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588"/>
                <a:gd name="T28" fmla="*/ 0 h 644"/>
                <a:gd name="T29" fmla="*/ 3588 w 3588"/>
                <a:gd name="T30" fmla="*/ 644 h 6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588" h="644">
                  <a:moveTo>
                    <a:pt x="0" y="0"/>
                  </a:moveTo>
                  <a:cubicBezTo>
                    <a:pt x="62" y="48"/>
                    <a:pt x="232" y="206"/>
                    <a:pt x="368" y="289"/>
                  </a:cubicBezTo>
                  <a:cubicBezTo>
                    <a:pt x="504" y="372"/>
                    <a:pt x="663" y="442"/>
                    <a:pt x="814" y="496"/>
                  </a:cubicBezTo>
                  <a:cubicBezTo>
                    <a:pt x="965" y="550"/>
                    <a:pt x="1110" y="585"/>
                    <a:pt x="1276" y="609"/>
                  </a:cubicBezTo>
                  <a:cubicBezTo>
                    <a:pt x="1441" y="633"/>
                    <a:pt x="1638" y="637"/>
                    <a:pt x="1810" y="640"/>
                  </a:cubicBezTo>
                  <a:cubicBezTo>
                    <a:pt x="1982" y="644"/>
                    <a:pt x="2146" y="644"/>
                    <a:pt x="2308" y="629"/>
                  </a:cubicBezTo>
                  <a:cubicBezTo>
                    <a:pt x="2470" y="613"/>
                    <a:pt x="2627" y="588"/>
                    <a:pt x="2778" y="547"/>
                  </a:cubicBezTo>
                  <a:cubicBezTo>
                    <a:pt x="2928" y="506"/>
                    <a:pt x="3080" y="448"/>
                    <a:pt x="3215" y="382"/>
                  </a:cubicBezTo>
                  <a:cubicBezTo>
                    <a:pt x="3350" y="316"/>
                    <a:pt x="3510" y="201"/>
                    <a:pt x="3588" y="153"/>
                  </a:cubicBez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3810" name="Rectangle 16"/>
            <p:cNvSpPr>
              <a:spLocks noChangeArrowheads="1"/>
            </p:cNvSpPr>
            <p:nvPr/>
          </p:nvSpPr>
          <p:spPr bwMode="auto">
            <a:xfrm>
              <a:off x="3970" y="1037"/>
              <a:ext cx="246" cy="1973"/>
            </a:xfrm>
            <a:prstGeom prst="rect">
              <a:avLst/>
            </a:prstGeom>
            <a:noFill/>
            <a:ln w="222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grpSp>
          <p:nvGrpSpPr>
            <p:cNvPr id="33811" name="Group 17"/>
            <p:cNvGrpSpPr>
              <a:grpSpLocks/>
            </p:cNvGrpSpPr>
            <p:nvPr/>
          </p:nvGrpSpPr>
          <p:grpSpPr bwMode="auto">
            <a:xfrm rot="123473">
              <a:off x="3850" y="544"/>
              <a:ext cx="243" cy="246"/>
              <a:chOff x="3065" y="11052"/>
              <a:chExt cx="1774" cy="1800"/>
            </a:xfrm>
          </p:grpSpPr>
          <p:sp>
            <p:nvSpPr>
              <p:cNvPr id="33946" name="Freeform 18"/>
              <p:cNvSpPr>
                <a:spLocks/>
              </p:cNvSpPr>
              <p:nvPr/>
            </p:nvSpPr>
            <p:spPr bwMode="auto">
              <a:xfrm>
                <a:off x="3065" y="11052"/>
                <a:ext cx="1774" cy="1800"/>
              </a:xfrm>
              <a:custGeom>
                <a:avLst/>
                <a:gdLst>
                  <a:gd name="T0" fmla="*/ 1616 w 1774"/>
                  <a:gd name="T1" fmla="*/ 1250 h 1800"/>
                  <a:gd name="T2" fmla="*/ 1763 w 1774"/>
                  <a:gd name="T3" fmla="*/ 1422 h 1800"/>
                  <a:gd name="T4" fmla="*/ 1616 w 1774"/>
                  <a:gd name="T5" fmla="*/ 1389 h 1800"/>
                  <a:gd name="T6" fmla="*/ 1516 w 1774"/>
                  <a:gd name="T7" fmla="*/ 1253 h 1800"/>
                  <a:gd name="T8" fmla="*/ 1421 w 1774"/>
                  <a:gd name="T9" fmla="*/ 1313 h 1800"/>
                  <a:gd name="T10" fmla="*/ 1274 w 1774"/>
                  <a:gd name="T11" fmla="*/ 1345 h 1800"/>
                  <a:gd name="T12" fmla="*/ 1368 w 1774"/>
                  <a:gd name="T13" fmla="*/ 1276 h 1800"/>
                  <a:gd name="T14" fmla="*/ 1249 w 1774"/>
                  <a:gd name="T15" fmla="*/ 1252 h 1800"/>
                  <a:gd name="T16" fmla="*/ 1072 w 1774"/>
                  <a:gd name="T17" fmla="*/ 1138 h 1800"/>
                  <a:gd name="T18" fmla="*/ 1105 w 1774"/>
                  <a:gd name="T19" fmla="*/ 1179 h 1800"/>
                  <a:gd name="T20" fmla="*/ 1030 w 1774"/>
                  <a:gd name="T21" fmla="*/ 1239 h 1800"/>
                  <a:gd name="T22" fmla="*/ 755 w 1774"/>
                  <a:gd name="T23" fmla="*/ 1238 h 1800"/>
                  <a:gd name="T24" fmla="*/ 566 w 1774"/>
                  <a:gd name="T25" fmla="*/ 1310 h 1800"/>
                  <a:gd name="T26" fmla="*/ 409 w 1774"/>
                  <a:gd name="T27" fmla="*/ 1646 h 1800"/>
                  <a:gd name="T28" fmla="*/ 312 w 1774"/>
                  <a:gd name="T29" fmla="*/ 1711 h 1800"/>
                  <a:gd name="T30" fmla="*/ 198 w 1774"/>
                  <a:gd name="T31" fmla="*/ 1786 h 1800"/>
                  <a:gd name="T32" fmla="*/ 247 w 1774"/>
                  <a:gd name="T33" fmla="*/ 1672 h 1800"/>
                  <a:gd name="T34" fmla="*/ 352 w 1774"/>
                  <a:gd name="T35" fmla="*/ 1562 h 1800"/>
                  <a:gd name="T36" fmla="*/ 382 w 1774"/>
                  <a:gd name="T37" fmla="*/ 1361 h 1800"/>
                  <a:gd name="T38" fmla="*/ 266 w 1774"/>
                  <a:gd name="T39" fmla="*/ 1458 h 1800"/>
                  <a:gd name="T40" fmla="*/ 84 w 1774"/>
                  <a:gd name="T41" fmla="*/ 1555 h 1800"/>
                  <a:gd name="T42" fmla="*/ 34 w 1774"/>
                  <a:gd name="T43" fmla="*/ 1504 h 1800"/>
                  <a:gd name="T44" fmla="*/ 180 w 1774"/>
                  <a:gd name="T45" fmla="*/ 1436 h 1800"/>
                  <a:gd name="T46" fmla="*/ 360 w 1774"/>
                  <a:gd name="T47" fmla="*/ 1187 h 1800"/>
                  <a:gd name="T48" fmla="*/ 542 w 1774"/>
                  <a:gd name="T49" fmla="*/ 1056 h 1800"/>
                  <a:gd name="T50" fmla="*/ 490 w 1774"/>
                  <a:gd name="T51" fmla="*/ 902 h 1800"/>
                  <a:gd name="T52" fmla="*/ 553 w 1774"/>
                  <a:gd name="T53" fmla="*/ 843 h 1800"/>
                  <a:gd name="T54" fmla="*/ 629 w 1774"/>
                  <a:gd name="T55" fmla="*/ 914 h 1800"/>
                  <a:gd name="T56" fmla="*/ 828 w 1774"/>
                  <a:gd name="T57" fmla="*/ 863 h 1800"/>
                  <a:gd name="T58" fmla="*/ 1077 w 1774"/>
                  <a:gd name="T59" fmla="*/ 877 h 1800"/>
                  <a:gd name="T60" fmla="*/ 1274 w 1774"/>
                  <a:gd name="T61" fmla="*/ 772 h 1800"/>
                  <a:gd name="T62" fmla="*/ 1322 w 1774"/>
                  <a:gd name="T63" fmla="*/ 510 h 1800"/>
                  <a:gd name="T64" fmla="*/ 1328 w 1774"/>
                  <a:gd name="T65" fmla="*/ 416 h 1800"/>
                  <a:gd name="T66" fmla="*/ 1350 w 1774"/>
                  <a:gd name="T67" fmla="*/ 364 h 1800"/>
                  <a:gd name="T68" fmla="*/ 1340 w 1774"/>
                  <a:gd name="T69" fmla="*/ 321 h 1800"/>
                  <a:gd name="T70" fmla="*/ 1295 w 1774"/>
                  <a:gd name="T71" fmla="*/ 218 h 1800"/>
                  <a:gd name="T72" fmla="*/ 1264 w 1774"/>
                  <a:gd name="T73" fmla="*/ 154 h 1800"/>
                  <a:gd name="T74" fmla="*/ 1282 w 1774"/>
                  <a:gd name="T75" fmla="*/ 25 h 1800"/>
                  <a:gd name="T76" fmla="*/ 1347 w 1774"/>
                  <a:gd name="T77" fmla="*/ 27 h 1800"/>
                  <a:gd name="T78" fmla="*/ 1343 w 1774"/>
                  <a:gd name="T79" fmla="*/ 214 h 1800"/>
                  <a:gd name="T80" fmla="*/ 1415 w 1774"/>
                  <a:gd name="T81" fmla="*/ 175 h 1800"/>
                  <a:gd name="T82" fmla="*/ 1422 w 1774"/>
                  <a:gd name="T83" fmla="*/ 376 h 1800"/>
                  <a:gd name="T84" fmla="*/ 1459 w 1774"/>
                  <a:gd name="T85" fmla="*/ 277 h 1800"/>
                  <a:gd name="T86" fmla="*/ 1480 w 1774"/>
                  <a:gd name="T87" fmla="*/ 291 h 1800"/>
                  <a:gd name="T88" fmla="*/ 1530 w 1774"/>
                  <a:gd name="T89" fmla="*/ 290 h 1800"/>
                  <a:gd name="T90" fmla="*/ 1555 w 1774"/>
                  <a:gd name="T91" fmla="*/ 139 h 1800"/>
                  <a:gd name="T92" fmla="*/ 1625 w 1774"/>
                  <a:gd name="T93" fmla="*/ 77 h 1800"/>
                  <a:gd name="T94" fmla="*/ 1600 w 1774"/>
                  <a:gd name="T95" fmla="*/ 237 h 1800"/>
                  <a:gd name="T96" fmla="*/ 1608 w 1774"/>
                  <a:gd name="T97" fmla="*/ 267 h 1800"/>
                  <a:gd name="T98" fmla="*/ 1587 w 1774"/>
                  <a:gd name="T99" fmla="*/ 357 h 1800"/>
                  <a:gd name="T100" fmla="*/ 1553 w 1774"/>
                  <a:gd name="T101" fmla="*/ 411 h 1800"/>
                  <a:gd name="T102" fmla="*/ 1479 w 1774"/>
                  <a:gd name="T103" fmla="*/ 492 h 1800"/>
                  <a:gd name="T104" fmla="*/ 1601 w 1774"/>
                  <a:gd name="T105" fmla="*/ 567 h 1800"/>
                  <a:gd name="T106" fmla="*/ 1651 w 1774"/>
                  <a:gd name="T107" fmla="*/ 605 h 1800"/>
                  <a:gd name="T108" fmla="*/ 1605 w 1774"/>
                  <a:gd name="T109" fmla="*/ 620 h 1800"/>
                  <a:gd name="T110" fmla="*/ 1486 w 1774"/>
                  <a:gd name="T111" fmla="*/ 661 h 1800"/>
                  <a:gd name="T112" fmla="*/ 1403 w 1774"/>
                  <a:gd name="T113" fmla="*/ 992 h 1800"/>
                  <a:gd name="T114" fmla="*/ 1543 w 1774"/>
                  <a:gd name="T115" fmla="*/ 1034 h 1800"/>
                  <a:gd name="T116" fmla="*/ 1461 w 1774"/>
                  <a:gd name="T117" fmla="*/ 1120 h 1800"/>
                  <a:gd name="T118" fmla="*/ 1364 w 1774"/>
                  <a:gd name="T119" fmla="*/ 1169 h 18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74"/>
                  <a:gd name="T181" fmla="*/ 0 h 1800"/>
                  <a:gd name="T182" fmla="*/ 1774 w 1774"/>
                  <a:gd name="T183" fmla="*/ 1800 h 18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74" h="1800">
                    <a:moveTo>
                      <a:pt x="1443" y="1170"/>
                    </a:moveTo>
                    <a:lnTo>
                      <a:pt x="1447" y="1170"/>
                    </a:lnTo>
                    <a:lnTo>
                      <a:pt x="1460" y="1170"/>
                    </a:lnTo>
                    <a:lnTo>
                      <a:pt x="1478" y="1171"/>
                    </a:lnTo>
                    <a:lnTo>
                      <a:pt x="1499" y="1172"/>
                    </a:lnTo>
                    <a:lnTo>
                      <a:pt x="1522" y="1175"/>
                    </a:lnTo>
                    <a:lnTo>
                      <a:pt x="1543" y="1180"/>
                    </a:lnTo>
                    <a:lnTo>
                      <a:pt x="1560" y="1188"/>
                    </a:lnTo>
                    <a:lnTo>
                      <a:pt x="1572" y="1198"/>
                    </a:lnTo>
                    <a:lnTo>
                      <a:pt x="1587" y="1215"/>
                    </a:lnTo>
                    <a:lnTo>
                      <a:pt x="1601" y="1233"/>
                    </a:lnTo>
                    <a:lnTo>
                      <a:pt x="1616" y="1250"/>
                    </a:lnTo>
                    <a:lnTo>
                      <a:pt x="1629" y="1268"/>
                    </a:lnTo>
                    <a:lnTo>
                      <a:pt x="1642" y="1286"/>
                    </a:lnTo>
                    <a:lnTo>
                      <a:pt x="1654" y="1305"/>
                    </a:lnTo>
                    <a:lnTo>
                      <a:pt x="1665" y="1323"/>
                    </a:lnTo>
                    <a:lnTo>
                      <a:pt x="1677" y="1342"/>
                    </a:lnTo>
                    <a:lnTo>
                      <a:pt x="1689" y="1354"/>
                    </a:lnTo>
                    <a:lnTo>
                      <a:pt x="1701" y="1366"/>
                    </a:lnTo>
                    <a:lnTo>
                      <a:pt x="1714" y="1377"/>
                    </a:lnTo>
                    <a:lnTo>
                      <a:pt x="1727" y="1388"/>
                    </a:lnTo>
                    <a:lnTo>
                      <a:pt x="1740" y="1399"/>
                    </a:lnTo>
                    <a:lnTo>
                      <a:pt x="1752" y="1410"/>
                    </a:lnTo>
                    <a:lnTo>
                      <a:pt x="1763" y="1422"/>
                    </a:lnTo>
                    <a:lnTo>
                      <a:pt x="1774" y="1436"/>
                    </a:lnTo>
                    <a:lnTo>
                      <a:pt x="1754" y="1434"/>
                    </a:lnTo>
                    <a:lnTo>
                      <a:pt x="1735" y="1432"/>
                    </a:lnTo>
                    <a:lnTo>
                      <a:pt x="1715" y="1431"/>
                    </a:lnTo>
                    <a:lnTo>
                      <a:pt x="1696" y="1430"/>
                    </a:lnTo>
                    <a:lnTo>
                      <a:pt x="1676" y="1429"/>
                    </a:lnTo>
                    <a:lnTo>
                      <a:pt x="1657" y="1426"/>
                    </a:lnTo>
                    <a:lnTo>
                      <a:pt x="1638" y="1423"/>
                    </a:lnTo>
                    <a:lnTo>
                      <a:pt x="1621" y="1418"/>
                    </a:lnTo>
                    <a:lnTo>
                      <a:pt x="1614" y="1409"/>
                    </a:lnTo>
                    <a:lnTo>
                      <a:pt x="1614" y="1400"/>
                    </a:lnTo>
                    <a:lnTo>
                      <a:pt x="1616" y="1389"/>
                    </a:lnTo>
                    <a:lnTo>
                      <a:pt x="1617" y="1379"/>
                    </a:lnTo>
                    <a:lnTo>
                      <a:pt x="1605" y="1366"/>
                    </a:lnTo>
                    <a:lnTo>
                      <a:pt x="1596" y="1351"/>
                    </a:lnTo>
                    <a:lnTo>
                      <a:pt x="1588" y="1336"/>
                    </a:lnTo>
                    <a:lnTo>
                      <a:pt x="1581" y="1321"/>
                    </a:lnTo>
                    <a:lnTo>
                      <a:pt x="1572" y="1305"/>
                    </a:lnTo>
                    <a:lnTo>
                      <a:pt x="1563" y="1292"/>
                    </a:lnTo>
                    <a:lnTo>
                      <a:pt x="1551" y="1279"/>
                    </a:lnTo>
                    <a:lnTo>
                      <a:pt x="1536" y="1267"/>
                    </a:lnTo>
                    <a:lnTo>
                      <a:pt x="1530" y="1263"/>
                    </a:lnTo>
                    <a:lnTo>
                      <a:pt x="1522" y="1258"/>
                    </a:lnTo>
                    <a:lnTo>
                      <a:pt x="1516" y="1253"/>
                    </a:lnTo>
                    <a:lnTo>
                      <a:pt x="1508" y="1249"/>
                    </a:lnTo>
                    <a:lnTo>
                      <a:pt x="1500" y="1246"/>
                    </a:lnTo>
                    <a:lnTo>
                      <a:pt x="1493" y="1243"/>
                    </a:lnTo>
                    <a:lnTo>
                      <a:pt x="1485" y="1241"/>
                    </a:lnTo>
                    <a:lnTo>
                      <a:pt x="1478" y="1239"/>
                    </a:lnTo>
                    <a:lnTo>
                      <a:pt x="1468" y="1248"/>
                    </a:lnTo>
                    <a:lnTo>
                      <a:pt x="1460" y="1259"/>
                    </a:lnTo>
                    <a:lnTo>
                      <a:pt x="1453" y="1270"/>
                    </a:lnTo>
                    <a:lnTo>
                      <a:pt x="1446" y="1281"/>
                    </a:lnTo>
                    <a:lnTo>
                      <a:pt x="1439" y="1293"/>
                    </a:lnTo>
                    <a:lnTo>
                      <a:pt x="1431" y="1303"/>
                    </a:lnTo>
                    <a:lnTo>
                      <a:pt x="1421" y="1313"/>
                    </a:lnTo>
                    <a:lnTo>
                      <a:pt x="1409" y="1321"/>
                    </a:lnTo>
                    <a:lnTo>
                      <a:pt x="1393" y="1330"/>
                    </a:lnTo>
                    <a:lnTo>
                      <a:pt x="1378" y="1342"/>
                    </a:lnTo>
                    <a:lnTo>
                      <a:pt x="1363" y="1355"/>
                    </a:lnTo>
                    <a:lnTo>
                      <a:pt x="1349" y="1368"/>
                    </a:lnTo>
                    <a:lnTo>
                      <a:pt x="1332" y="1380"/>
                    </a:lnTo>
                    <a:lnTo>
                      <a:pt x="1316" y="1387"/>
                    </a:lnTo>
                    <a:lnTo>
                      <a:pt x="1298" y="1389"/>
                    </a:lnTo>
                    <a:lnTo>
                      <a:pt x="1277" y="1384"/>
                    </a:lnTo>
                    <a:lnTo>
                      <a:pt x="1277" y="1372"/>
                    </a:lnTo>
                    <a:lnTo>
                      <a:pt x="1276" y="1358"/>
                    </a:lnTo>
                    <a:lnTo>
                      <a:pt x="1274" y="1345"/>
                    </a:lnTo>
                    <a:lnTo>
                      <a:pt x="1271" y="1331"/>
                    </a:lnTo>
                    <a:lnTo>
                      <a:pt x="1273" y="1318"/>
                    </a:lnTo>
                    <a:lnTo>
                      <a:pt x="1275" y="1308"/>
                    </a:lnTo>
                    <a:lnTo>
                      <a:pt x="1282" y="1299"/>
                    </a:lnTo>
                    <a:lnTo>
                      <a:pt x="1295" y="1294"/>
                    </a:lnTo>
                    <a:lnTo>
                      <a:pt x="1304" y="1288"/>
                    </a:lnTo>
                    <a:lnTo>
                      <a:pt x="1315" y="1285"/>
                    </a:lnTo>
                    <a:lnTo>
                      <a:pt x="1326" y="1284"/>
                    </a:lnTo>
                    <a:lnTo>
                      <a:pt x="1337" y="1284"/>
                    </a:lnTo>
                    <a:lnTo>
                      <a:pt x="1347" y="1283"/>
                    </a:lnTo>
                    <a:lnTo>
                      <a:pt x="1358" y="1280"/>
                    </a:lnTo>
                    <a:lnTo>
                      <a:pt x="1368" y="1276"/>
                    </a:lnTo>
                    <a:lnTo>
                      <a:pt x="1376" y="1268"/>
                    </a:lnTo>
                    <a:lnTo>
                      <a:pt x="1409" y="1229"/>
                    </a:lnTo>
                    <a:lnTo>
                      <a:pt x="1392" y="1230"/>
                    </a:lnTo>
                    <a:lnTo>
                      <a:pt x="1375" y="1230"/>
                    </a:lnTo>
                    <a:lnTo>
                      <a:pt x="1357" y="1232"/>
                    </a:lnTo>
                    <a:lnTo>
                      <a:pt x="1340" y="1234"/>
                    </a:lnTo>
                    <a:lnTo>
                      <a:pt x="1324" y="1238"/>
                    </a:lnTo>
                    <a:lnTo>
                      <a:pt x="1307" y="1243"/>
                    </a:lnTo>
                    <a:lnTo>
                      <a:pt x="1292" y="1249"/>
                    </a:lnTo>
                    <a:lnTo>
                      <a:pt x="1277" y="1257"/>
                    </a:lnTo>
                    <a:lnTo>
                      <a:pt x="1262" y="1257"/>
                    </a:lnTo>
                    <a:lnTo>
                      <a:pt x="1249" y="1252"/>
                    </a:lnTo>
                    <a:lnTo>
                      <a:pt x="1238" y="1245"/>
                    </a:lnTo>
                    <a:lnTo>
                      <a:pt x="1227" y="1234"/>
                    </a:lnTo>
                    <a:lnTo>
                      <a:pt x="1217" y="1224"/>
                    </a:lnTo>
                    <a:lnTo>
                      <a:pt x="1208" y="1212"/>
                    </a:lnTo>
                    <a:lnTo>
                      <a:pt x="1199" y="1200"/>
                    </a:lnTo>
                    <a:lnTo>
                      <a:pt x="1188" y="1191"/>
                    </a:lnTo>
                    <a:lnTo>
                      <a:pt x="1169" y="1180"/>
                    </a:lnTo>
                    <a:lnTo>
                      <a:pt x="1150" y="1172"/>
                    </a:lnTo>
                    <a:lnTo>
                      <a:pt x="1130" y="1164"/>
                    </a:lnTo>
                    <a:lnTo>
                      <a:pt x="1110" y="1157"/>
                    </a:lnTo>
                    <a:lnTo>
                      <a:pt x="1090" y="1148"/>
                    </a:lnTo>
                    <a:lnTo>
                      <a:pt x="1072" y="1138"/>
                    </a:lnTo>
                    <a:lnTo>
                      <a:pt x="1054" y="1124"/>
                    </a:lnTo>
                    <a:lnTo>
                      <a:pt x="1039" y="1106"/>
                    </a:lnTo>
                    <a:lnTo>
                      <a:pt x="1041" y="1115"/>
                    </a:lnTo>
                    <a:lnTo>
                      <a:pt x="1045" y="1124"/>
                    </a:lnTo>
                    <a:lnTo>
                      <a:pt x="1048" y="1133"/>
                    </a:lnTo>
                    <a:lnTo>
                      <a:pt x="1052" y="1142"/>
                    </a:lnTo>
                    <a:lnTo>
                      <a:pt x="1058" y="1150"/>
                    </a:lnTo>
                    <a:lnTo>
                      <a:pt x="1064" y="1159"/>
                    </a:lnTo>
                    <a:lnTo>
                      <a:pt x="1073" y="1165"/>
                    </a:lnTo>
                    <a:lnTo>
                      <a:pt x="1082" y="1172"/>
                    </a:lnTo>
                    <a:lnTo>
                      <a:pt x="1093" y="1176"/>
                    </a:lnTo>
                    <a:lnTo>
                      <a:pt x="1105" y="1179"/>
                    </a:lnTo>
                    <a:lnTo>
                      <a:pt x="1118" y="1181"/>
                    </a:lnTo>
                    <a:lnTo>
                      <a:pt x="1131" y="1182"/>
                    </a:lnTo>
                    <a:lnTo>
                      <a:pt x="1144" y="1185"/>
                    </a:lnTo>
                    <a:lnTo>
                      <a:pt x="1155" y="1190"/>
                    </a:lnTo>
                    <a:lnTo>
                      <a:pt x="1166" y="1196"/>
                    </a:lnTo>
                    <a:lnTo>
                      <a:pt x="1175" y="1206"/>
                    </a:lnTo>
                    <a:lnTo>
                      <a:pt x="1152" y="1213"/>
                    </a:lnTo>
                    <a:lnTo>
                      <a:pt x="1129" y="1221"/>
                    </a:lnTo>
                    <a:lnTo>
                      <a:pt x="1105" y="1226"/>
                    </a:lnTo>
                    <a:lnTo>
                      <a:pt x="1080" y="1231"/>
                    </a:lnTo>
                    <a:lnTo>
                      <a:pt x="1055" y="1235"/>
                    </a:lnTo>
                    <a:lnTo>
                      <a:pt x="1030" y="1239"/>
                    </a:lnTo>
                    <a:lnTo>
                      <a:pt x="1004" y="1241"/>
                    </a:lnTo>
                    <a:lnTo>
                      <a:pt x="979" y="1242"/>
                    </a:lnTo>
                    <a:lnTo>
                      <a:pt x="953" y="1242"/>
                    </a:lnTo>
                    <a:lnTo>
                      <a:pt x="927" y="1241"/>
                    </a:lnTo>
                    <a:lnTo>
                      <a:pt x="902" y="1240"/>
                    </a:lnTo>
                    <a:lnTo>
                      <a:pt x="876" y="1236"/>
                    </a:lnTo>
                    <a:lnTo>
                      <a:pt x="851" y="1232"/>
                    </a:lnTo>
                    <a:lnTo>
                      <a:pt x="828" y="1228"/>
                    </a:lnTo>
                    <a:lnTo>
                      <a:pt x="804" y="1222"/>
                    </a:lnTo>
                    <a:lnTo>
                      <a:pt x="781" y="1214"/>
                    </a:lnTo>
                    <a:lnTo>
                      <a:pt x="768" y="1226"/>
                    </a:lnTo>
                    <a:lnTo>
                      <a:pt x="755" y="1238"/>
                    </a:lnTo>
                    <a:lnTo>
                      <a:pt x="741" y="1248"/>
                    </a:lnTo>
                    <a:lnTo>
                      <a:pt x="727" y="1257"/>
                    </a:lnTo>
                    <a:lnTo>
                      <a:pt x="712" y="1265"/>
                    </a:lnTo>
                    <a:lnTo>
                      <a:pt x="697" y="1274"/>
                    </a:lnTo>
                    <a:lnTo>
                      <a:pt x="682" y="1280"/>
                    </a:lnTo>
                    <a:lnTo>
                      <a:pt x="666" y="1286"/>
                    </a:lnTo>
                    <a:lnTo>
                      <a:pt x="650" y="1292"/>
                    </a:lnTo>
                    <a:lnTo>
                      <a:pt x="633" y="1297"/>
                    </a:lnTo>
                    <a:lnTo>
                      <a:pt x="617" y="1301"/>
                    </a:lnTo>
                    <a:lnTo>
                      <a:pt x="601" y="1304"/>
                    </a:lnTo>
                    <a:lnTo>
                      <a:pt x="583" y="1308"/>
                    </a:lnTo>
                    <a:lnTo>
                      <a:pt x="566" y="1310"/>
                    </a:lnTo>
                    <a:lnTo>
                      <a:pt x="547" y="1312"/>
                    </a:lnTo>
                    <a:lnTo>
                      <a:pt x="530" y="1313"/>
                    </a:lnTo>
                    <a:lnTo>
                      <a:pt x="524" y="1320"/>
                    </a:lnTo>
                    <a:lnTo>
                      <a:pt x="507" y="1360"/>
                    </a:lnTo>
                    <a:lnTo>
                      <a:pt x="493" y="1399"/>
                    </a:lnTo>
                    <a:lnTo>
                      <a:pt x="479" y="1438"/>
                    </a:lnTo>
                    <a:lnTo>
                      <a:pt x="466" y="1478"/>
                    </a:lnTo>
                    <a:lnTo>
                      <a:pt x="454" y="1519"/>
                    </a:lnTo>
                    <a:lnTo>
                      <a:pt x="441" y="1559"/>
                    </a:lnTo>
                    <a:lnTo>
                      <a:pt x="428" y="1599"/>
                    </a:lnTo>
                    <a:lnTo>
                      <a:pt x="414" y="1640"/>
                    </a:lnTo>
                    <a:lnTo>
                      <a:pt x="409" y="1646"/>
                    </a:lnTo>
                    <a:lnTo>
                      <a:pt x="403" y="1651"/>
                    </a:lnTo>
                    <a:lnTo>
                      <a:pt x="397" y="1656"/>
                    </a:lnTo>
                    <a:lnTo>
                      <a:pt x="389" y="1659"/>
                    </a:lnTo>
                    <a:lnTo>
                      <a:pt x="381" y="1662"/>
                    </a:lnTo>
                    <a:lnTo>
                      <a:pt x="374" y="1665"/>
                    </a:lnTo>
                    <a:lnTo>
                      <a:pt x="367" y="1668"/>
                    </a:lnTo>
                    <a:lnTo>
                      <a:pt x="361" y="1673"/>
                    </a:lnTo>
                    <a:lnTo>
                      <a:pt x="351" y="1680"/>
                    </a:lnTo>
                    <a:lnTo>
                      <a:pt x="341" y="1689"/>
                    </a:lnTo>
                    <a:lnTo>
                      <a:pt x="331" y="1696"/>
                    </a:lnTo>
                    <a:lnTo>
                      <a:pt x="322" y="1703"/>
                    </a:lnTo>
                    <a:lnTo>
                      <a:pt x="312" y="1711"/>
                    </a:lnTo>
                    <a:lnTo>
                      <a:pt x="302" y="1717"/>
                    </a:lnTo>
                    <a:lnTo>
                      <a:pt x="291" y="1723"/>
                    </a:lnTo>
                    <a:lnTo>
                      <a:pt x="280" y="1728"/>
                    </a:lnTo>
                    <a:lnTo>
                      <a:pt x="275" y="1740"/>
                    </a:lnTo>
                    <a:lnTo>
                      <a:pt x="267" y="1750"/>
                    </a:lnTo>
                    <a:lnTo>
                      <a:pt x="258" y="1760"/>
                    </a:lnTo>
                    <a:lnTo>
                      <a:pt x="248" y="1769"/>
                    </a:lnTo>
                    <a:lnTo>
                      <a:pt x="237" y="1778"/>
                    </a:lnTo>
                    <a:lnTo>
                      <a:pt x="226" y="1785"/>
                    </a:lnTo>
                    <a:lnTo>
                      <a:pt x="215" y="1793"/>
                    </a:lnTo>
                    <a:lnTo>
                      <a:pt x="204" y="1800"/>
                    </a:lnTo>
                    <a:lnTo>
                      <a:pt x="198" y="1786"/>
                    </a:lnTo>
                    <a:lnTo>
                      <a:pt x="194" y="1771"/>
                    </a:lnTo>
                    <a:lnTo>
                      <a:pt x="193" y="1756"/>
                    </a:lnTo>
                    <a:lnTo>
                      <a:pt x="194" y="1741"/>
                    </a:lnTo>
                    <a:lnTo>
                      <a:pt x="197" y="1725"/>
                    </a:lnTo>
                    <a:lnTo>
                      <a:pt x="201" y="1710"/>
                    </a:lnTo>
                    <a:lnTo>
                      <a:pt x="208" y="1695"/>
                    </a:lnTo>
                    <a:lnTo>
                      <a:pt x="214" y="1682"/>
                    </a:lnTo>
                    <a:lnTo>
                      <a:pt x="220" y="1678"/>
                    </a:lnTo>
                    <a:lnTo>
                      <a:pt x="226" y="1676"/>
                    </a:lnTo>
                    <a:lnTo>
                      <a:pt x="233" y="1674"/>
                    </a:lnTo>
                    <a:lnTo>
                      <a:pt x="240" y="1673"/>
                    </a:lnTo>
                    <a:lnTo>
                      <a:pt x="247" y="1672"/>
                    </a:lnTo>
                    <a:lnTo>
                      <a:pt x="254" y="1671"/>
                    </a:lnTo>
                    <a:lnTo>
                      <a:pt x="261" y="1667"/>
                    </a:lnTo>
                    <a:lnTo>
                      <a:pt x="267" y="1664"/>
                    </a:lnTo>
                    <a:lnTo>
                      <a:pt x="272" y="1652"/>
                    </a:lnTo>
                    <a:lnTo>
                      <a:pt x="279" y="1642"/>
                    </a:lnTo>
                    <a:lnTo>
                      <a:pt x="288" y="1632"/>
                    </a:lnTo>
                    <a:lnTo>
                      <a:pt x="298" y="1624"/>
                    </a:lnTo>
                    <a:lnTo>
                      <a:pt x="308" y="1615"/>
                    </a:lnTo>
                    <a:lnTo>
                      <a:pt x="317" y="1607"/>
                    </a:lnTo>
                    <a:lnTo>
                      <a:pt x="327" y="1597"/>
                    </a:lnTo>
                    <a:lnTo>
                      <a:pt x="335" y="1587"/>
                    </a:lnTo>
                    <a:lnTo>
                      <a:pt x="352" y="1562"/>
                    </a:lnTo>
                    <a:lnTo>
                      <a:pt x="367" y="1538"/>
                    </a:lnTo>
                    <a:lnTo>
                      <a:pt x="380" y="1511"/>
                    </a:lnTo>
                    <a:lnTo>
                      <a:pt x="391" y="1485"/>
                    </a:lnTo>
                    <a:lnTo>
                      <a:pt x="399" y="1457"/>
                    </a:lnTo>
                    <a:lnTo>
                      <a:pt x="404" y="1427"/>
                    </a:lnTo>
                    <a:lnTo>
                      <a:pt x="404" y="1398"/>
                    </a:lnTo>
                    <a:lnTo>
                      <a:pt x="401" y="1366"/>
                    </a:lnTo>
                    <a:lnTo>
                      <a:pt x="400" y="1364"/>
                    </a:lnTo>
                    <a:lnTo>
                      <a:pt x="399" y="1361"/>
                    </a:lnTo>
                    <a:lnTo>
                      <a:pt x="397" y="1358"/>
                    </a:lnTo>
                    <a:lnTo>
                      <a:pt x="394" y="1356"/>
                    </a:lnTo>
                    <a:lnTo>
                      <a:pt x="382" y="1361"/>
                    </a:lnTo>
                    <a:lnTo>
                      <a:pt x="372" y="1367"/>
                    </a:lnTo>
                    <a:lnTo>
                      <a:pt x="361" y="1373"/>
                    </a:lnTo>
                    <a:lnTo>
                      <a:pt x="350" y="1382"/>
                    </a:lnTo>
                    <a:lnTo>
                      <a:pt x="340" y="1390"/>
                    </a:lnTo>
                    <a:lnTo>
                      <a:pt x="330" y="1400"/>
                    </a:lnTo>
                    <a:lnTo>
                      <a:pt x="320" y="1408"/>
                    </a:lnTo>
                    <a:lnTo>
                      <a:pt x="309" y="1416"/>
                    </a:lnTo>
                    <a:lnTo>
                      <a:pt x="299" y="1423"/>
                    </a:lnTo>
                    <a:lnTo>
                      <a:pt x="290" y="1432"/>
                    </a:lnTo>
                    <a:lnTo>
                      <a:pt x="282" y="1440"/>
                    </a:lnTo>
                    <a:lnTo>
                      <a:pt x="274" y="1450"/>
                    </a:lnTo>
                    <a:lnTo>
                      <a:pt x="266" y="1458"/>
                    </a:lnTo>
                    <a:lnTo>
                      <a:pt x="260" y="1468"/>
                    </a:lnTo>
                    <a:lnTo>
                      <a:pt x="253" y="1477"/>
                    </a:lnTo>
                    <a:lnTo>
                      <a:pt x="247" y="1487"/>
                    </a:lnTo>
                    <a:lnTo>
                      <a:pt x="228" y="1496"/>
                    </a:lnTo>
                    <a:lnTo>
                      <a:pt x="209" y="1504"/>
                    </a:lnTo>
                    <a:lnTo>
                      <a:pt x="190" y="1511"/>
                    </a:lnTo>
                    <a:lnTo>
                      <a:pt x="171" y="1518"/>
                    </a:lnTo>
                    <a:lnTo>
                      <a:pt x="151" y="1524"/>
                    </a:lnTo>
                    <a:lnTo>
                      <a:pt x="132" y="1530"/>
                    </a:lnTo>
                    <a:lnTo>
                      <a:pt x="112" y="1537"/>
                    </a:lnTo>
                    <a:lnTo>
                      <a:pt x="94" y="1544"/>
                    </a:lnTo>
                    <a:lnTo>
                      <a:pt x="84" y="1555"/>
                    </a:lnTo>
                    <a:lnTo>
                      <a:pt x="73" y="1563"/>
                    </a:lnTo>
                    <a:lnTo>
                      <a:pt x="62" y="1572"/>
                    </a:lnTo>
                    <a:lnTo>
                      <a:pt x="51" y="1578"/>
                    </a:lnTo>
                    <a:lnTo>
                      <a:pt x="40" y="1586"/>
                    </a:lnTo>
                    <a:lnTo>
                      <a:pt x="28" y="1591"/>
                    </a:lnTo>
                    <a:lnTo>
                      <a:pt x="16" y="1597"/>
                    </a:lnTo>
                    <a:lnTo>
                      <a:pt x="4" y="1603"/>
                    </a:lnTo>
                    <a:lnTo>
                      <a:pt x="0" y="1578"/>
                    </a:lnTo>
                    <a:lnTo>
                      <a:pt x="2" y="1554"/>
                    </a:lnTo>
                    <a:lnTo>
                      <a:pt x="10" y="1531"/>
                    </a:lnTo>
                    <a:lnTo>
                      <a:pt x="25" y="1512"/>
                    </a:lnTo>
                    <a:lnTo>
                      <a:pt x="34" y="1504"/>
                    </a:lnTo>
                    <a:lnTo>
                      <a:pt x="46" y="1498"/>
                    </a:lnTo>
                    <a:lnTo>
                      <a:pt x="58" y="1493"/>
                    </a:lnTo>
                    <a:lnTo>
                      <a:pt x="71" y="1490"/>
                    </a:lnTo>
                    <a:lnTo>
                      <a:pt x="83" y="1486"/>
                    </a:lnTo>
                    <a:lnTo>
                      <a:pt x="94" y="1481"/>
                    </a:lnTo>
                    <a:lnTo>
                      <a:pt x="100" y="1472"/>
                    </a:lnTo>
                    <a:lnTo>
                      <a:pt x="105" y="1459"/>
                    </a:lnTo>
                    <a:lnTo>
                      <a:pt x="120" y="1456"/>
                    </a:lnTo>
                    <a:lnTo>
                      <a:pt x="135" y="1453"/>
                    </a:lnTo>
                    <a:lnTo>
                      <a:pt x="150" y="1448"/>
                    </a:lnTo>
                    <a:lnTo>
                      <a:pt x="165" y="1442"/>
                    </a:lnTo>
                    <a:lnTo>
                      <a:pt x="180" y="1436"/>
                    </a:lnTo>
                    <a:lnTo>
                      <a:pt x="194" y="1430"/>
                    </a:lnTo>
                    <a:lnTo>
                      <a:pt x="208" y="1422"/>
                    </a:lnTo>
                    <a:lnTo>
                      <a:pt x="222" y="1416"/>
                    </a:lnTo>
                    <a:lnTo>
                      <a:pt x="241" y="1389"/>
                    </a:lnTo>
                    <a:lnTo>
                      <a:pt x="261" y="1363"/>
                    </a:lnTo>
                    <a:lnTo>
                      <a:pt x="278" y="1335"/>
                    </a:lnTo>
                    <a:lnTo>
                      <a:pt x="296" y="1308"/>
                    </a:lnTo>
                    <a:lnTo>
                      <a:pt x="311" y="1280"/>
                    </a:lnTo>
                    <a:lnTo>
                      <a:pt x="326" y="1251"/>
                    </a:lnTo>
                    <a:lnTo>
                      <a:pt x="340" y="1223"/>
                    </a:lnTo>
                    <a:lnTo>
                      <a:pt x="353" y="1193"/>
                    </a:lnTo>
                    <a:lnTo>
                      <a:pt x="360" y="1187"/>
                    </a:lnTo>
                    <a:lnTo>
                      <a:pt x="384" y="1188"/>
                    </a:lnTo>
                    <a:lnTo>
                      <a:pt x="407" y="1188"/>
                    </a:lnTo>
                    <a:lnTo>
                      <a:pt x="429" y="1184"/>
                    </a:lnTo>
                    <a:lnTo>
                      <a:pt x="451" y="1179"/>
                    </a:lnTo>
                    <a:lnTo>
                      <a:pt x="471" y="1173"/>
                    </a:lnTo>
                    <a:lnTo>
                      <a:pt x="491" y="1164"/>
                    </a:lnTo>
                    <a:lnTo>
                      <a:pt x="511" y="1156"/>
                    </a:lnTo>
                    <a:lnTo>
                      <a:pt x="530" y="1146"/>
                    </a:lnTo>
                    <a:lnTo>
                      <a:pt x="531" y="1123"/>
                    </a:lnTo>
                    <a:lnTo>
                      <a:pt x="534" y="1100"/>
                    </a:lnTo>
                    <a:lnTo>
                      <a:pt x="538" y="1077"/>
                    </a:lnTo>
                    <a:lnTo>
                      <a:pt x="542" y="1056"/>
                    </a:lnTo>
                    <a:lnTo>
                      <a:pt x="549" y="1035"/>
                    </a:lnTo>
                    <a:lnTo>
                      <a:pt x="556" y="1015"/>
                    </a:lnTo>
                    <a:lnTo>
                      <a:pt x="566" y="994"/>
                    </a:lnTo>
                    <a:lnTo>
                      <a:pt x="577" y="976"/>
                    </a:lnTo>
                    <a:lnTo>
                      <a:pt x="563" y="972"/>
                    </a:lnTo>
                    <a:lnTo>
                      <a:pt x="549" y="967"/>
                    </a:lnTo>
                    <a:lnTo>
                      <a:pt x="534" y="960"/>
                    </a:lnTo>
                    <a:lnTo>
                      <a:pt x="520" y="952"/>
                    </a:lnTo>
                    <a:lnTo>
                      <a:pt x="508" y="942"/>
                    </a:lnTo>
                    <a:lnTo>
                      <a:pt x="499" y="932"/>
                    </a:lnTo>
                    <a:lnTo>
                      <a:pt x="492" y="918"/>
                    </a:lnTo>
                    <a:lnTo>
                      <a:pt x="490" y="902"/>
                    </a:lnTo>
                    <a:lnTo>
                      <a:pt x="493" y="886"/>
                    </a:lnTo>
                    <a:lnTo>
                      <a:pt x="498" y="871"/>
                    </a:lnTo>
                    <a:lnTo>
                      <a:pt x="503" y="858"/>
                    </a:lnTo>
                    <a:lnTo>
                      <a:pt x="511" y="844"/>
                    </a:lnTo>
                    <a:lnTo>
                      <a:pt x="518" y="830"/>
                    </a:lnTo>
                    <a:lnTo>
                      <a:pt x="527" y="816"/>
                    </a:lnTo>
                    <a:lnTo>
                      <a:pt x="534" y="803"/>
                    </a:lnTo>
                    <a:lnTo>
                      <a:pt x="543" y="790"/>
                    </a:lnTo>
                    <a:lnTo>
                      <a:pt x="546" y="801"/>
                    </a:lnTo>
                    <a:lnTo>
                      <a:pt x="549" y="814"/>
                    </a:lnTo>
                    <a:lnTo>
                      <a:pt x="551" y="829"/>
                    </a:lnTo>
                    <a:lnTo>
                      <a:pt x="553" y="843"/>
                    </a:lnTo>
                    <a:lnTo>
                      <a:pt x="556" y="855"/>
                    </a:lnTo>
                    <a:lnTo>
                      <a:pt x="562" y="868"/>
                    </a:lnTo>
                    <a:lnTo>
                      <a:pt x="571" y="878"/>
                    </a:lnTo>
                    <a:lnTo>
                      <a:pt x="585" y="885"/>
                    </a:lnTo>
                    <a:lnTo>
                      <a:pt x="591" y="888"/>
                    </a:lnTo>
                    <a:lnTo>
                      <a:pt x="597" y="890"/>
                    </a:lnTo>
                    <a:lnTo>
                      <a:pt x="603" y="894"/>
                    </a:lnTo>
                    <a:lnTo>
                      <a:pt x="609" y="897"/>
                    </a:lnTo>
                    <a:lnTo>
                      <a:pt x="615" y="900"/>
                    </a:lnTo>
                    <a:lnTo>
                      <a:pt x="620" y="904"/>
                    </a:lnTo>
                    <a:lnTo>
                      <a:pt x="625" y="908"/>
                    </a:lnTo>
                    <a:lnTo>
                      <a:pt x="629" y="914"/>
                    </a:lnTo>
                    <a:lnTo>
                      <a:pt x="644" y="906"/>
                    </a:lnTo>
                    <a:lnTo>
                      <a:pt x="659" y="899"/>
                    </a:lnTo>
                    <a:lnTo>
                      <a:pt x="674" y="892"/>
                    </a:lnTo>
                    <a:lnTo>
                      <a:pt x="691" y="885"/>
                    </a:lnTo>
                    <a:lnTo>
                      <a:pt x="707" y="880"/>
                    </a:lnTo>
                    <a:lnTo>
                      <a:pt x="723" y="876"/>
                    </a:lnTo>
                    <a:lnTo>
                      <a:pt x="741" y="871"/>
                    </a:lnTo>
                    <a:lnTo>
                      <a:pt x="758" y="868"/>
                    </a:lnTo>
                    <a:lnTo>
                      <a:pt x="775" y="865"/>
                    </a:lnTo>
                    <a:lnTo>
                      <a:pt x="793" y="864"/>
                    </a:lnTo>
                    <a:lnTo>
                      <a:pt x="810" y="863"/>
                    </a:lnTo>
                    <a:lnTo>
                      <a:pt x="828" y="863"/>
                    </a:lnTo>
                    <a:lnTo>
                      <a:pt x="846" y="865"/>
                    </a:lnTo>
                    <a:lnTo>
                      <a:pt x="863" y="867"/>
                    </a:lnTo>
                    <a:lnTo>
                      <a:pt x="881" y="870"/>
                    </a:lnTo>
                    <a:lnTo>
                      <a:pt x="898" y="875"/>
                    </a:lnTo>
                    <a:lnTo>
                      <a:pt x="921" y="880"/>
                    </a:lnTo>
                    <a:lnTo>
                      <a:pt x="944" y="883"/>
                    </a:lnTo>
                    <a:lnTo>
                      <a:pt x="965" y="885"/>
                    </a:lnTo>
                    <a:lnTo>
                      <a:pt x="988" y="886"/>
                    </a:lnTo>
                    <a:lnTo>
                      <a:pt x="1011" y="885"/>
                    </a:lnTo>
                    <a:lnTo>
                      <a:pt x="1033" y="884"/>
                    </a:lnTo>
                    <a:lnTo>
                      <a:pt x="1055" y="881"/>
                    </a:lnTo>
                    <a:lnTo>
                      <a:pt x="1077" y="877"/>
                    </a:lnTo>
                    <a:lnTo>
                      <a:pt x="1099" y="872"/>
                    </a:lnTo>
                    <a:lnTo>
                      <a:pt x="1119" y="866"/>
                    </a:lnTo>
                    <a:lnTo>
                      <a:pt x="1141" y="860"/>
                    </a:lnTo>
                    <a:lnTo>
                      <a:pt x="1162" y="852"/>
                    </a:lnTo>
                    <a:lnTo>
                      <a:pt x="1182" y="845"/>
                    </a:lnTo>
                    <a:lnTo>
                      <a:pt x="1202" y="836"/>
                    </a:lnTo>
                    <a:lnTo>
                      <a:pt x="1222" y="827"/>
                    </a:lnTo>
                    <a:lnTo>
                      <a:pt x="1241" y="817"/>
                    </a:lnTo>
                    <a:lnTo>
                      <a:pt x="1252" y="808"/>
                    </a:lnTo>
                    <a:lnTo>
                      <a:pt x="1261" y="796"/>
                    </a:lnTo>
                    <a:lnTo>
                      <a:pt x="1267" y="784"/>
                    </a:lnTo>
                    <a:lnTo>
                      <a:pt x="1274" y="772"/>
                    </a:lnTo>
                    <a:lnTo>
                      <a:pt x="1279" y="759"/>
                    </a:lnTo>
                    <a:lnTo>
                      <a:pt x="1284" y="746"/>
                    </a:lnTo>
                    <a:lnTo>
                      <a:pt x="1289" y="733"/>
                    </a:lnTo>
                    <a:lnTo>
                      <a:pt x="1295" y="721"/>
                    </a:lnTo>
                    <a:lnTo>
                      <a:pt x="1300" y="694"/>
                    </a:lnTo>
                    <a:lnTo>
                      <a:pt x="1301" y="668"/>
                    </a:lnTo>
                    <a:lnTo>
                      <a:pt x="1300" y="639"/>
                    </a:lnTo>
                    <a:lnTo>
                      <a:pt x="1299" y="611"/>
                    </a:lnTo>
                    <a:lnTo>
                      <a:pt x="1299" y="584"/>
                    </a:lnTo>
                    <a:lnTo>
                      <a:pt x="1301" y="557"/>
                    </a:lnTo>
                    <a:lnTo>
                      <a:pt x="1308" y="533"/>
                    </a:lnTo>
                    <a:lnTo>
                      <a:pt x="1322" y="510"/>
                    </a:lnTo>
                    <a:lnTo>
                      <a:pt x="1306" y="501"/>
                    </a:lnTo>
                    <a:lnTo>
                      <a:pt x="1294" y="489"/>
                    </a:lnTo>
                    <a:lnTo>
                      <a:pt x="1287" y="474"/>
                    </a:lnTo>
                    <a:lnTo>
                      <a:pt x="1282" y="460"/>
                    </a:lnTo>
                    <a:lnTo>
                      <a:pt x="1278" y="444"/>
                    </a:lnTo>
                    <a:lnTo>
                      <a:pt x="1273" y="428"/>
                    </a:lnTo>
                    <a:lnTo>
                      <a:pt x="1265" y="414"/>
                    </a:lnTo>
                    <a:lnTo>
                      <a:pt x="1254" y="402"/>
                    </a:lnTo>
                    <a:lnTo>
                      <a:pt x="1274" y="401"/>
                    </a:lnTo>
                    <a:lnTo>
                      <a:pt x="1292" y="403"/>
                    </a:lnTo>
                    <a:lnTo>
                      <a:pt x="1311" y="409"/>
                    </a:lnTo>
                    <a:lnTo>
                      <a:pt x="1328" y="416"/>
                    </a:lnTo>
                    <a:lnTo>
                      <a:pt x="1344" y="426"/>
                    </a:lnTo>
                    <a:lnTo>
                      <a:pt x="1358" y="437"/>
                    </a:lnTo>
                    <a:lnTo>
                      <a:pt x="1371" y="452"/>
                    </a:lnTo>
                    <a:lnTo>
                      <a:pt x="1381" y="468"/>
                    </a:lnTo>
                    <a:lnTo>
                      <a:pt x="1387" y="454"/>
                    </a:lnTo>
                    <a:lnTo>
                      <a:pt x="1388" y="437"/>
                    </a:lnTo>
                    <a:lnTo>
                      <a:pt x="1385" y="420"/>
                    </a:lnTo>
                    <a:lnTo>
                      <a:pt x="1384" y="403"/>
                    </a:lnTo>
                    <a:lnTo>
                      <a:pt x="1379" y="392"/>
                    </a:lnTo>
                    <a:lnTo>
                      <a:pt x="1370" y="381"/>
                    </a:lnTo>
                    <a:lnTo>
                      <a:pt x="1360" y="371"/>
                    </a:lnTo>
                    <a:lnTo>
                      <a:pt x="1350" y="364"/>
                    </a:lnTo>
                    <a:lnTo>
                      <a:pt x="1339" y="356"/>
                    </a:lnTo>
                    <a:lnTo>
                      <a:pt x="1327" y="348"/>
                    </a:lnTo>
                    <a:lnTo>
                      <a:pt x="1316" y="340"/>
                    </a:lnTo>
                    <a:lnTo>
                      <a:pt x="1305" y="331"/>
                    </a:lnTo>
                    <a:lnTo>
                      <a:pt x="1270" y="282"/>
                    </a:lnTo>
                    <a:lnTo>
                      <a:pt x="1280" y="289"/>
                    </a:lnTo>
                    <a:lnTo>
                      <a:pt x="1290" y="295"/>
                    </a:lnTo>
                    <a:lnTo>
                      <a:pt x="1300" y="300"/>
                    </a:lnTo>
                    <a:lnTo>
                      <a:pt x="1309" y="306"/>
                    </a:lnTo>
                    <a:lnTo>
                      <a:pt x="1319" y="311"/>
                    </a:lnTo>
                    <a:lnTo>
                      <a:pt x="1330" y="315"/>
                    </a:lnTo>
                    <a:lnTo>
                      <a:pt x="1340" y="321"/>
                    </a:lnTo>
                    <a:lnTo>
                      <a:pt x="1351" y="325"/>
                    </a:lnTo>
                    <a:lnTo>
                      <a:pt x="1347" y="314"/>
                    </a:lnTo>
                    <a:lnTo>
                      <a:pt x="1343" y="304"/>
                    </a:lnTo>
                    <a:lnTo>
                      <a:pt x="1338" y="293"/>
                    </a:lnTo>
                    <a:lnTo>
                      <a:pt x="1332" y="282"/>
                    </a:lnTo>
                    <a:lnTo>
                      <a:pt x="1325" y="273"/>
                    </a:lnTo>
                    <a:lnTo>
                      <a:pt x="1317" y="263"/>
                    </a:lnTo>
                    <a:lnTo>
                      <a:pt x="1311" y="254"/>
                    </a:lnTo>
                    <a:lnTo>
                      <a:pt x="1303" y="244"/>
                    </a:lnTo>
                    <a:lnTo>
                      <a:pt x="1300" y="236"/>
                    </a:lnTo>
                    <a:lnTo>
                      <a:pt x="1298" y="226"/>
                    </a:lnTo>
                    <a:lnTo>
                      <a:pt x="1295" y="218"/>
                    </a:lnTo>
                    <a:lnTo>
                      <a:pt x="1293" y="208"/>
                    </a:lnTo>
                    <a:lnTo>
                      <a:pt x="1290" y="200"/>
                    </a:lnTo>
                    <a:lnTo>
                      <a:pt x="1284" y="192"/>
                    </a:lnTo>
                    <a:lnTo>
                      <a:pt x="1277" y="187"/>
                    </a:lnTo>
                    <a:lnTo>
                      <a:pt x="1267" y="183"/>
                    </a:lnTo>
                    <a:lnTo>
                      <a:pt x="1200" y="154"/>
                    </a:lnTo>
                    <a:lnTo>
                      <a:pt x="1211" y="153"/>
                    </a:lnTo>
                    <a:lnTo>
                      <a:pt x="1222" y="153"/>
                    </a:lnTo>
                    <a:lnTo>
                      <a:pt x="1232" y="153"/>
                    </a:lnTo>
                    <a:lnTo>
                      <a:pt x="1242" y="153"/>
                    </a:lnTo>
                    <a:lnTo>
                      <a:pt x="1253" y="154"/>
                    </a:lnTo>
                    <a:lnTo>
                      <a:pt x="1264" y="154"/>
                    </a:lnTo>
                    <a:lnTo>
                      <a:pt x="1275" y="155"/>
                    </a:lnTo>
                    <a:lnTo>
                      <a:pt x="1284" y="156"/>
                    </a:lnTo>
                    <a:lnTo>
                      <a:pt x="1283" y="141"/>
                    </a:lnTo>
                    <a:lnTo>
                      <a:pt x="1279" y="125"/>
                    </a:lnTo>
                    <a:lnTo>
                      <a:pt x="1276" y="110"/>
                    </a:lnTo>
                    <a:lnTo>
                      <a:pt x="1273" y="96"/>
                    </a:lnTo>
                    <a:lnTo>
                      <a:pt x="1274" y="72"/>
                    </a:lnTo>
                    <a:lnTo>
                      <a:pt x="1275" y="49"/>
                    </a:lnTo>
                    <a:lnTo>
                      <a:pt x="1275" y="24"/>
                    </a:lnTo>
                    <a:lnTo>
                      <a:pt x="1271" y="2"/>
                    </a:lnTo>
                    <a:lnTo>
                      <a:pt x="1278" y="13"/>
                    </a:lnTo>
                    <a:lnTo>
                      <a:pt x="1282" y="25"/>
                    </a:lnTo>
                    <a:lnTo>
                      <a:pt x="1286" y="37"/>
                    </a:lnTo>
                    <a:lnTo>
                      <a:pt x="1289" y="50"/>
                    </a:lnTo>
                    <a:lnTo>
                      <a:pt x="1292" y="62"/>
                    </a:lnTo>
                    <a:lnTo>
                      <a:pt x="1296" y="74"/>
                    </a:lnTo>
                    <a:lnTo>
                      <a:pt x="1301" y="86"/>
                    </a:lnTo>
                    <a:lnTo>
                      <a:pt x="1306" y="98"/>
                    </a:lnTo>
                    <a:lnTo>
                      <a:pt x="1315" y="87"/>
                    </a:lnTo>
                    <a:lnTo>
                      <a:pt x="1322" y="75"/>
                    </a:lnTo>
                    <a:lnTo>
                      <a:pt x="1329" y="64"/>
                    </a:lnTo>
                    <a:lnTo>
                      <a:pt x="1335" y="52"/>
                    </a:lnTo>
                    <a:lnTo>
                      <a:pt x="1342" y="39"/>
                    </a:lnTo>
                    <a:lnTo>
                      <a:pt x="1347" y="27"/>
                    </a:lnTo>
                    <a:lnTo>
                      <a:pt x="1352" y="14"/>
                    </a:lnTo>
                    <a:lnTo>
                      <a:pt x="1355" y="0"/>
                    </a:lnTo>
                    <a:lnTo>
                      <a:pt x="1357" y="23"/>
                    </a:lnTo>
                    <a:lnTo>
                      <a:pt x="1355" y="47"/>
                    </a:lnTo>
                    <a:lnTo>
                      <a:pt x="1351" y="69"/>
                    </a:lnTo>
                    <a:lnTo>
                      <a:pt x="1345" y="90"/>
                    </a:lnTo>
                    <a:lnTo>
                      <a:pt x="1340" y="113"/>
                    </a:lnTo>
                    <a:lnTo>
                      <a:pt x="1335" y="135"/>
                    </a:lnTo>
                    <a:lnTo>
                      <a:pt x="1334" y="158"/>
                    </a:lnTo>
                    <a:lnTo>
                      <a:pt x="1338" y="181"/>
                    </a:lnTo>
                    <a:lnTo>
                      <a:pt x="1341" y="197"/>
                    </a:lnTo>
                    <a:lnTo>
                      <a:pt x="1343" y="214"/>
                    </a:lnTo>
                    <a:lnTo>
                      <a:pt x="1345" y="230"/>
                    </a:lnTo>
                    <a:lnTo>
                      <a:pt x="1352" y="244"/>
                    </a:lnTo>
                    <a:lnTo>
                      <a:pt x="1360" y="231"/>
                    </a:lnTo>
                    <a:lnTo>
                      <a:pt x="1369" y="220"/>
                    </a:lnTo>
                    <a:lnTo>
                      <a:pt x="1379" y="208"/>
                    </a:lnTo>
                    <a:lnTo>
                      <a:pt x="1388" y="195"/>
                    </a:lnTo>
                    <a:lnTo>
                      <a:pt x="1397" y="183"/>
                    </a:lnTo>
                    <a:lnTo>
                      <a:pt x="1406" y="170"/>
                    </a:lnTo>
                    <a:lnTo>
                      <a:pt x="1414" y="157"/>
                    </a:lnTo>
                    <a:lnTo>
                      <a:pt x="1420" y="143"/>
                    </a:lnTo>
                    <a:lnTo>
                      <a:pt x="1420" y="155"/>
                    </a:lnTo>
                    <a:lnTo>
                      <a:pt x="1415" y="175"/>
                    </a:lnTo>
                    <a:lnTo>
                      <a:pt x="1409" y="196"/>
                    </a:lnTo>
                    <a:lnTo>
                      <a:pt x="1403" y="217"/>
                    </a:lnTo>
                    <a:lnTo>
                      <a:pt x="1397" y="237"/>
                    </a:lnTo>
                    <a:lnTo>
                      <a:pt x="1392" y="257"/>
                    </a:lnTo>
                    <a:lnTo>
                      <a:pt x="1390" y="278"/>
                    </a:lnTo>
                    <a:lnTo>
                      <a:pt x="1390" y="299"/>
                    </a:lnTo>
                    <a:lnTo>
                      <a:pt x="1393" y="321"/>
                    </a:lnTo>
                    <a:lnTo>
                      <a:pt x="1401" y="331"/>
                    </a:lnTo>
                    <a:lnTo>
                      <a:pt x="1407" y="342"/>
                    </a:lnTo>
                    <a:lnTo>
                      <a:pt x="1413" y="352"/>
                    </a:lnTo>
                    <a:lnTo>
                      <a:pt x="1418" y="364"/>
                    </a:lnTo>
                    <a:lnTo>
                      <a:pt x="1422" y="376"/>
                    </a:lnTo>
                    <a:lnTo>
                      <a:pt x="1426" y="388"/>
                    </a:lnTo>
                    <a:lnTo>
                      <a:pt x="1428" y="401"/>
                    </a:lnTo>
                    <a:lnTo>
                      <a:pt x="1429" y="414"/>
                    </a:lnTo>
                    <a:lnTo>
                      <a:pt x="1430" y="416"/>
                    </a:lnTo>
                    <a:lnTo>
                      <a:pt x="1433" y="416"/>
                    </a:lnTo>
                    <a:lnTo>
                      <a:pt x="1435" y="416"/>
                    </a:lnTo>
                    <a:lnTo>
                      <a:pt x="1436" y="415"/>
                    </a:lnTo>
                    <a:lnTo>
                      <a:pt x="1443" y="404"/>
                    </a:lnTo>
                    <a:lnTo>
                      <a:pt x="1436" y="371"/>
                    </a:lnTo>
                    <a:lnTo>
                      <a:pt x="1438" y="339"/>
                    </a:lnTo>
                    <a:lnTo>
                      <a:pt x="1445" y="306"/>
                    </a:lnTo>
                    <a:lnTo>
                      <a:pt x="1459" y="277"/>
                    </a:lnTo>
                    <a:lnTo>
                      <a:pt x="1461" y="269"/>
                    </a:lnTo>
                    <a:lnTo>
                      <a:pt x="1459" y="260"/>
                    </a:lnTo>
                    <a:lnTo>
                      <a:pt x="1458" y="252"/>
                    </a:lnTo>
                    <a:lnTo>
                      <a:pt x="1466" y="246"/>
                    </a:lnTo>
                    <a:lnTo>
                      <a:pt x="1473" y="246"/>
                    </a:lnTo>
                    <a:lnTo>
                      <a:pt x="1480" y="249"/>
                    </a:lnTo>
                    <a:lnTo>
                      <a:pt x="1485" y="255"/>
                    </a:lnTo>
                    <a:lnTo>
                      <a:pt x="1489" y="261"/>
                    </a:lnTo>
                    <a:lnTo>
                      <a:pt x="1490" y="270"/>
                    </a:lnTo>
                    <a:lnTo>
                      <a:pt x="1487" y="277"/>
                    </a:lnTo>
                    <a:lnTo>
                      <a:pt x="1484" y="284"/>
                    </a:lnTo>
                    <a:lnTo>
                      <a:pt x="1480" y="291"/>
                    </a:lnTo>
                    <a:lnTo>
                      <a:pt x="1474" y="298"/>
                    </a:lnTo>
                    <a:lnTo>
                      <a:pt x="1471" y="306"/>
                    </a:lnTo>
                    <a:lnTo>
                      <a:pt x="1470" y="313"/>
                    </a:lnTo>
                    <a:lnTo>
                      <a:pt x="1471" y="323"/>
                    </a:lnTo>
                    <a:lnTo>
                      <a:pt x="1472" y="334"/>
                    </a:lnTo>
                    <a:lnTo>
                      <a:pt x="1473" y="346"/>
                    </a:lnTo>
                    <a:lnTo>
                      <a:pt x="1476" y="358"/>
                    </a:lnTo>
                    <a:lnTo>
                      <a:pt x="1479" y="369"/>
                    </a:lnTo>
                    <a:lnTo>
                      <a:pt x="1493" y="350"/>
                    </a:lnTo>
                    <a:lnTo>
                      <a:pt x="1506" y="331"/>
                    </a:lnTo>
                    <a:lnTo>
                      <a:pt x="1519" y="311"/>
                    </a:lnTo>
                    <a:lnTo>
                      <a:pt x="1530" y="290"/>
                    </a:lnTo>
                    <a:lnTo>
                      <a:pt x="1537" y="269"/>
                    </a:lnTo>
                    <a:lnTo>
                      <a:pt x="1544" y="246"/>
                    </a:lnTo>
                    <a:lnTo>
                      <a:pt x="1546" y="223"/>
                    </a:lnTo>
                    <a:lnTo>
                      <a:pt x="1544" y="198"/>
                    </a:lnTo>
                    <a:lnTo>
                      <a:pt x="1537" y="176"/>
                    </a:lnTo>
                    <a:lnTo>
                      <a:pt x="1533" y="151"/>
                    </a:lnTo>
                    <a:lnTo>
                      <a:pt x="1534" y="126"/>
                    </a:lnTo>
                    <a:lnTo>
                      <a:pt x="1545" y="105"/>
                    </a:lnTo>
                    <a:lnTo>
                      <a:pt x="1556" y="96"/>
                    </a:lnTo>
                    <a:lnTo>
                      <a:pt x="1558" y="109"/>
                    </a:lnTo>
                    <a:lnTo>
                      <a:pt x="1557" y="124"/>
                    </a:lnTo>
                    <a:lnTo>
                      <a:pt x="1555" y="139"/>
                    </a:lnTo>
                    <a:lnTo>
                      <a:pt x="1554" y="154"/>
                    </a:lnTo>
                    <a:lnTo>
                      <a:pt x="1557" y="163"/>
                    </a:lnTo>
                    <a:lnTo>
                      <a:pt x="1559" y="172"/>
                    </a:lnTo>
                    <a:lnTo>
                      <a:pt x="1561" y="181"/>
                    </a:lnTo>
                    <a:lnTo>
                      <a:pt x="1566" y="191"/>
                    </a:lnTo>
                    <a:lnTo>
                      <a:pt x="1573" y="174"/>
                    </a:lnTo>
                    <a:lnTo>
                      <a:pt x="1582" y="158"/>
                    </a:lnTo>
                    <a:lnTo>
                      <a:pt x="1593" y="142"/>
                    </a:lnTo>
                    <a:lnTo>
                      <a:pt x="1603" y="126"/>
                    </a:lnTo>
                    <a:lnTo>
                      <a:pt x="1612" y="110"/>
                    </a:lnTo>
                    <a:lnTo>
                      <a:pt x="1620" y="94"/>
                    </a:lnTo>
                    <a:lnTo>
                      <a:pt x="1625" y="77"/>
                    </a:lnTo>
                    <a:lnTo>
                      <a:pt x="1627" y="58"/>
                    </a:lnTo>
                    <a:lnTo>
                      <a:pt x="1630" y="75"/>
                    </a:lnTo>
                    <a:lnTo>
                      <a:pt x="1630" y="92"/>
                    </a:lnTo>
                    <a:lnTo>
                      <a:pt x="1629" y="109"/>
                    </a:lnTo>
                    <a:lnTo>
                      <a:pt x="1625" y="126"/>
                    </a:lnTo>
                    <a:lnTo>
                      <a:pt x="1621" y="142"/>
                    </a:lnTo>
                    <a:lnTo>
                      <a:pt x="1614" y="157"/>
                    </a:lnTo>
                    <a:lnTo>
                      <a:pt x="1606" y="171"/>
                    </a:lnTo>
                    <a:lnTo>
                      <a:pt x="1596" y="185"/>
                    </a:lnTo>
                    <a:lnTo>
                      <a:pt x="1588" y="248"/>
                    </a:lnTo>
                    <a:lnTo>
                      <a:pt x="1595" y="243"/>
                    </a:lnTo>
                    <a:lnTo>
                      <a:pt x="1600" y="237"/>
                    </a:lnTo>
                    <a:lnTo>
                      <a:pt x="1606" y="230"/>
                    </a:lnTo>
                    <a:lnTo>
                      <a:pt x="1610" y="223"/>
                    </a:lnTo>
                    <a:lnTo>
                      <a:pt x="1614" y="215"/>
                    </a:lnTo>
                    <a:lnTo>
                      <a:pt x="1620" y="208"/>
                    </a:lnTo>
                    <a:lnTo>
                      <a:pt x="1624" y="202"/>
                    </a:lnTo>
                    <a:lnTo>
                      <a:pt x="1630" y="194"/>
                    </a:lnTo>
                    <a:lnTo>
                      <a:pt x="1631" y="204"/>
                    </a:lnTo>
                    <a:lnTo>
                      <a:pt x="1631" y="213"/>
                    </a:lnTo>
                    <a:lnTo>
                      <a:pt x="1630" y="223"/>
                    </a:lnTo>
                    <a:lnTo>
                      <a:pt x="1627" y="232"/>
                    </a:lnTo>
                    <a:lnTo>
                      <a:pt x="1619" y="250"/>
                    </a:lnTo>
                    <a:lnTo>
                      <a:pt x="1608" y="267"/>
                    </a:lnTo>
                    <a:lnTo>
                      <a:pt x="1596" y="283"/>
                    </a:lnTo>
                    <a:lnTo>
                      <a:pt x="1582" y="299"/>
                    </a:lnTo>
                    <a:lnTo>
                      <a:pt x="1569" y="315"/>
                    </a:lnTo>
                    <a:lnTo>
                      <a:pt x="1556" y="332"/>
                    </a:lnTo>
                    <a:lnTo>
                      <a:pt x="1546" y="349"/>
                    </a:lnTo>
                    <a:lnTo>
                      <a:pt x="1540" y="367"/>
                    </a:lnTo>
                    <a:lnTo>
                      <a:pt x="1531" y="382"/>
                    </a:lnTo>
                    <a:lnTo>
                      <a:pt x="1544" y="381"/>
                    </a:lnTo>
                    <a:lnTo>
                      <a:pt x="1555" y="378"/>
                    </a:lnTo>
                    <a:lnTo>
                      <a:pt x="1567" y="373"/>
                    </a:lnTo>
                    <a:lnTo>
                      <a:pt x="1576" y="365"/>
                    </a:lnTo>
                    <a:lnTo>
                      <a:pt x="1587" y="357"/>
                    </a:lnTo>
                    <a:lnTo>
                      <a:pt x="1597" y="349"/>
                    </a:lnTo>
                    <a:lnTo>
                      <a:pt x="1608" y="341"/>
                    </a:lnTo>
                    <a:lnTo>
                      <a:pt x="1619" y="334"/>
                    </a:lnTo>
                    <a:lnTo>
                      <a:pt x="1624" y="335"/>
                    </a:lnTo>
                    <a:lnTo>
                      <a:pt x="1627" y="339"/>
                    </a:lnTo>
                    <a:lnTo>
                      <a:pt x="1626" y="344"/>
                    </a:lnTo>
                    <a:lnTo>
                      <a:pt x="1625" y="348"/>
                    </a:lnTo>
                    <a:lnTo>
                      <a:pt x="1613" y="365"/>
                    </a:lnTo>
                    <a:lnTo>
                      <a:pt x="1600" y="380"/>
                    </a:lnTo>
                    <a:lnTo>
                      <a:pt x="1585" y="392"/>
                    </a:lnTo>
                    <a:lnTo>
                      <a:pt x="1570" y="402"/>
                    </a:lnTo>
                    <a:lnTo>
                      <a:pt x="1553" y="411"/>
                    </a:lnTo>
                    <a:lnTo>
                      <a:pt x="1535" y="419"/>
                    </a:lnTo>
                    <a:lnTo>
                      <a:pt x="1518" y="427"/>
                    </a:lnTo>
                    <a:lnTo>
                      <a:pt x="1500" y="433"/>
                    </a:lnTo>
                    <a:lnTo>
                      <a:pt x="1494" y="438"/>
                    </a:lnTo>
                    <a:lnTo>
                      <a:pt x="1487" y="444"/>
                    </a:lnTo>
                    <a:lnTo>
                      <a:pt x="1482" y="450"/>
                    </a:lnTo>
                    <a:lnTo>
                      <a:pt x="1478" y="456"/>
                    </a:lnTo>
                    <a:lnTo>
                      <a:pt x="1473" y="464"/>
                    </a:lnTo>
                    <a:lnTo>
                      <a:pt x="1469" y="470"/>
                    </a:lnTo>
                    <a:lnTo>
                      <a:pt x="1466" y="478"/>
                    </a:lnTo>
                    <a:lnTo>
                      <a:pt x="1462" y="485"/>
                    </a:lnTo>
                    <a:lnTo>
                      <a:pt x="1479" y="492"/>
                    </a:lnTo>
                    <a:lnTo>
                      <a:pt x="1492" y="504"/>
                    </a:lnTo>
                    <a:lnTo>
                      <a:pt x="1503" y="517"/>
                    </a:lnTo>
                    <a:lnTo>
                      <a:pt x="1511" y="532"/>
                    </a:lnTo>
                    <a:lnTo>
                      <a:pt x="1520" y="546"/>
                    </a:lnTo>
                    <a:lnTo>
                      <a:pt x="1530" y="559"/>
                    </a:lnTo>
                    <a:lnTo>
                      <a:pt x="1542" y="572"/>
                    </a:lnTo>
                    <a:lnTo>
                      <a:pt x="1557" y="582"/>
                    </a:lnTo>
                    <a:lnTo>
                      <a:pt x="1573" y="590"/>
                    </a:lnTo>
                    <a:lnTo>
                      <a:pt x="1579" y="583"/>
                    </a:lnTo>
                    <a:lnTo>
                      <a:pt x="1585" y="576"/>
                    </a:lnTo>
                    <a:lnTo>
                      <a:pt x="1593" y="570"/>
                    </a:lnTo>
                    <a:lnTo>
                      <a:pt x="1601" y="567"/>
                    </a:lnTo>
                    <a:lnTo>
                      <a:pt x="1606" y="566"/>
                    </a:lnTo>
                    <a:lnTo>
                      <a:pt x="1610" y="566"/>
                    </a:lnTo>
                    <a:lnTo>
                      <a:pt x="1614" y="566"/>
                    </a:lnTo>
                    <a:lnTo>
                      <a:pt x="1619" y="566"/>
                    </a:lnTo>
                    <a:lnTo>
                      <a:pt x="1622" y="566"/>
                    </a:lnTo>
                    <a:lnTo>
                      <a:pt x="1626" y="567"/>
                    </a:lnTo>
                    <a:lnTo>
                      <a:pt x="1631" y="568"/>
                    </a:lnTo>
                    <a:lnTo>
                      <a:pt x="1635" y="569"/>
                    </a:lnTo>
                    <a:lnTo>
                      <a:pt x="1642" y="577"/>
                    </a:lnTo>
                    <a:lnTo>
                      <a:pt x="1648" y="585"/>
                    </a:lnTo>
                    <a:lnTo>
                      <a:pt x="1651" y="594"/>
                    </a:lnTo>
                    <a:lnTo>
                      <a:pt x="1651" y="605"/>
                    </a:lnTo>
                    <a:lnTo>
                      <a:pt x="1651" y="611"/>
                    </a:lnTo>
                    <a:lnTo>
                      <a:pt x="1648" y="616"/>
                    </a:lnTo>
                    <a:lnTo>
                      <a:pt x="1644" y="620"/>
                    </a:lnTo>
                    <a:lnTo>
                      <a:pt x="1638" y="622"/>
                    </a:lnTo>
                    <a:lnTo>
                      <a:pt x="1634" y="623"/>
                    </a:lnTo>
                    <a:lnTo>
                      <a:pt x="1630" y="623"/>
                    </a:lnTo>
                    <a:lnTo>
                      <a:pt x="1625" y="623"/>
                    </a:lnTo>
                    <a:lnTo>
                      <a:pt x="1622" y="623"/>
                    </a:lnTo>
                    <a:lnTo>
                      <a:pt x="1618" y="623"/>
                    </a:lnTo>
                    <a:lnTo>
                      <a:pt x="1613" y="622"/>
                    </a:lnTo>
                    <a:lnTo>
                      <a:pt x="1609" y="621"/>
                    </a:lnTo>
                    <a:lnTo>
                      <a:pt x="1605" y="620"/>
                    </a:lnTo>
                    <a:lnTo>
                      <a:pt x="1597" y="627"/>
                    </a:lnTo>
                    <a:lnTo>
                      <a:pt x="1589" y="634"/>
                    </a:lnTo>
                    <a:lnTo>
                      <a:pt x="1582" y="641"/>
                    </a:lnTo>
                    <a:lnTo>
                      <a:pt x="1574" y="647"/>
                    </a:lnTo>
                    <a:lnTo>
                      <a:pt x="1566" y="653"/>
                    </a:lnTo>
                    <a:lnTo>
                      <a:pt x="1557" y="657"/>
                    </a:lnTo>
                    <a:lnTo>
                      <a:pt x="1547" y="659"/>
                    </a:lnTo>
                    <a:lnTo>
                      <a:pt x="1536" y="660"/>
                    </a:lnTo>
                    <a:lnTo>
                      <a:pt x="1524" y="661"/>
                    </a:lnTo>
                    <a:lnTo>
                      <a:pt x="1511" y="660"/>
                    </a:lnTo>
                    <a:lnTo>
                      <a:pt x="1498" y="660"/>
                    </a:lnTo>
                    <a:lnTo>
                      <a:pt x="1486" y="661"/>
                    </a:lnTo>
                    <a:lnTo>
                      <a:pt x="1474" y="663"/>
                    </a:lnTo>
                    <a:lnTo>
                      <a:pt x="1465" y="668"/>
                    </a:lnTo>
                    <a:lnTo>
                      <a:pt x="1456" y="674"/>
                    </a:lnTo>
                    <a:lnTo>
                      <a:pt x="1449" y="685"/>
                    </a:lnTo>
                    <a:lnTo>
                      <a:pt x="1444" y="748"/>
                    </a:lnTo>
                    <a:lnTo>
                      <a:pt x="1442" y="814"/>
                    </a:lnTo>
                    <a:lnTo>
                      <a:pt x="1435" y="878"/>
                    </a:lnTo>
                    <a:lnTo>
                      <a:pt x="1420" y="937"/>
                    </a:lnTo>
                    <a:lnTo>
                      <a:pt x="1416" y="951"/>
                    </a:lnTo>
                    <a:lnTo>
                      <a:pt x="1411" y="965"/>
                    </a:lnTo>
                    <a:lnTo>
                      <a:pt x="1407" y="979"/>
                    </a:lnTo>
                    <a:lnTo>
                      <a:pt x="1403" y="992"/>
                    </a:lnTo>
                    <a:lnTo>
                      <a:pt x="1397" y="1006"/>
                    </a:lnTo>
                    <a:lnTo>
                      <a:pt x="1392" y="1019"/>
                    </a:lnTo>
                    <a:lnTo>
                      <a:pt x="1385" y="1033"/>
                    </a:lnTo>
                    <a:lnTo>
                      <a:pt x="1378" y="1045"/>
                    </a:lnTo>
                    <a:lnTo>
                      <a:pt x="1398" y="1042"/>
                    </a:lnTo>
                    <a:lnTo>
                      <a:pt x="1418" y="1039"/>
                    </a:lnTo>
                    <a:lnTo>
                      <a:pt x="1439" y="1035"/>
                    </a:lnTo>
                    <a:lnTo>
                      <a:pt x="1459" y="1032"/>
                    </a:lnTo>
                    <a:lnTo>
                      <a:pt x="1480" y="1029"/>
                    </a:lnTo>
                    <a:lnTo>
                      <a:pt x="1502" y="1028"/>
                    </a:lnTo>
                    <a:lnTo>
                      <a:pt x="1522" y="1029"/>
                    </a:lnTo>
                    <a:lnTo>
                      <a:pt x="1543" y="1034"/>
                    </a:lnTo>
                    <a:lnTo>
                      <a:pt x="1557" y="1051"/>
                    </a:lnTo>
                    <a:lnTo>
                      <a:pt x="1563" y="1068"/>
                    </a:lnTo>
                    <a:lnTo>
                      <a:pt x="1565" y="1085"/>
                    </a:lnTo>
                    <a:lnTo>
                      <a:pt x="1561" y="1102"/>
                    </a:lnTo>
                    <a:lnTo>
                      <a:pt x="1555" y="1120"/>
                    </a:lnTo>
                    <a:lnTo>
                      <a:pt x="1547" y="1137"/>
                    </a:lnTo>
                    <a:lnTo>
                      <a:pt x="1538" y="1154"/>
                    </a:lnTo>
                    <a:lnTo>
                      <a:pt x="1531" y="1171"/>
                    </a:lnTo>
                    <a:lnTo>
                      <a:pt x="1447" y="1165"/>
                    </a:lnTo>
                    <a:lnTo>
                      <a:pt x="1454" y="1150"/>
                    </a:lnTo>
                    <a:lnTo>
                      <a:pt x="1458" y="1136"/>
                    </a:lnTo>
                    <a:lnTo>
                      <a:pt x="1461" y="1120"/>
                    </a:lnTo>
                    <a:lnTo>
                      <a:pt x="1465" y="1105"/>
                    </a:lnTo>
                    <a:lnTo>
                      <a:pt x="1445" y="1109"/>
                    </a:lnTo>
                    <a:lnTo>
                      <a:pt x="1427" y="1114"/>
                    </a:lnTo>
                    <a:lnTo>
                      <a:pt x="1407" y="1120"/>
                    </a:lnTo>
                    <a:lnTo>
                      <a:pt x="1389" y="1125"/>
                    </a:lnTo>
                    <a:lnTo>
                      <a:pt x="1370" y="1131"/>
                    </a:lnTo>
                    <a:lnTo>
                      <a:pt x="1353" y="1140"/>
                    </a:lnTo>
                    <a:lnTo>
                      <a:pt x="1335" y="1148"/>
                    </a:lnTo>
                    <a:lnTo>
                      <a:pt x="1319" y="1159"/>
                    </a:lnTo>
                    <a:lnTo>
                      <a:pt x="1333" y="1163"/>
                    </a:lnTo>
                    <a:lnTo>
                      <a:pt x="1349" y="1166"/>
                    </a:lnTo>
                    <a:lnTo>
                      <a:pt x="1364" y="1169"/>
                    </a:lnTo>
                    <a:lnTo>
                      <a:pt x="1380" y="1169"/>
                    </a:lnTo>
                    <a:lnTo>
                      <a:pt x="1395" y="1169"/>
                    </a:lnTo>
                    <a:lnTo>
                      <a:pt x="1411" y="1169"/>
                    </a:lnTo>
                    <a:lnTo>
                      <a:pt x="1428" y="1169"/>
                    </a:lnTo>
                    <a:lnTo>
                      <a:pt x="1443" y="117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47" name="Freeform 19"/>
              <p:cNvSpPr>
                <a:spLocks/>
              </p:cNvSpPr>
              <p:nvPr/>
            </p:nvSpPr>
            <p:spPr bwMode="auto">
              <a:xfrm>
                <a:off x="4377" y="11491"/>
                <a:ext cx="53" cy="59"/>
              </a:xfrm>
              <a:custGeom>
                <a:avLst/>
                <a:gdLst>
                  <a:gd name="T0" fmla="*/ 53 w 53"/>
                  <a:gd name="T1" fmla="*/ 59 h 59"/>
                  <a:gd name="T2" fmla="*/ 43 w 53"/>
                  <a:gd name="T3" fmla="*/ 55 h 59"/>
                  <a:gd name="T4" fmla="*/ 35 w 53"/>
                  <a:gd name="T5" fmla="*/ 49 h 59"/>
                  <a:gd name="T6" fmla="*/ 29 w 53"/>
                  <a:gd name="T7" fmla="*/ 42 h 59"/>
                  <a:gd name="T8" fmla="*/ 23 w 53"/>
                  <a:gd name="T9" fmla="*/ 34 h 59"/>
                  <a:gd name="T10" fmla="*/ 18 w 53"/>
                  <a:gd name="T11" fmla="*/ 25 h 59"/>
                  <a:gd name="T12" fmla="*/ 13 w 53"/>
                  <a:gd name="T13" fmla="*/ 16 h 59"/>
                  <a:gd name="T14" fmla="*/ 6 w 53"/>
                  <a:gd name="T15" fmla="*/ 8 h 59"/>
                  <a:gd name="T16" fmla="*/ 0 w 53"/>
                  <a:gd name="T17" fmla="*/ 0 h 59"/>
                  <a:gd name="T18" fmla="*/ 9 w 53"/>
                  <a:gd name="T19" fmla="*/ 5 h 59"/>
                  <a:gd name="T20" fmla="*/ 18 w 53"/>
                  <a:gd name="T21" fmla="*/ 10 h 59"/>
                  <a:gd name="T22" fmla="*/ 26 w 53"/>
                  <a:gd name="T23" fmla="*/ 16 h 59"/>
                  <a:gd name="T24" fmla="*/ 32 w 53"/>
                  <a:gd name="T25" fmla="*/ 25 h 59"/>
                  <a:gd name="T26" fmla="*/ 39 w 53"/>
                  <a:gd name="T27" fmla="*/ 32 h 59"/>
                  <a:gd name="T28" fmla="*/ 44 w 53"/>
                  <a:gd name="T29" fmla="*/ 42 h 59"/>
                  <a:gd name="T30" fmla="*/ 48 w 53"/>
                  <a:gd name="T31" fmla="*/ 50 h 59"/>
                  <a:gd name="T32" fmla="*/ 53 w 53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59"/>
                  <a:gd name="T53" fmla="*/ 53 w 53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59">
                    <a:moveTo>
                      <a:pt x="53" y="59"/>
                    </a:moveTo>
                    <a:lnTo>
                      <a:pt x="43" y="55"/>
                    </a:lnTo>
                    <a:lnTo>
                      <a:pt x="35" y="49"/>
                    </a:lnTo>
                    <a:lnTo>
                      <a:pt x="29" y="42"/>
                    </a:lnTo>
                    <a:lnTo>
                      <a:pt x="23" y="34"/>
                    </a:lnTo>
                    <a:lnTo>
                      <a:pt x="18" y="25"/>
                    </a:lnTo>
                    <a:lnTo>
                      <a:pt x="13" y="16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18" y="10"/>
                    </a:lnTo>
                    <a:lnTo>
                      <a:pt x="26" y="16"/>
                    </a:lnTo>
                    <a:lnTo>
                      <a:pt x="32" y="25"/>
                    </a:lnTo>
                    <a:lnTo>
                      <a:pt x="39" y="32"/>
                    </a:lnTo>
                    <a:lnTo>
                      <a:pt x="44" y="42"/>
                    </a:lnTo>
                    <a:lnTo>
                      <a:pt x="48" y="50"/>
                    </a:lnTo>
                    <a:lnTo>
                      <a:pt x="53" y="5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48" name="Freeform 20"/>
              <p:cNvSpPr>
                <a:spLocks/>
              </p:cNvSpPr>
              <p:nvPr/>
            </p:nvSpPr>
            <p:spPr bwMode="auto">
              <a:xfrm>
                <a:off x="4494" y="11584"/>
                <a:ext cx="32" cy="36"/>
              </a:xfrm>
              <a:custGeom>
                <a:avLst/>
                <a:gdLst>
                  <a:gd name="T0" fmla="*/ 32 w 32"/>
                  <a:gd name="T1" fmla="*/ 11 h 36"/>
                  <a:gd name="T2" fmla="*/ 32 w 32"/>
                  <a:gd name="T3" fmla="*/ 19 h 36"/>
                  <a:gd name="T4" fmla="*/ 30 w 32"/>
                  <a:gd name="T5" fmla="*/ 26 h 36"/>
                  <a:gd name="T6" fmla="*/ 26 w 32"/>
                  <a:gd name="T7" fmla="*/ 32 h 36"/>
                  <a:gd name="T8" fmla="*/ 19 w 32"/>
                  <a:gd name="T9" fmla="*/ 36 h 36"/>
                  <a:gd name="T10" fmla="*/ 13 w 32"/>
                  <a:gd name="T11" fmla="*/ 36 h 36"/>
                  <a:gd name="T12" fmla="*/ 6 w 32"/>
                  <a:gd name="T13" fmla="*/ 34 h 36"/>
                  <a:gd name="T14" fmla="*/ 2 w 32"/>
                  <a:gd name="T15" fmla="*/ 28 h 36"/>
                  <a:gd name="T16" fmla="*/ 0 w 32"/>
                  <a:gd name="T17" fmla="*/ 23 h 36"/>
                  <a:gd name="T18" fmla="*/ 0 w 32"/>
                  <a:gd name="T19" fmla="*/ 16 h 36"/>
                  <a:gd name="T20" fmla="*/ 2 w 32"/>
                  <a:gd name="T21" fmla="*/ 9 h 36"/>
                  <a:gd name="T22" fmla="*/ 5 w 32"/>
                  <a:gd name="T23" fmla="*/ 4 h 36"/>
                  <a:gd name="T24" fmla="*/ 10 w 32"/>
                  <a:gd name="T25" fmla="*/ 0 h 36"/>
                  <a:gd name="T26" fmla="*/ 17 w 32"/>
                  <a:gd name="T27" fmla="*/ 0 h 36"/>
                  <a:gd name="T28" fmla="*/ 25 w 32"/>
                  <a:gd name="T29" fmla="*/ 1 h 36"/>
                  <a:gd name="T30" fmla="*/ 30 w 32"/>
                  <a:gd name="T31" fmla="*/ 5 h 36"/>
                  <a:gd name="T32" fmla="*/ 32 w 32"/>
                  <a:gd name="T33" fmla="*/ 1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6"/>
                  <a:gd name="T53" fmla="*/ 32 w 3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6">
                    <a:moveTo>
                      <a:pt x="32" y="11"/>
                    </a:moveTo>
                    <a:lnTo>
                      <a:pt x="32" y="19"/>
                    </a:lnTo>
                    <a:lnTo>
                      <a:pt x="30" y="26"/>
                    </a:lnTo>
                    <a:lnTo>
                      <a:pt x="26" y="32"/>
                    </a:lnTo>
                    <a:lnTo>
                      <a:pt x="19" y="36"/>
                    </a:lnTo>
                    <a:lnTo>
                      <a:pt x="13" y="36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49" name="Freeform 21"/>
              <p:cNvSpPr>
                <a:spLocks/>
              </p:cNvSpPr>
              <p:nvPr/>
            </p:nvSpPr>
            <p:spPr bwMode="auto">
              <a:xfrm>
                <a:off x="4436" y="11651"/>
                <a:ext cx="94" cy="42"/>
              </a:xfrm>
              <a:custGeom>
                <a:avLst/>
                <a:gdLst>
                  <a:gd name="T0" fmla="*/ 94 w 94"/>
                  <a:gd name="T1" fmla="*/ 31 h 42"/>
                  <a:gd name="T2" fmla="*/ 85 w 94"/>
                  <a:gd name="T3" fmla="*/ 36 h 42"/>
                  <a:gd name="T4" fmla="*/ 75 w 94"/>
                  <a:gd name="T5" fmla="*/ 38 h 42"/>
                  <a:gd name="T6" fmla="*/ 64 w 94"/>
                  <a:gd name="T7" fmla="*/ 41 h 42"/>
                  <a:gd name="T8" fmla="*/ 55 w 94"/>
                  <a:gd name="T9" fmla="*/ 42 h 42"/>
                  <a:gd name="T10" fmla="*/ 44 w 94"/>
                  <a:gd name="T11" fmla="*/ 42 h 42"/>
                  <a:gd name="T12" fmla="*/ 34 w 94"/>
                  <a:gd name="T13" fmla="*/ 40 h 42"/>
                  <a:gd name="T14" fmla="*/ 24 w 94"/>
                  <a:gd name="T15" fmla="*/ 37 h 42"/>
                  <a:gd name="T16" fmla="*/ 16 w 94"/>
                  <a:gd name="T17" fmla="*/ 31 h 42"/>
                  <a:gd name="T18" fmla="*/ 9 w 94"/>
                  <a:gd name="T19" fmla="*/ 24 h 42"/>
                  <a:gd name="T20" fmla="*/ 4 w 94"/>
                  <a:gd name="T21" fmla="*/ 17 h 42"/>
                  <a:gd name="T22" fmla="*/ 0 w 94"/>
                  <a:gd name="T23" fmla="*/ 8 h 42"/>
                  <a:gd name="T24" fmla="*/ 0 w 94"/>
                  <a:gd name="T25" fmla="*/ 0 h 42"/>
                  <a:gd name="T26" fmla="*/ 9 w 94"/>
                  <a:gd name="T27" fmla="*/ 9 h 42"/>
                  <a:gd name="T28" fmla="*/ 19 w 94"/>
                  <a:gd name="T29" fmla="*/ 17 h 42"/>
                  <a:gd name="T30" fmla="*/ 30 w 94"/>
                  <a:gd name="T31" fmla="*/ 23 h 42"/>
                  <a:gd name="T32" fmla="*/ 42 w 94"/>
                  <a:gd name="T33" fmla="*/ 26 h 42"/>
                  <a:gd name="T34" fmla="*/ 55 w 94"/>
                  <a:gd name="T35" fmla="*/ 29 h 42"/>
                  <a:gd name="T36" fmla="*/ 67 w 94"/>
                  <a:gd name="T37" fmla="*/ 31 h 42"/>
                  <a:gd name="T38" fmla="*/ 81 w 94"/>
                  <a:gd name="T39" fmla="*/ 31 h 42"/>
                  <a:gd name="T40" fmla="*/ 94 w 94"/>
                  <a:gd name="T41" fmla="*/ 31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4"/>
                  <a:gd name="T64" fmla="*/ 0 h 42"/>
                  <a:gd name="T65" fmla="*/ 94 w 94"/>
                  <a:gd name="T66" fmla="*/ 42 h 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4" h="42">
                    <a:moveTo>
                      <a:pt x="94" y="31"/>
                    </a:moveTo>
                    <a:lnTo>
                      <a:pt x="85" y="36"/>
                    </a:lnTo>
                    <a:lnTo>
                      <a:pt x="75" y="38"/>
                    </a:lnTo>
                    <a:lnTo>
                      <a:pt x="64" y="41"/>
                    </a:lnTo>
                    <a:lnTo>
                      <a:pt x="55" y="42"/>
                    </a:lnTo>
                    <a:lnTo>
                      <a:pt x="44" y="42"/>
                    </a:lnTo>
                    <a:lnTo>
                      <a:pt x="34" y="40"/>
                    </a:lnTo>
                    <a:lnTo>
                      <a:pt x="24" y="37"/>
                    </a:lnTo>
                    <a:lnTo>
                      <a:pt x="16" y="31"/>
                    </a:lnTo>
                    <a:lnTo>
                      <a:pt x="9" y="24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9" y="17"/>
                    </a:lnTo>
                    <a:lnTo>
                      <a:pt x="30" y="23"/>
                    </a:lnTo>
                    <a:lnTo>
                      <a:pt x="42" y="26"/>
                    </a:lnTo>
                    <a:lnTo>
                      <a:pt x="55" y="29"/>
                    </a:lnTo>
                    <a:lnTo>
                      <a:pt x="67" y="31"/>
                    </a:lnTo>
                    <a:lnTo>
                      <a:pt x="81" y="31"/>
                    </a:lnTo>
                    <a:lnTo>
                      <a:pt x="94" y="3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50" name="Freeform 22"/>
              <p:cNvSpPr>
                <a:spLocks/>
              </p:cNvSpPr>
              <p:nvPr/>
            </p:nvSpPr>
            <p:spPr bwMode="auto">
              <a:xfrm>
                <a:off x="4345" y="11672"/>
                <a:ext cx="70" cy="221"/>
              </a:xfrm>
              <a:custGeom>
                <a:avLst/>
                <a:gdLst>
                  <a:gd name="T0" fmla="*/ 51 w 70"/>
                  <a:gd name="T1" fmla="*/ 157 h 221"/>
                  <a:gd name="T2" fmla="*/ 46 w 70"/>
                  <a:gd name="T3" fmla="*/ 165 h 221"/>
                  <a:gd name="T4" fmla="*/ 39 w 70"/>
                  <a:gd name="T5" fmla="*/ 173 h 221"/>
                  <a:gd name="T6" fmla="*/ 34 w 70"/>
                  <a:gd name="T7" fmla="*/ 181 h 221"/>
                  <a:gd name="T8" fmla="*/ 28 w 70"/>
                  <a:gd name="T9" fmla="*/ 190 h 221"/>
                  <a:gd name="T10" fmla="*/ 22 w 70"/>
                  <a:gd name="T11" fmla="*/ 198 h 221"/>
                  <a:gd name="T12" fmla="*/ 15 w 70"/>
                  <a:gd name="T13" fmla="*/ 206 h 221"/>
                  <a:gd name="T14" fmla="*/ 8 w 70"/>
                  <a:gd name="T15" fmla="*/ 213 h 221"/>
                  <a:gd name="T16" fmla="*/ 0 w 70"/>
                  <a:gd name="T17" fmla="*/ 221 h 221"/>
                  <a:gd name="T18" fmla="*/ 13 w 70"/>
                  <a:gd name="T19" fmla="*/ 195 h 221"/>
                  <a:gd name="T20" fmla="*/ 25 w 70"/>
                  <a:gd name="T21" fmla="*/ 170 h 221"/>
                  <a:gd name="T22" fmla="*/ 36 w 70"/>
                  <a:gd name="T23" fmla="*/ 143 h 221"/>
                  <a:gd name="T24" fmla="*/ 44 w 70"/>
                  <a:gd name="T25" fmla="*/ 117 h 221"/>
                  <a:gd name="T26" fmla="*/ 50 w 70"/>
                  <a:gd name="T27" fmla="*/ 88 h 221"/>
                  <a:gd name="T28" fmla="*/ 54 w 70"/>
                  <a:gd name="T29" fmla="*/ 59 h 221"/>
                  <a:gd name="T30" fmla="*/ 55 w 70"/>
                  <a:gd name="T31" fmla="*/ 31 h 221"/>
                  <a:gd name="T32" fmla="*/ 54 w 70"/>
                  <a:gd name="T33" fmla="*/ 0 h 221"/>
                  <a:gd name="T34" fmla="*/ 64 w 70"/>
                  <a:gd name="T35" fmla="*/ 38 h 221"/>
                  <a:gd name="T36" fmla="*/ 70 w 70"/>
                  <a:gd name="T37" fmla="*/ 79 h 221"/>
                  <a:gd name="T38" fmla="*/ 66 w 70"/>
                  <a:gd name="T39" fmla="*/ 120 h 221"/>
                  <a:gd name="T40" fmla="*/ 51 w 70"/>
                  <a:gd name="T41" fmla="*/ 157 h 2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221"/>
                  <a:gd name="T65" fmla="*/ 70 w 70"/>
                  <a:gd name="T66" fmla="*/ 221 h 2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221">
                    <a:moveTo>
                      <a:pt x="51" y="157"/>
                    </a:moveTo>
                    <a:lnTo>
                      <a:pt x="46" y="165"/>
                    </a:lnTo>
                    <a:lnTo>
                      <a:pt x="39" y="173"/>
                    </a:lnTo>
                    <a:lnTo>
                      <a:pt x="34" y="181"/>
                    </a:lnTo>
                    <a:lnTo>
                      <a:pt x="28" y="190"/>
                    </a:lnTo>
                    <a:lnTo>
                      <a:pt x="22" y="198"/>
                    </a:lnTo>
                    <a:lnTo>
                      <a:pt x="15" y="206"/>
                    </a:lnTo>
                    <a:lnTo>
                      <a:pt x="8" y="213"/>
                    </a:lnTo>
                    <a:lnTo>
                      <a:pt x="0" y="221"/>
                    </a:lnTo>
                    <a:lnTo>
                      <a:pt x="13" y="195"/>
                    </a:lnTo>
                    <a:lnTo>
                      <a:pt x="25" y="170"/>
                    </a:lnTo>
                    <a:lnTo>
                      <a:pt x="36" y="143"/>
                    </a:lnTo>
                    <a:lnTo>
                      <a:pt x="44" y="117"/>
                    </a:lnTo>
                    <a:lnTo>
                      <a:pt x="50" y="88"/>
                    </a:lnTo>
                    <a:lnTo>
                      <a:pt x="54" y="59"/>
                    </a:lnTo>
                    <a:lnTo>
                      <a:pt x="55" y="31"/>
                    </a:lnTo>
                    <a:lnTo>
                      <a:pt x="54" y="0"/>
                    </a:lnTo>
                    <a:lnTo>
                      <a:pt x="64" y="38"/>
                    </a:lnTo>
                    <a:lnTo>
                      <a:pt x="70" y="79"/>
                    </a:lnTo>
                    <a:lnTo>
                      <a:pt x="66" y="120"/>
                    </a:lnTo>
                    <a:lnTo>
                      <a:pt x="51" y="15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51" name="Freeform 23"/>
              <p:cNvSpPr>
                <a:spLocks/>
              </p:cNvSpPr>
              <p:nvPr/>
            </p:nvSpPr>
            <p:spPr bwMode="auto">
              <a:xfrm>
                <a:off x="4455" y="11759"/>
                <a:ext cx="27" cy="53"/>
              </a:xfrm>
              <a:custGeom>
                <a:avLst/>
                <a:gdLst>
                  <a:gd name="T0" fmla="*/ 3 w 27"/>
                  <a:gd name="T1" fmla="*/ 53 h 53"/>
                  <a:gd name="T2" fmla="*/ 0 w 27"/>
                  <a:gd name="T3" fmla="*/ 53 h 53"/>
                  <a:gd name="T4" fmla="*/ 1 w 27"/>
                  <a:gd name="T5" fmla="*/ 38 h 53"/>
                  <a:gd name="T6" fmla="*/ 6 w 27"/>
                  <a:gd name="T7" fmla="*/ 24 h 53"/>
                  <a:gd name="T8" fmla="*/ 15 w 27"/>
                  <a:gd name="T9" fmla="*/ 12 h 53"/>
                  <a:gd name="T10" fmla="*/ 25 w 27"/>
                  <a:gd name="T11" fmla="*/ 0 h 53"/>
                  <a:gd name="T12" fmla="*/ 27 w 27"/>
                  <a:gd name="T13" fmla="*/ 15 h 53"/>
                  <a:gd name="T14" fmla="*/ 23 w 27"/>
                  <a:gd name="T15" fmla="*/ 28 h 53"/>
                  <a:gd name="T16" fmla="*/ 14 w 27"/>
                  <a:gd name="T17" fmla="*/ 41 h 53"/>
                  <a:gd name="T18" fmla="*/ 3 w 27"/>
                  <a:gd name="T19" fmla="*/ 53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53"/>
                  <a:gd name="T32" fmla="*/ 27 w 27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53">
                    <a:moveTo>
                      <a:pt x="3" y="53"/>
                    </a:moveTo>
                    <a:lnTo>
                      <a:pt x="0" y="53"/>
                    </a:lnTo>
                    <a:lnTo>
                      <a:pt x="1" y="38"/>
                    </a:lnTo>
                    <a:lnTo>
                      <a:pt x="6" y="24"/>
                    </a:lnTo>
                    <a:lnTo>
                      <a:pt x="15" y="12"/>
                    </a:lnTo>
                    <a:lnTo>
                      <a:pt x="25" y="0"/>
                    </a:lnTo>
                    <a:lnTo>
                      <a:pt x="27" y="15"/>
                    </a:lnTo>
                    <a:lnTo>
                      <a:pt x="23" y="28"/>
                    </a:lnTo>
                    <a:lnTo>
                      <a:pt x="14" y="41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52" name="Freeform 24"/>
              <p:cNvSpPr>
                <a:spLocks/>
              </p:cNvSpPr>
              <p:nvPr/>
            </p:nvSpPr>
            <p:spPr bwMode="auto">
              <a:xfrm>
                <a:off x="4325" y="11811"/>
                <a:ext cx="164" cy="286"/>
              </a:xfrm>
              <a:custGeom>
                <a:avLst/>
                <a:gdLst>
                  <a:gd name="T0" fmla="*/ 119 w 164"/>
                  <a:gd name="T1" fmla="*/ 161 h 286"/>
                  <a:gd name="T2" fmla="*/ 109 w 164"/>
                  <a:gd name="T3" fmla="*/ 212 h 286"/>
                  <a:gd name="T4" fmla="*/ 89 w 164"/>
                  <a:gd name="T5" fmla="*/ 241 h 286"/>
                  <a:gd name="T6" fmla="*/ 78 w 164"/>
                  <a:gd name="T7" fmla="*/ 252 h 286"/>
                  <a:gd name="T8" fmla="*/ 68 w 164"/>
                  <a:gd name="T9" fmla="*/ 265 h 286"/>
                  <a:gd name="T10" fmla="*/ 61 w 164"/>
                  <a:gd name="T11" fmla="*/ 279 h 286"/>
                  <a:gd name="T12" fmla="*/ 55 w 164"/>
                  <a:gd name="T13" fmla="*/ 273 h 286"/>
                  <a:gd name="T14" fmla="*/ 60 w 164"/>
                  <a:gd name="T15" fmla="*/ 248 h 286"/>
                  <a:gd name="T16" fmla="*/ 74 w 164"/>
                  <a:gd name="T17" fmla="*/ 226 h 286"/>
                  <a:gd name="T18" fmla="*/ 86 w 164"/>
                  <a:gd name="T19" fmla="*/ 204 h 286"/>
                  <a:gd name="T20" fmla="*/ 82 w 164"/>
                  <a:gd name="T21" fmla="*/ 195 h 286"/>
                  <a:gd name="T22" fmla="*/ 69 w 164"/>
                  <a:gd name="T23" fmla="*/ 201 h 286"/>
                  <a:gd name="T24" fmla="*/ 55 w 164"/>
                  <a:gd name="T25" fmla="*/ 208 h 286"/>
                  <a:gd name="T26" fmla="*/ 41 w 164"/>
                  <a:gd name="T27" fmla="*/ 212 h 286"/>
                  <a:gd name="T28" fmla="*/ 42 w 164"/>
                  <a:gd name="T29" fmla="*/ 207 h 286"/>
                  <a:gd name="T30" fmla="*/ 60 w 164"/>
                  <a:gd name="T31" fmla="*/ 192 h 286"/>
                  <a:gd name="T32" fmla="*/ 75 w 164"/>
                  <a:gd name="T33" fmla="*/ 176 h 286"/>
                  <a:gd name="T34" fmla="*/ 86 w 164"/>
                  <a:gd name="T35" fmla="*/ 157 h 286"/>
                  <a:gd name="T36" fmla="*/ 79 w 164"/>
                  <a:gd name="T37" fmla="*/ 149 h 286"/>
                  <a:gd name="T38" fmla="*/ 57 w 164"/>
                  <a:gd name="T39" fmla="*/ 155 h 286"/>
                  <a:gd name="T40" fmla="*/ 35 w 164"/>
                  <a:gd name="T41" fmla="*/ 158 h 286"/>
                  <a:gd name="T42" fmla="*/ 11 w 164"/>
                  <a:gd name="T43" fmla="*/ 160 h 286"/>
                  <a:gd name="T44" fmla="*/ 15 w 164"/>
                  <a:gd name="T45" fmla="*/ 158 h 286"/>
                  <a:gd name="T46" fmla="*/ 43 w 164"/>
                  <a:gd name="T47" fmla="*/ 151 h 286"/>
                  <a:gd name="T48" fmla="*/ 68 w 164"/>
                  <a:gd name="T49" fmla="*/ 136 h 286"/>
                  <a:gd name="T50" fmla="*/ 87 w 164"/>
                  <a:gd name="T51" fmla="*/ 116 h 286"/>
                  <a:gd name="T52" fmla="*/ 86 w 164"/>
                  <a:gd name="T53" fmla="*/ 103 h 286"/>
                  <a:gd name="T54" fmla="*/ 67 w 164"/>
                  <a:gd name="T55" fmla="*/ 106 h 286"/>
                  <a:gd name="T56" fmla="*/ 48 w 164"/>
                  <a:gd name="T57" fmla="*/ 109 h 286"/>
                  <a:gd name="T58" fmla="*/ 28 w 164"/>
                  <a:gd name="T59" fmla="*/ 110 h 286"/>
                  <a:gd name="T60" fmla="*/ 38 w 164"/>
                  <a:gd name="T61" fmla="*/ 108 h 286"/>
                  <a:gd name="T62" fmla="*/ 71 w 164"/>
                  <a:gd name="T63" fmla="*/ 90 h 286"/>
                  <a:gd name="T64" fmla="*/ 102 w 164"/>
                  <a:gd name="T65" fmla="*/ 64 h 286"/>
                  <a:gd name="T66" fmla="*/ 131 w 164"/>
                  <a:gd name="T67" fmla="*/ 36 h 286"/>
                  <a:gd name="T68" fmla="*/ 151 w 164"/>
                  <a:gd name="T69" fmla="*/ 20 h 286"/>
                  <a:gd name="T70" fmla="*/ 157 w 164"/>
                  <a:gd name="T71" fmla="*/ 7 h 286"/>
                  <a:gd name="T72" fmla="*/ 164 w 164"/>
                  <a:gd name="T73" fmla="*/ 19 h 286"/>
                  <a:gd name="T74" fmla="*/ 157 w 164"/>
                  <a:gd name="T75" fmla="*/ 52 h 286"/>
                  <a:gd name="T76" fmla="*/ 138 w 164"/>
                  <a:gd name="T77" fmla="*/ 83 h 286"/>
                  <a:gd name="T78" fmla="*/ 122 w 164"/>
                  <a:gd name="T79" fmla="*/ 116 h 28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4"/>
                  <a:gd name="T121" fmla="*/ 0 h 286"/>
                  <a:gd name="T122" fmla="*/ 164 w 164"/>
                  <a:gd name="T123" fmla="*/ 286 h 28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4" h="286">
                    <a:moveTo>
                      <a:pt x="120" y="134"/>
                    </a:moveTo>
                    <a:lnTo>
                      <a:pt x="119" y="161"/>
                    </a:lnTo>
                    <a:lnTo>
                      <a:pt x="116" y="188"/>
                    </a:lnTo>
                    <a:lnTo>
                      <a:pt x="109" y="212"/>
                    </a:lnTo>
                    <a:lnTo>
                      <a:pt x="94" y="234"/>
                    </a:lnTo>
                    <a:lnTo>
                      <a:pt x="89" y="241"/>
                    </a:lnTo>
                    <a:lnTo>
                      <a:pt x="83" y="246"/>
                    </a:lnTo>
                    <a:lnTo>
                      <a:pt x="78" y="252"/>
                    </a:lnTo>
                    <a:lnTo>
                      <a:pt x="73" y="259"/>
                    </a:lnTo>
                    <a:lnTo>
                      <a:pt x="68" y="265"/>
                    </a:lnTo>
                    <a:lnTo>
                      <a:pt x="65" y="272"/>
                    </a:lnTo>
                    <a:lnTo>
                      <a:pt x="61" y="279"/>
                    </a:lnTo>
                    <a:lnTo>
                      <a:pt x="59" y="286"/>
                    </a:lnTo>
                    <a:lnTo>
                      <a:pt x="55" y="273"/>
                    </a:lnTo>
                    <a:lnTo>
                      <a:pt x="56" y="260"/>
                    </a:lnTo>
                    <a:lnTo>
                      <a:pt x="60" y="248"/>
                    </a:lnTo>
                    <a:lnTo>
                      <a:pt x="67" y="238"/>
                    </a:lnTo>
                    <a:lnTo>
                      <a:pt x="74" y="226"/>
                    </a:lnTo>
                    <a:lnTo>
                      <a:pt x="81" y="215"/>
                    </a:lnTo>
                    <a:lnTo>
                      <a:pt x="86" y="204"/>
                    </a:lnTo>
                    <a:lnTo>
                      <a:pt x="89" y="192"/>
                    </a:lnTo>
                    <a:lnTo>
                      <a:pt x="82" y="195"/>
                    </a:lnTo>
                    <a:lnTo>
                      <a:pt x="75" y="198"/>
                    </a:lnTo>
                    <a:lnTo>
                      <a:pt x="69" y="201"/>
                    </a:lnTo>
                    <a:lnTo>
                      <a:pt x="62" y="205"/>
                    </a:lnTo>
                    <a:lnTo>
                      <a:pt x="55" y="208"/>
                    </a:lnTo>
                    <a:lnTo>
                      <a:pt x="48" y="210"/>
                    </a:lnTo>
                    <a:lnTo>
                      <a:pt x="41" y="212"/>
                    </a:lnTo>
                    <a:lnTo>
                      <a:pt x="33" y="213"/>
                    </a:lnTo>
                    <a:lnTo>
                      <a:pt x="42" y="207"/>
                    </a:lnTo>
                    <a:lnTo>
                      <a:pt x="51" y="199"/>
                    </a:lnTo>
                    <a:lnTo>
                      <a:pt x="60" y="192"/>
                    </a:lnTo>
                    <a:lnTo>
                      <a:pt x="68" y="185"/>
                    </a:lnTo>
                    <a:lnTo>
                      <a:pt x="75" y="176"/>
                    </a:lnTo>
                    <a:lnTo>
                      <a:pt x="82" y="166"/>
                    </a:lnTo>
                    <a:lnTo>
                      <a:pt x="86" y="157"/>
                    </a:lnTo>
                    <a:lnTo>
                      <a:pt x="89" y="146"/>
                    </a:lnTo>
                    <a:lnTo>
                      <a:pt x="79" y="149"/>
                    </a:lnTo>
                    <a:lnTo>
                      <a:pt x="68" y="152"/>
                    </a:lnTo>
                    <a:lnTo>
                      <a:pt x="57" y="155"/>
                    </a:lnTo>
                    <a:lnTo>
                      <a:pt x="46" y="157"/>
                    </a:lnTo>
                    <a:lnTo>
                      <a:pt x="35" y="158"/>
                    </a:lnTo>
                    <a:lnTo>
                      <a:pt x="23" y="159"/>
                    </a:lnTo>
                    <a:lnTo>
                      <a:pt x="11" y="160"/>
                    </a:lnTo>
                    <a:lnTo>
                      <a:pt x="0" y="159"/>
                    </a:lnTo>
                    <a:lnTo>
                      <a:pt x="15" y="158"/>
                    </a:lnTo>
                    <a:lnTo>
                      <a:pt x="29" y="155"/>
                    </a:lnTo>
                    <a:lnTo>
                      <a:pt x="43" y="151"/>
                    </a:lnTo>
                    <a:lnTo>
                      <a:pt x="56" y="144"/>
                    </a:lnTo>
                    <a:lnTo>
                      <a:pt x="68" y="136"/>
                    </a:lnTo>
                    <a:lnTo>
                      <a:pt x="79" y="126"/>
                    </a:lnTo>
                    <a:lnTo>
                      <a:pt x="87" y="116"/>
                    </a:lnTo>
                    <a:lnTo>
                      <a:pt x="95" y="102"/>
                    </a:lnTo>
                    <a:lnTo>
                      <a:pt x="86" y="103"/>
                    </a:lnTo>
                    <a:lnTo>
                      <a:pt x="77" y="105"/>
                    </a:lnTo>
                    <a:lnTo>
                      <a:pt x="67" y="106"/>
                    </a:lnTo>
                    <a:lnTo>
                      <a:pt x="58" y="107"/>
                    </a:lnTo>
                    <a:lnTo>
                      <a:pt x="48" y="109"/>
                    </a:lnTo>
                    <a:lnTo>
                      <a:pt x="39" y="110"/>
                    </a:lnTo>
                    <a:lnTo>
                      <a:pt x="28" y="110"/>
                    </a:lnTo>
                    <a:lnTo>
                      <a:pt x="18" y="110"/>
                    </a:lnTo>
                    <a:lnTo>
                      <a:pt x="38" y="108"/>
                    </a:lnTo>
                    <a:lnTo>
                      <a:pt x="55" y="101"/>
                    </a:lnTo>
                    <a:lnTo>
                      <a:pt x="71" y="90"/>
                    </a:lnTo>
                    <a:lnTo>
                      <a:pt x="86" y="77"/>
                    </a:lnTo>
                    <a:lnTo>
                      <a:pt x="102" y="64"/>
                    </a:lnTo>
                    <a:lnTo>
                      <a:pt x="116" y="50"/>
                    </a:lnTo>
                    <a:lnTo>
                      <a:pt x="131" y="36"/>
                    </a:lnTo>
                    <a:lnTo>
                      <a:pt x="147" y="25"/>
                    </a:lnTo>
                    <a:lnTo>
                      <a:pt x="151" y="20"/>
                    </a:lnTo>
                    <a:lnTo>
                      <a:pt x="155" y="14"/>
                    </a:lnTo>
                    <a:lnTo>
                      <a:pt x="157" y="7"/>
                    </a:lnTo>
                    <a:lnTo>
                      <a:pt x="159" y="0"/>
                    </a:lnTo>
                    <a:lnTo>
                      <a:pt x="164" y="19"/>
                    </a:lnTo>
                    <a:lnTo>
                      <a:pt x="163" y="36"/>
                    </a:lnTo>
                    <a:lnTo>
                      <a:pt x="157" y="52"/>
                    </a:lnTo>
                    <a:lnTo>
                      <a:pt x="148" y="67"/>
                    </a:lnTo>
                    <a:lnTo>
                      <a:pt x="138" y="83"/>
                    </a:lnTo>
                    <a:lnTo>
                      <a:pt x="129" y="99"/>
                    </a:lnTo>
                    <a:lnTo>
                      <a:pt x="122" y="116"/>
                    </a:lnTo>
                    <a:lnTo>
                      <a:pt x="120" y="13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53" name="Freeform 25"/>
              <p:cNvSpPr>
                <a:spLocks/>
              </p:cNvSpPr>
              <p:nvPr/>
            </p:nvSpPr>
            <p:spPr bwMode="auto">
              <a:xfrm>
                <a:off x="4252" y="11941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4 w 5"/>
                  <a:gd name="T3" fmla="*/ 3 h 5"/>
                  <a:gd name="T4" fmla="*/ 3 w 5"/>
                  <a:gd name="T5" fmla="*/ 4 h 5"/>
                  <a:gd name="T6" fmla="*/ 2 w 5"/>
                  <a:gd name="T7" fmla="*/ 5 h 5"/>
                  <a:gd name="T8" fmla="*/ 0 w 5"/>
                  <a:gd name="T9" fmla="*/ 5 h 5"/>
                  <a:gd name="T10" fmla="*/ 0 w 5"/>
                  <a:gd name="T11" fmla="*/ 3 h 5"/>
                  <a:gd name="T12" fmla="*/ 1 w 5"/>
                  <a:gd name="T13" fmla="*/ 1 h 5"/>
                  <a:gd name="T14" fmla="*/ 3 w 5"/>
                  <a:gd name="T15" fmla="*/ 0 h 5"/>
                  <a:gd name="T16" fmla="*/ 5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0"/>
                    </a:moveTo>
                    <a:lnTo>
                      <a:pt x="4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54" name="Freeform 26"/>
              <p:cNvSpPr>
                <a:spLocks/>
              </p:cNvSpPr>
              <p:nvPr/>
            </p:nvSpPr>
            <p:spPr bwMode="auto">
              <a:xfrm>
                <a:off x="3926" y="11948"/>
                <a:ext cx="315" cy="39"/>
              </a:xfrm>
              <a:custGeom>
                <a:avLst/>
                <a:gdLst>
                  <a:gd name="T0" fmla="*/ 315 w 315"/>
                  <a:gd name="T1" fmla="*/ 3 h 39"/>
                  <a:gd name="T2" fmla="*/ 298 w 315"/>
                  <a:gd name="T3" fmla="*/ 12 h 39"/>
                  <a:gd name="T4" fmla="*/ 280 w 315"/>
                  <a:gd name="T5" fmla="*/ 21 h 39"/>
                  <a:gd name="T6" fmla="*/ 262 w 315"/>
                  <a:gd name="T7" fmla="*/ 27 h 39"/>
                  <a:gd name="T8" fmla="*/ 242 w 315"/>
                  <a:gd name="T9" fmla="*/ 33 h 39"/>
                  <a:gd name="T10" fmla="*/ 223 w 315"/>
                  <a:gd name="T11" fmla="*/ 36 h 39"/>
                  <a:gd name="T12" fmla="*/ 202 w 315"/>
                  <a:gd name="T13" fmla="*/ 38 h 39"/>
                  <a:gd name="T14" fmla="*/ 181 w 315"/>
                  <a:gd name="T15" fmla="*/ 39 h 39"/>
                  <a:gd name="T16" fmla="*/ 161 w 315"/>
                  <a:gd name="T17" fmla="*/ 39 h 39"/>
                  <a:gd name="T18" fmla="*/ 139 w 315"/>
                  <a:gd name="T19" fmla="*/ 38 h 39"/>
                  <a:gd name="T20" fmla="*/ 118 w 315"/>
                  <a:gd name="T21" fmla="*/ 37 h 39"/>
                  <a:gd name="T22" fmla="*/ 98 w 315"/>
                  <a:gd name="T23" fmla="*/ 34 h 39"/>
                  <a:gd name="T24" fmla="*/ 77 w 315"/>
                  <a:gd name="T25" fmla="*/ 31 h 39"/>
                  <a:gd name="T26" fmla="*/ 57 w 315"/>
                  <a:gd name="T27" fmla="*/ 26 h 39"/>
                  <a:gd name="T28" fmla="*/ 37 w 315"/>
                  <a:gd name="T29" fmla="*/ 22 h 39"/>
                  <a:gd name="T30" fmla="*/ 19 w 315"/>
                  <a:gd name="T31" fmla="*/ 17 h 39"/>
                  <a:gd name="T32" fmla="*/ 0 w 315"/>
                  <a:gd name="T33" fmla="*/ 11 h 39"/>
                  <a:gd name="T34" fmla="*/ 14 w 315"/>
                  <a:gd name="T35" fmla="*/ 10 h 39"/>
                  <a:gd name="T36" fmla="*/ 29 w 315"/>
                  <a:gd name="T37" fmla="*/ 9 h 39"/>
                  <a:gd name="T38" fmla="*/ 44 w 315"/>
                  <a:gd name="T39" fmla="*/ 9 h 39"/>
                  <a:gd name="T40" fmla="*/ 58 w 315"/>
                  <a:gd name="T41" fmla="*/ 10 h 39"/>
                  <a:gd name="T42" fmla="*/ 72 w 315"/>
                  <a:gd name="T43" fmla="*/ 11 h 39"/>
                  <a:gd name="T44" fmla="*/ 86 w 315"/>
                  <a:gd name="T45" fmla="*/ 12 h 39"/>
                  <a:gd name="T46" fmla="*/ 100 w 315"/>
                  <a:gd name="T47" fmla="*/ 15 h 39"/>
                  <a:gd name="T48" fmla="*/ 114 w 315"/>
                  <a:gd name="T49" fmla="*/ 17 h 39"/>
                  <a:gd name="T50" fmla="*/ 127 w 315"/>
                  <a:gd name="T51" fmla="*/ 19 h 39"/>
                  <a:gd name="T52" fmla="*/ 141 w 315"/>
                  <a:gd name="T53" fmla="*/ 21 h 39"/>
                  <a:gd name="T54" fmla="*/ 155 w 315"/>
                  <a:gd name="T55" fmla="*/ 22 h 39"/>
                  <a:gd name="T56" fmla="*/ 169 w 315"/>
                  <a:gd name="T57" fmla="*/ 23 h 39"/>
                  <a:gd name="T58" fmla="*/ 184 w 315"/>
                  <a:gd name="T59" fmla="*/ 24 h 39"/>
                  <a:gd name="T60" fmla="*/ 198 w 315"/>
                  <a:gd name="T61" fmla="*/ 24 h 39"/>
                  <a:gd name="T62" fmla="*/ 213 w 315"/>
                  <a:gd name="T63" fmla="*/ 23 h 39"/>
                  <a:gd name="T64" fmla="*/ 227 w 315"/>
                  <a:gd name="T65" fmla="*/ 22 h 39"/>
                  <a:gd name="T66" fmla="*/ 238 w 315"/>
                  <a:gd name="T67" fmla="*/ 20 h 39"/>
                  <a:gd name="T68" fmla="*/ 249 w 315"/>
                  <a:gd name="T69" fmla="*/ 17 h 39"/>
                  <a:gd name="T70" fmla="*/ 260 w 315"/>
                  <a:gd name="T71" fmla="*/ 14 h 39"/>
                  <a:gd name="T72" fmla="*/ 270 w 315"/>
                  <a:gd name="T73" fmla="*/ 9 h 39"/>
                  <a:gd name="T74" fmla="*/ 281 w 315"/>
                  <a:gd name="T75" fmla="*/ 6 h 39"/>
                  <a:gd name="T76" fmla="*/ 292 w 315"/>
                  <a:gd name="T77" fmla="*/ 3 h 39"/>
                  <a:gd name="T78" fmla="*/ 303 w 315"/>
                  <a:gd name="T79" fmla="*/ 1 h 39"/>
                  <a:gd name="T80" fmla="*/ 315 w 315"/>
                  <a:gd name="T81" fmla="*/ 0 h 39"/>
                  <a:gd name="T82" fmla="*/ 315 w 315"/>
                  <a:gd name="T83" fmla="*/ 3 h 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15"/>
                  <a:gd name="T127" fmla="*/ 0 h 39"/>
                  <a:gd name="T128" fmla="*/ 315 w 315"/>
                  <a:gd name="T129" fmla="*/ 39 h 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15" h="39">
                    <a:moveTo>
                      <a:pt x="315" y="3"/>
                    </a:moveTo>
                    <a:lnTo>
                      <a:pt x="298" y="12"/>
                    </a:lnTo>
                    <a:lnTo>
                      <a:pt x="280" y="21"/>
                    </a:lnTo>
                    <a:lnTo>
                      <a:pt x="262" y="27"/>
                    </a:lnTo>
                    <a:lnTo>
                      <a:pt x="242" y="33"/>
                    </a:lnTo>
                    <a:lnTo>
                      <a:pt x="223" y="36"/>
                    </a:lnTo>
                    <a:lnTo>
                      <a:pt x="202" y="38"/>
                    </a:lnTo>
                    <a:lnTo>
                      <a:pt x="181" y="39"/>
                    </a:lnTo>
                    <a:lnTo>
                      <a:pt x="161" y="39"/>
                    </a:lnTo>
                    <a:lnTo>
                      <a:pt x="139" y="38"/>
                    </a:lnTo>
                    <a:lnTo>
                      <a:pt x="118" y="37"/>
                    </a:lnTo>
                    <a:lnTo>
                      <a:pt x="98" y="34"/>
                    </a:lnTo>
                    <a:lnTo>
                      <a:pt x="77" y="31"/>
                    </a:lnTo>
                    <a:lnTo>
                      <a:pt x="57" y="26"/>
                    </a:lnTo>
                    <a:lnTo>
                      <a:pt x="37" y="22"/>
                    </a:lnTo>
                    <a:lnTo>
                      <a:pt x="19" y="17"/>
                    </a:lnTo>
                    <a:lnTo>
                      <a:pt x="0" y="11"/>
                    </a:lnTo>
                    <a:lnTo>
                      <a:pt x="14" y="10"/>
                    </a:lnTo>
                    <a:lnTo>
                      <a:pt x="29" y="9"/>
                    </a:lnTo>
                    <a:lnTo>
                      <a:pt x="44" y="9"/>
                    </a:lnTo>
                    <a:lnTo>
                      <a:pt x="58" y="10"/>
                    </a:lnTo>
                    <a:lnTo>
                      <a:pt x="72" y="11"/>
                    </a:lnTo>
                    <a:lnTo>
                      <a:pt x="86" y="12"/>
                    </a:lnTo>
                    <a:lnTo>
                      <a:pt x="100" y="15"/>
                    </a:lnTo>
                    <a:lnTo>
                      <a:pt x="114" y="17"/>
                    </a:lnTo>
                    <a:lnTo>
                      <a:pt x="127" y="19"/>
                    </a:lnTo>
                    <a:lnTo>
                      <a:pt x="141" y="21"/>
                    </a:lnTo>
                    <a:lnTo>
                      <a:pt x="155" y="22"/>
                    </a:lnTo>
                    <a:lnTo>
                      <a:pt x="169" y="23"/>
                    </a:lnTo>
                    <a:lnTo>
                      <a:pt x="184" y="24"/>
                    </a:lnTo>
                    <a:lnTo>
                      <a:pt x="198" y="24"/>
                    </a:lnTo>
                    <a:lnTo>
                      <a:pt x="213" y="23"/>
                    </a:lnTo>
                    <a:lnTo>
                      <a:pt x="227" y="22"/>
                    </a:lnTo>
                    <a:lnTo>
                      <a:pt x="238" y="20"/>
                    </a:lnTo>
                    <a:lnTo>
                      <a:pt x="249" y="17"/>
                    </a:lnTo>
                    <a:lnTo>
                      <a:pt x="260" y="14"/>
                    </a:lnTo>
                    <a:lnTo>
                      <a:pt x="270" y="9"/>
                    </a:lnTo>
                    <a:lnTo>
                      <a:pt x="281" y="6"/>
                    </a:lnTo>
                    <a:lnTo>
                      <a:pt x="292" y="3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55" name="Freeform 27"/>
              <p:cNvSpPr>
                <a:spLocks/>
              </p:cNvSpPr>
              <p:nvPr/>
            </p:nvSpPr>
            <p:spPr bwMode="auto">
              <a:xfrm>
                <a:off x="3599" y="11954"/>
                <a:ext cx="46" cy="31"/>
              </a:xfrm>
              <a:custGeom>
                <a:avLst/>
                <a:gdLst>
                  <a:gd name="T0" fmla="*/ 46 w 46"/>
                  <a:gd name="T1" fmla="*/ 25 h 31"/>
                  <a:gd name="T2" fmla="*/ 42 w 46"/>
                  <a:gd name="T3" fmla="*/ 29 h 31"/>
                  <a:gd name="T4" fmla="*/ 37 w 46"/>
                  <a:gd name="T5" fmla="*/ 29 h 31"/>
                  <a:gd name="T6" fmla="*/ 33 w 46"/>
                  <a:gd name="T7" fmla="*/ 30 h 31"/>
                  <a:gd name="T8" fmla="*/ 29 w 46"/>
                  <a:gd name="T9" fmla="*/ 30 h 31"/>
                  <a:gd name="T10" fmla="*/ 25 w 46"/>
                  <a:gd name="T11" fmla="*/ 31 h 31"/>
                  <a:gd name="T12" fmla="*/ 21 w 46"/>
                  <a:gd name="T13" fmla="*/ 31 h 31"/>
                  <a:gd name="T14" fmla="*/ 17 w 46"/>
                  <a:gd name="T15" fmla="*/ 31 h 31"/>
                  <a:gd name="T16" fmla="*/ 12 w 46"/>
                  <a:gd name="T17" fmla="*/ 30 h 31"/>
                  <a:gd name="T18" fmla="*/ 9 w 46"/>
                  <a:gd name="T19" fmla="*/ 29 h 31"/>
                  <a:gd name="T20" fmla="*/ 5 w 46"/>
                  <a:gd name="T21" fmla="*/ 23 h 31"/>
                  <a:gd name="T22" fmla="*/ 3 w 46"/>
                  <a:gd name="T23" fmla="*/ 16 h 31"/>
                  <a:gd name="T24" fmla="*/ 2 w 46"/>
                  <a:gd name="T25" fmla="*/ 9 h 31"/>
                  <a:gd name="T26" fmla="*/ 0 w 46"/>
                  <a:gd name="T27" fmla="*/ 0 h 31"/>
                  <a:gd name="T28" fmla="*/ 6 w 46"/>
                  <a:gd name="T29" fmla="*/ 3 h 31"/>
                  <a:gd name="T30" fmla="*/ 12 w 46"/>
                  <a:gd name="T31" fmla="*/ 5 h 31"/>
                  <a:gd name="T32" fmla="*/ 19 w 46"/>
                  <a:gd name="T33" fmla="*/ 8 h 31"/>
                  <a:gd name="T34" fmla="*/ 25 w 46"/>
                  <a:gd name="T35" fmla="*/ 10 h 31"/>
                  <a:gd name="T36" fmla="*/ 32 w 46"/>
                  <a:gd name="T37" fmla="*/ 13 h 31"/>
                  <a:gd name="T38" fmla="*/ 37 w 46"/>
                  <a:gd name="T39" fmla="*/ 16 h 31"/>
                  <a:gd name="T40" fmla="*/ 42 w 46"/>
                  <a:gd name="T41" fmla="*/ 19 h 31"/>
                  <a:gd name="T42" fmla="*/ 46 w 46"/>
                  <a:gd name="T43" fmla="*/ 25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"/>
                  <a:gd name="T67" fmla="*/ 0 h 31"/>
                  <a:gd name="T68" fmla="*/ 46 w 46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" h="31">
                    <a:moveTo>
                      <a:pt x="46" y="25"/>
                    </a:moveTo>
                    <a:lnTo>
                      <a:pt x="42" y="29"/>
                    </a:lnTo>
                    <a:lnTo>
                      <a:pt x="37" y="29"/>
                    </a:lnTo>
                    <a:lnTo>
                      <a:pt x="33" y="30"/>
                    </a:lnTo>
                    <a:lnTo>
                      <a:pt x="29" y="30"/>
                    </a:lnTo>
                    <a:lnTo>
                      <a:pt x="25" y="31"/>
                    </a:lnTo>
                    <a:lnTo>
                      <a:pt x="21" y="31"/>
                    </a:lnTo>
                    <a:lnTo>
                      <a:pt x="17" y="31"/>
                    </a:lnTo>
                    <a:lnTo>
                      <a:pt x="12" y="30"/>
                    </a:lnTo>
                    <a:lnTo>
                      <a:pt x="9" y="29"/>
                    </a:lnTo>
                    <a:lnTo>
                      <a:pt x="5" y="23"/>
                    </a:lnTo>
                    <a:lnTo>
                      <a:pt x="3" y="16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5"/>
                    </a:lnTo>
                    <a:lnTo>
                      <a:pt x="19" y="8"/>
                    </a:lnTo>
                    <a:lnTo>
                      <a:pt x="25" y="10"/>
                    </a:lnTo>
                    <a:lnTo>
                      <a:pt x="32" y="13"/>
                    </a:lnTo>
                    <a:lnTo>
                      <a:pt x="37" y="16"/>
                    </a:lnTo>
                    <a:lnTo>
                      <a:pt x="42" y="19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56" name="Freeform 28"/>
              <p:cNvSpPr>
                <a:spLocks/>
              </p:cNvSpPr>
              <p:nvPr/>
            </p:nvSpPr>
            <p:spPr bwMode="auto">
              <a:xfrm>
                <a:off x="3846" y="11958"/>
                <a:ext cx="79" cy="50"/>
              </a:xfrm>
              <a:custGeom>
                <a:avLst/>
                <a:gdLst>
                  <a:gd name="T0" fmla="*/ 74 w 79"/>
                  <a:gd name="T1" fmla="*/ 33 h 50"/>
                  <a:gd name="T2" fmla="*/ 76 w 79"/>
                  <a:gd name="T3" fmla="*/ 38 h 50"/>
                  <a:gd name="T4" fmla="*/ 77 w 79"/>
                  <a:gd name="T5" fmla="*/ 42 h 50"/>
                  <a:gd name="T6" fmla="*/ 78 w 79"/>
                  <a:gd name="T7" fmla="*/ 46 h 50"/>
                  <a:gd name="T8" fmla="*/ 79 w 79"/>
                  <a:gd name="T9" fmla="*/ 50 h 50"/>
                  <a:gd name="T10" fmla="*/ 69 w 79"/>
                  <a:gd name="T11" fmla="*/ 44 h 50"/>
                  <a:gd name="T12" fmla="*/ 61 w 79"/>
                  <a:gd name="T13" fmla="*/ 38 h 50"/>
                  <a:gd name="T14" fmla="*/ 51 w 79"/>
                  <a:gd name="T15" fmla="*/ 31 h 50"/>
                  <a:gd name="T16" fmla="*/ 41 w 79"/>
                  <a:gd name="T17" fmla="*/ 26 h 50"/>
                  <a:gd name="T18" fmla="*/ 30 w 79"/>
                  <a:gd name="T19" fmla="*/ 21 h 50"/>
                  <a:gd name="T20" fmla="*/ 20 w 79"/>
                  <a:gd name="T21" fmla="*/ 15 h 50"/>
                  <a:gd name="T22" fmla="*/ 11 w 79"/>
                  <a:gd name="T23" fmla="*/ 11 h 50"/>
                  <a:gd name="T24" fmla="*/ 0 w 79"/>
                  <a:gd name="T25" fmla="*/ 8 h 50"/>
                  <a:gd name="T26" fmla="*/ 3 w 79"/>
                  <a:gd name="T27" fmla="*/ 6 h 50"/>
                  <a:gd name="T28" fmla="*/ 7 w 79"/>
                  <a:gd name="T29" fmla="*/ 5 h 50"/>
                  <a:gd name="T30" fmla="*/ 12 w 79"/>
                  <a:gd name="T31" fmla="*/ 2 h 50"/>
                  <a:gd name="T32" fmla="*/ 16 w 79"/>
                  <a:gd name="T33" fmla="*/ 1 h 50"/>
                  <a:gd name="T34" fmla="*/ 20 w 79"/>
                  <a:gd name="T35" fmla="*/ 0 h 50"/>
                  <a:gd name="T36" fmla="*/ 25 w 79"/>
                  <a:gd name="T37" fmla="*/ 0 h 50"/>
                  <a:gd name="T38" fmla="*/ 30 w 79"/>
                  <a:gd name="T39" fmla="*/ 0 h 50"/>
                  <a:gd name="T40" fmla="*/ 35 w 79"/>
                  <a:gd name="T41" fmla="*/ 1 h 50"/>
                  <a:gd name="T42" fmla="*/ 41 w 79"/>
                  <a:gd name="T43" fmla="*/ 4 h 50"/>
                  <a:gd name="T44" fmla="*/ 47 w 79"/>
                  <a:gd name="T45" fmla="*/ 7 h 50"/>
                  <a:gd name="T46" fmla="*/ 52 w 79"/>
                  <a:gd name="T47" fmla="*/ 10 h 50"/>
                  <a:gd name="T48" fmla="*/ 57 w 79"/>
                  <a:gd name="T49" fmla="*/ 14 h 50"/>
                  <a:gd name="T50" fmla="*/ 62 w 79"/>
                  <a:gd name="T51" fmla="*/ 19 h 50"/>
                  <a:gd name="T52" fmla="*/ 66 w 79"/>
                  <a:gd name="T53" fmla="*/ 24 h 50"/>
                  <a:gd name="T54" fmla="*/ 70 w 79"/>
                  <a:gd name="T55" fmla="*/ 29 h 50"/>
                  <a:gd name="T56" fmla="*/ 74 w 79"/>
                  <a:gd name="T57" fmla="*/ 33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50"/>
                  <a:gd name="T89" fmla="*/ 79 w 79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50">
                    <a:moveTo>
                      <a:pt x="74" y="33"/>
                    </a:moveTo>
                    <a:lnTo>
                      <a:pt x="76" y="38"/>
                    </a:lnTo>
                    <a:lnTo>
                      <a:pt x="77" y="42"/>
                    </a:lnTo>
                    <a:lnTo>
                      <a:pt x="78" y="46"/>
                    </a:lnTo>
                    <a:lnTo>
                      <a:pt x="79" y="50"/>
                    </a:lnTo>
                    <a:lnTo>
                      <a:pt x="69" y="44"/>
                    </a:lnTo>
                    <a:lnTo>
                      <a:pt x="61" y="38"/>
                    </a:lnTo>
                    <a:lnTo>
                      <a:pt x="51" y="31"/>
                    </a:lnTo>
                    <a:lnTo>
                      <a:pt x="41" y="26"/>
                    </a:lnTo>
                    <a:lnTo>
                      <a:pt x="30" y="21"/>
                    </a:lnTo>
                    <a:lnTo>
                      <a:pt x="20" y="15"/>
                    </a:lnTo>
                    <a:lnTo>
                      <a:pt x="11" y="11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7" y="5"/>
                    </a:lnTo>
                    <a:lnTo>
                      <a:pt x="12" y="2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4"/>
                    </a:lnTo>
                    <a:lnTo>
                      <a:pt x="47" y="7"/>
                    </a:lnTo>
                    <a:lnTo>
                      <a:pt x="52" y="10"/>
                    </a:lnTo>
                    <a:lnTo>
                      <a:pt x="57" y="14"/>
                    </a:lnTo>
                    <a:lnTo>
                      <a:pt x="62" y="19"/>
                    </a:lnTo>
                    <a:lnTo>
                      <a:pt x="66" y="24"/>
                    </a:lnTo>
                    <a:lnTo>
                      <a:pt x="70" y="29"/>
                    </a:lnTo>
                    <a:lnTo>
                      <a:pt x="74" y="3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57" name="Freeform 29"/>
              <p:cNvSpPr>
                <a:spLocks/>
              </p:cNvSpPr>
              <p:nvPr/>
            </p:nvSpPr>
            <p:spPr bwMode="auto">
              <a:xfrm>
                <a:off x="3787" y="11985"/>
                <a:ext cx="33" cy="29"/>
              </a:xfrm>
              <a:custGeom>
                <a:avLst/>
                <a:gdLst>
                  <a:gd name="T0" fmla="*/ 30 w 33"/>
                  <a:gd name="T1" fmla="*/ 16 h 29"/>
                  <a:gd name="T2" fmla="*/ 33 w 33"/>
                  <a:gd name="T3" fmla="*/ 29 h 29"/>
                  <a:gd name="T4" fmla="*/ 27 w 33"/>
                  <a:gd name="T5" fmla="*/ 27 h 29"/>
                  <a:gd name="T6" fmla="*/ 21 w 33"/>
                  <a:gd name="T7" fmla="*/ 25 h 29"/>
                  <a:gd name="T8" fmla="*/ 17 w 33"/>
                  <a:gd name="T9" fmla="*/ 23 h 29"/>
                  <a:gd name="T10" fmla="*/ 12 w 33"/>
                  <a:gd name="T11" fmla="*/ 19 h 29"/>
                  <a:gd name="T12" fmla="*/ 8 w 33"/>
                  <a:gd name="T13" fmla="*/ 15 h 29"/>
                  <a:gd name="T14" fmla="*/ 5 w 33"/>
                  <a:gd name="T15" fmla="*/ 11 h 29"/>
                  <a:gd name="T16" fmla="*/ 2 w 33"/>
                  <a:gd name="T17" fmla="*/ 5 h 29"/>
                  <a:gd name="T18" fmla="*/ 0 w 33"/>
                  <a:gd name="T19" fmla="*/ 0 h 29"/>
                  <a:gd name="T20" fmla="*/ 9 w 33"/>
                  <a:gd name="T21" fmla="*/ 1 h 29"/>
                  <a:gd name="T22" fmla="*/ 18 w 33"/>
                  <a:gd name="T23" fmla="*/ 3 h 29"/>
                  <a:gd name="T24" fmla="*/ 25 w 33"/>
                  <a:gd name="T25" fmla="*/ 8 h 29"/>
                  <a:gd name="T26" fmla="*/ 30 w 33"/>
                  <a:gd name="T27" fmla="*/ 16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29"/>
                  <a:gd name="T44" fmla="*/ 33 w 33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29">
                    <a:moveTo>
                      <a:pt x="30" y="16"/>
                    </a:moveTo>
                    <a:lnTo>
                      <a:pt x="33" y="29"/>
                    </a:lnTo>
                    <a:lnTo>
                      <a:pt x="27" y="27"/>
                    </a:lnTo>
                    <a:lnTo>
                      <a:pt x="21" y="25"/>
                    </a:lnTo>
                    <a:lnTo>
                      <a:pt x="17" y="23"/>
                    </a:lnTo>
                    <a:lnTo>
                      <a:pt x="12" y="19"/>
                    </a:lnTo>
                    <a:lnTo>
                      <a:pt x="8" y="15"/>
                    </a:lnTo>
                    <a:lnTo>
                      <a:pt x="5" y="11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18" y="3"/>
                    </a:lnTo>
                    <a:lnTo>
                      <a:pt x="25" y="8"/>
                    </a:lnTo>
                    <a:lnTo>
                      <a:pt x="30" y="1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58" name="Freeform 30"/>
              <p:cNvSpPr>
                <a:spLocks/>
              </p:cNvSpPr>
              <p:nvPr/>
            </p:nvSpPr>
            <p:spPr bwMode="auto">
              <a:xfrm>
                <a:off x="4279" y="12000"/>
                <a:ext cx="53" cy="18"/>
              </a:xfrm>
              <a:custGeom>
                <a:avLst/>
                <a:gdLst>
                  <a:gd name="T0" fmla="*/ 53 w 53"/>
                  <a:gd name="T1" fmla="*/ 8 h 18"/>
                  <a:gd name="T2" fmla="*/ 53 w 53"/>
                  <a:gd name="T3" fmla="*/ 9 h 18"/>
                  <a:gd name="T4" fmla="*/ 52 w 53"/>
                  <a:gd name="T5" fmla="*/ 11 h 18"/>
                  <a:gd name="T6" fmla="*/ 52 w 53"/>
                  <a:gd name="T7" fmla="*/ 12 h 18"/>
                  <a:gd name="T8" fmla="*/ 51 w 53"/>
                  <a:gd name="T9" fmla="*/ 15 h 18"/>
                  <a:gd name="T10" fmla="*/ 44 w 53"/>
                  <a:gd name="T11" fmla="*/ 17 h 18"/>
                  <a:gd name="T12" fmla="*/ 38 w 53"/>
                  <a:gd name="T13" fmla="*/ 18 h 18"/>
                  <a:gd name="T14" fmla="*/ 31 w 53"/>
                  <a:gd name="T15" fmla="*/ 18 h 18"/>
                  <a:gd name="T16" fmla="*/ 26 w 53"/>
                  <a:gd name="T17" fmla="*/ 17 h 18"/>
                  <a:gd name="T18" fmla="*/ 19 w 53"/>
                  <a:gd name="T19" fmla="*/ 16 h 18"/>
                  <a:gd name="T20" fmla="*/ 13 w 53"/>
                  <a:gd name="T21" fmla="*/ 14 h 18"/>
                  <a:gd name="T22" fmla="*/ 6 w 53"/>
                  <a:gd name="T23" fmla="*/ 11 h 18"/>
                  <a:gd name="T24" fmla="*/ 0 w 53"/>
                  <a:gd name="T25" fmla="*/ 10 h 18"/>
                  <a:gd name="T26" fmla="*/ 5 w 53"/>
                  <a:gd name="T27" fmla="*/ 7 h 18"/>
                  <a:gd name="T28" fmla="*/ 12 w 53"/>
                  <a:gd name="T29" fmla="*/ 4 h 18"/>
                  <a:gd name="T30" fmla="*/ 18 w 53"/>
                  <a:gd name="T31" fmla="*/ 2 h 18"/>
                  <a:gd name="T32" fmla="*/ 26 w 53"/>
                  <a:gd name="T33" fmla="*/ 0 h 18"/>
                  <a:gd name="T34" fmla="*/ 34 w 53"/>
                  <a:gd name="T35" fmla="*/ 0 h 18"/>
                  <a:gd name="T36" fmla="*/ 41 w 53"/>
                  <a:gd name="T37" fmla="*/ 1 h 18"/>
                  <a:gd name="T38" fmla="*/ 48 w 53"/>
                  <a:gd name="T39" fmla="*/ 4 h 18"/>
                  <a:gd name="T40" fmla="*/ 53 w 53"/>
                  <a:gd name="T41" fmla="*/ 8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18"/>
                  <a:gd name="T65" fmla="*/ 53 w 53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18">
                    <a:moveTo>
                      <a:pt x="53" y="8"/>
                    </a:moveTo>
                    <a:lnTo>
                      <a:pt x="53" y="9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1" y="15"/>
                    </a:lnTo>
                    <a:lnTo>
                      <a:pt x="44" y="17"/>
                    </a:lnTo>
                    <a:lnTo>
                      <a:pt x="38" y="18"/>
                    </a:lnTo>
                    <a:lnTo>
                      <a:pt x="31" y="18"/>
                    </a:lnTo>
                    <a:lnTo>
                      <a:pt x="26" y="17"/>
                    </a:lnTo>
                    <a:lnTo>
                      <a:pt x="19" y="16"/>
                    </a:lnTo>
                    <a:lnTo>
                      <a:pt x="13" y="14"/>
                    </a:lnTo>
                    <a:lnTo>
                      <a:pt x="6" y="11"/>
                    </a:lnTo>
                    <a:lnTo>
                      <a:pt x="0" y="10"/>
                    </a:lnTo>
                    <a:lnTo>
                      <a:pt x="5" y="7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1"/>
                    </a:lnTo>
                    <a:lnTo>
                      <a:pt x="48" y="4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59" name="Freeform 31"/>
              <p:cNvSpPr>
                <a:spLocks/>
              </p:cNvSpPr>
              <p:nvPr/>
            </p:nvSpPr>
            <p:spPr bwMode="auto">
              <a:xfrm>
                <a:off x="3649" y="12021"/>
                <a:ext cx="94" cy="184"/>
              </a:xfrm>
              <a:custGeom>
                <a:avLst/>
                <a:gdLst>
                  <a:gd name="T0" fmla="*/ 94 w 94"/>
                  <a:gd name="T1" fmla="*/ 0 h 184"/>
                  <a:gd name="T2" fmla="*/ 81 w 94"/>
                  <a:gd name="T3" fmla="*/ 15 h 184"/>
                  <a:gd name="T4" fmla="*/ 69 w 94"/>
                  <a:gd name="T5" fmla="*/ 32 h 184"/>
                  <a:gd name="T6" fmla="*/ 59 w 94"/>
                  <a:gd name="T7" fmla="*/ 48 h 184"/>
                  <a:gd name="T8" fmla="*/ 50 w 94"/>
                  <a:gd name="T9" fmla="*/ 65 h 184"/>
                  <a:gd name="T10" fmla="*/ 44 w 94"/>
                  <a:gd name="T11" fmla="*/ 83 h 184"/>
                  <a:gd name="T12" fmla="*/ 41 w 94"/>
                  <a:gd name="T13" fmla="*/ 102 h 184"/>
                  <a:gd name="T14" fmla="*/ 38 w 94"/>
                  <a:gd name="T15" fmla="*/ 122 h 184"/>
                  <a:gd name="T16" fmla="*/ 41 w 94"/>
                  <a:gd name="T17" fmla="*/ 142 h 184"/>
                  <a:gd name="T18" fmla="*/ 34 w 94"/>
                  <a:gd name="T19" fmla="*/ 125 h 184"/>
                  <a:gd name="T20" fmla="*/ 31 w 94"/>
                  <a:gd name="T21" fmla="*/ 108 h 184"/>
                  <a:gd name="T22" fmla="*/ 30 w 94"/>
                  <a:gd name="T23" fmla="*/ 90 h 184"/>
                  <a:gd name="T24" fmla="*/ 31 w 94"/>
                  <a:gd name="T25" fmla="*/ 72 h 184"/>
                  <a:gd name="T26" fmla="*/ 18 w 94"/>
                  <a:gd name="T27" fmla="*/ 97 h 184"/>
                  <a:gd name="T28" fmla="*/ 11 w 94"/>
                  <a:gd name="T29" fmla="*/ 124 h 184"/>
                  <a:gd name="T30" fmla="*/ 10 w 94"/>
                  <a:gd name="T31" fmla="*/ 154 h 184"/>
                  <a:gd name="T32" fmla="*/ 12 w 94"/>
                  <a:gd name="T33" fmla="*/ 184 h 184"/>
                  <a:gd name="T34" fmla="*/ 3 w 94"/>
                  <a:gd name="T35" fmla="*/ 149 h 184"/>
                  <a:gd name="T36" fmla="*/ 0 w 94"/>
                  <a:gd name="T37" fmla="*/ 111 h 184"/>
                  <a:gd name="T38" fmla="*/ 6 w 94"/>
                  <a:gd name="T39" fmla="*/ 74 h 184"/>
                  <a:gd name="T40" fmla="*/ 21 w 94"/>
                  <a:gd name="T41" fmla="*/ 41 h 184"/>
                  <a:gd name="T42" fmla="*/ 29 w 94"/>
                  <a:gd name="T43" fmla="*/ 33 h 184"/>
                  <a:gd name="T44" fmla="*/ 36 w 94"/>
                  <a:gd name="T45" fmla="*/ 25 h 184"/>
                  <a:gd name="T46" fmla="*/ 45 w 94"/>
                  <a:gd name="T47" fmla="*/ 19 h 184"/>
                  <a:gd name="T48" fmla="*/ 54 w 94"/>
                  <a:gd name="T49" fmla="*/ 14 h 184"/>
                  <a:gd name="T50" fmla="*/ 63 w 94"/>
                  <a:gd name="T51" fmla="*/ 8 h 184"/>
                  <a:gd name="T52" fmla="*/ 73 w 94"/>
                  <a:gd name="T53" fmla="*/ 5 h 184"/>
                  <a:gd name="T54" fmla="*/ 83 w 94"/>
                  <a:gd name="T55" fmla="*/ 2 h 184"/>
                  <a:gd name="T56" fmla="*/ 94 w 94"/>
                  <a:gd name="T57" fmla="*/ 0 h 18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4"/>
                  <a:gd name="T88" fmla="*/ 0 h 184"/>
                  <a:gd name="T89" fmla="*/ 94 w 94"/>
                  <a:gd name="T90" fmla="*/ 184 h 18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4" h="184">
                    <a:moveTo>
                      <a:pt x="94" y="0"/>
                    </a:moveTo>
                    <a:lnTo>
                      <a:pt x="81" y="15"/>
                    </a:lnTo>
                    <a:lnTo>
                      <a:pt x="69" y="32"/>
                    </a:lnTo>
                    <a:lnTo>
                      <a:pt x="59" y="48"/>
                    </a:lnTo>
                    <a:lnTo>
                      <a:pt x="50" y="65"/>
                    </a:lnTo>
                    <a:lnTo>
                      <a:pt x="44" y="83"/>
                    </a:lnTo>
                    <a:lnTo>
                      <a:pt x="41" y="102"/>
                    </a:lnTo>
                    <a:lnTo>
                      <a:pt x="38" y="122"/>
                    </a:lnTo>
                    <a:lnTo>
                      <a:pt x="41" y="142"/>
                    </a:lnTo>
                    <a:lnTo>
                      <a:pt x="34" y="125"/>
                    </a:lnTo>
                    <a:lnTo>
                      <a:pt x="31" y="108"/>
                    </a:lnTo>
                    <a:lnTo>
                      <a:pt x="30" y="90"/>
                    </a:lnTo>
                    <a:lnTo>
                      <a:pt x="31" y="72"/>
                    </a:lnTo>
                    <a:lnTo>
                      <a:pt x="18" y="97"/>
                    </a:lnTo>
                    <a:lnTo>
                      <a:pt x="11" y="124"/>
                    </a:lnTo>
                    <a:lnTo>
                      <a:pt x="10" y="154"/>
                    </a:lnTo>
                    <a:lnTo>
                      <a:pt x="12" y="184"/>
                    </a:lnTo>
                    <a:lnTo>
                      <a:pt x="3" y="149"/>
                    </a:lnTo>
                    <a:lnTo>
                      <a:pt x="0" y="111"/>
                    </a:lnTo>
                    <a:lnTo>
                      <a:pt x="6" y="74"/>
                    </a:lnTo>
                    <a:lnTo>
                      <a:pt x="21" y="41"/>
                    </a:lnTo>
                    <a:lnTo>
                      <a:pt x="29" y="33"/>
                    </a:lnTo>
                    <a:lnTo>
                      <a:pt x="36" y="25"/>
                    </a:lnTo>
                    <a:lnTo>
                      <a:pt x="45" y="19"/>
                    </a:lnTo>
                    <a:lnTo>
                      <a:pt x="54" y="14"/>
                    </a:lnTo>
                    <a:lnTo>
                      <a:pt x="63" y="8"/>
                    </a:lnTo>
                    <a:lnTo>
                      <a:pt x="73" y="5"/>
                    </a:lnTo>
                    <a:lnTo>
                      <a:pt x="83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60" name="Freeform 32"/>
              <p:cNvSpPr>
                <a:spLocks/>
              </p:cNvSpPr>
              <p:nvPr/>
            </p:nvSpPr>
            <p:spPr bwMode="auto">
              <a:xfrm>
                <a:off x="4152" y="12025"/>
                <a:ext cx="151" cy="49"/>
              </a:xfrm>
              <a:custGeom>
                <a:avLst/>
                <a:gdLst>
                  <a:gd name="T0" fmla="*/ 151 w 151"/>
                  <a:gd name="T1" fmla="*/ 49 h 49"/>
                  <a:gd name="T2" fmla="*/ 136 w 151"/>
                  <a:gd name="T3" fmla="*/ 41 h 49"/>
                  <a:gd name="T4" fmla="*/ 119 w 151"/>
                  <a:gd name="T5" fmla="*/ 34 h 49"/>
                  <a:gd name="T6" fmla="*/ 102 w 151"/>
                  <a:gd name="T7" fmla="*/ 29 h 49"/>
                  <a:gd name="T8" fmla="*/ 85 w 151"/>
                  <a:gd name="T9" fmla="*/ 25 h 49"/>
                  <a:gd name="T10" fmla="*/ 66 w 151"/>
                  <a:gd name="T11" fmla="*/ 23 h 49"/>
                  <a:gd name="T12" fmla="*/ 48 w 151"/>
                  <a:gd name="T13" fmla="*/ 21 h 49"/>
                  <a:gd name="T14" fmla="*/ 29 w 151"/>
                  <a:gd name="T15" fmla="*/ 23 h 49"/>
                  <a:gd name="T16" fmla="*/ 11 w 151"/>
                  <a:gd name="T17" fmla="*/ 25 h 49"/>
                  <a:gd name="T18" fmla="*/ 8 w 151"/>
                  <a:gd name="T19" fmla="*/ 24 h 49"/>
                  <a:gd name="T20" fmla="*/ 4 w 151"/>
                  <a:gd name="T21" fmla="*/ 23 h 49"/>
                  <a:gd name="T22" fmla="*/ 2 w 151"/>
                  <a:gd name="T23" fmla="*/ 21 h 49"/>
                  <a:gd name="T24" fmla="*/ 0 w 151"/>
                  <a:gd name="T25" fmla="*/ 18 h 49"/>
                  <a:gd name="T26" fmla="*/ 1 w 151"/>
                  <a:gd name="T27" fmla="*/ 14 h 49"/>
                  <a:gd name="T28" fmla="*/ 3 w 151"/>
                  <a:gd name="T29" fmla="*/ 11 h 49"/>
                  <a:gd name="T30" fmla="*/ 8 w 151"/>
                  <a:gd name="T31" fmla="*/ 10 h 49"/>
                  <a:gd name="T32" fmla="*/ 11 w 151"/>
                  <a:gd name="T33" fmla="*/ 8 h 49"/>
                  <a:gd name="T34" fmla="*/ 30 w 151"/>
                  <a:gd name="T35" fmla="*/ 2 h 49"/>
                  <a:gd name="T36" fmla="*/ 50 w 151"/>
                  <a:gd name="T37" fmla="*/ 0 h 49"/>
                  <a:gd name="T38" fmla="*/ 69 w 151"/>
                  <a:gd name="T39" fmla="*/ 1 h 49"/>
                  <a:gd name="T40" fmla="*/ 89 w 151"/>
                  <a:gd name="T41" fmla="*/ 6 h 49"/>
                  <a:gd name="T42" fmla="*/ 106 w 151"/>
                  <a:gd name="T43" fmla="*/ 12 h 49"/>
                  <a:gd name="T44" fmla="*/ 124 w 151"/>
                  <a:gd name="T45" fmla="*/ 21 h 49"/>
                  <a:gd name="T46" fmla="*/ 138 w 151"/>
                  <a:gd name="T47" fmla="*/ 34 h 49"/>
                  <a:gd name="T48" fmla="*/ 151 w 151"/>
                  <a:gd name="T49" fmla="*/ 49 h 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49"/>
                  <a:gd name="T77" fmla="*/ 151 w 151"/>
                  <a:gd name="T78" fmla="*/ 49 h 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49">
                    <a:moveTo>
                      <a:pt x="151" y="49"/>
                    </a:moveTo>
                    <a:lnTo>
                      <a:pt x="136" y="41"/>
                    </a:lnTo>
                    <a:lnTo>
                      <a:pt x="119" y="34"/>
                    </a:lnTo>
                    <a:lnTo>
                      <a:pt x="102" y="29"/>
                    </a:lnTo>
                    <a:lnTo>
                      <a:pt x="85" y="25"/>
                    </a:lnTo>
                    <a:lnTo>
                      <a:pt x="66" y="23"/>
                    </a:lnTo>
                    <a:lnTo>
                      <a:pt x="48" y="21"/>
                    </a:lnTo>
                    <a:lnTo>
                      <a:pt x="29" y="23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8" y="10"/>
                    </a:lnTo>
                    <a:lnTo>
                      <a:pt x="11" y="8"/>
                    </a:lnTo>
                    <a:lnTo>
                      <a:pt x="30" y="2"/>
                    </a:lnTo>
                    <a:lnTo>
                      <a:pt x="50" y="0"/>
                    </a:lnTo>
                    <a:lnTo>
                      <a:pt x="69" y="1"/>
                    </a:lnTo>
                    <a:lnTo>
                      <a:pt x="89" y="6"/>
                    </a:lnTo>
                    <a:lnTo>
                      <a:pt x="106" y="12"/>
                    </a:lnTo>
                    <a:lnTo>
                      <a:pt x="124" y="21"/>
                    </a:lnTo>
                    <a:lnTo>
                      <a:pt x="138" y="34"/>
                    </a:lnTo>
                    <a:lnTo>
                      <a:pt x="151" y="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61" name="Freeform 33"/>
              <p:cNvSpPr>
                <a:spLocks/>
              </p:cNvSpPr>
              <p:nvPr/>
            </p:nvSpPr>
            <p:spPr bwMode="auto">
              <a:xfrm>
                <a:off x="3810" y="12068"/>
                <a:ext cx="91" cy="177"/>
              </a:xfrm>
              <a:custGeom>
                <a:avLst/>
                <a:gdLst>
                  <a:gd name="T0" fmla="*/ 91 w 91"/>
                  <a:gd name="T1" fmla="*/ 90 h 177"/>
                  <a:gd name="T2" fmla="*/ 91 w 91"/>
                  <a:gd name="T3" fmla="*/ 103 h 177"/>
                  <a:gd name="T4" fmla="*/ 90 w 91"/>
                  <a:gd name="T5" fmla="*/ 115 h 177"/>
                  <a:gd name="T6" fmla="*/ 86 w 91"/>
                  <a:gd name="T7" fmla="*/ 128 h 177"/>
                  <a:gd name="T8" fmla="*/ 81 w 91"/>
                  <a:gd name="T9" fmla="*/ 140 h 177"/>
                  <a:gd name="T10" fmla="*/ 74 w 91"/>
                  <a:gd name="T11" fmla="*/ 150 h 177"/>
                  <a:gd name="T12" fmla="*/ 66 w 91"/>
                  <a:gd name="T13" fmla="*/ 161 h 177"/>
                  <a:gd name="T14" fmla="*/ 56 w 91"/>
                  <a:gd name="T15" fmla="*/ 169 h 177"/>
                  <a:gd name="T16" fmla="*/ 46 w 91"/>
                  <a:gd name="T17" fmla="*/ 177 h 177"/>
                  <a:gd name="T18" fmla="*/ 38 w 91"/>
                  <a:gd name="T19" fmla="*/ 176 h 177"/>
                  <a:gd name="T20" fmla="*/ 46 w 91"/>
                  <a:gd name="T21" fmla="*/ 163 h 177"/>
                  <a:gd name="T22" fmla="*/ 53 w 91"/>
                  <a:gd name="T23" fmla="*/ 149 h 177"/>
                  <a:gd name="T24" fmla="*/ 60 w 91"/>
                  <a:gd name="T25" fmla="*/ 136 h 177"/>
                  <a:gd name="T26" fmla="*/ 64 w 91"/>
                  <a:gd name="T27" fmla="*/ 121 h 177"/>
                  <a:gd name="T28" fmla="*/ 66 w 91"/>
                  <a:gd name="T29" fmla="*/ 106 h 177"/>
                  <a:gd name="T30" fmla="*/ 66 w 91"/>
                  <a:gd name="T31" fmla="*/ 90 h 177"/>
                  <a:gd name="T32" fmla="*/ 63 w 91"/>
                  <a:gd name="T33" fmla="*/ 75 h 177"/>
                  <a:gd name="T34" fmla="*/ 56 w 91"/>
                  <a:gd name="T35" fmla="*/ 61 h 177"/>
                  <a:gd name="T36" fmla="*/ 50 w 91"/>
                  <a:gd name="T37" fmla="*/ 53 h 177"/>
                  <a:gd name="T38" fmla="*/ 45 w 91"/>
                  <a:gd name="T39" fmla="*/ 45 h 177"/>
                  <a:gd name="T40" fmla="*/ 37 w 91"/>
                  <a:gd name="T41" fmla="*/ 37 h 177"/>
                  <a:gd name="T42" fmla="*/ 30 w 91"/>
                  <a:gd name="T43" fmla="*/ 29 h 177"/>
                  <a:gd name="T44" fmla="*/ 23 w 91"/>
                  <a:gd name="T45" fmla="*/ 22 h 177"/>
                  <a:gd name="T46" fmla="*/ 15 w 91"/>
                  <a:gd name="T47" fmla="*/ 15 h 177"/>
                  <a:gd name="T48" fmla="*/ 8 w 91"/>
                  <a:gd name="T49" fmla="*/ 7 h 177"/>
                  <a:gd name="T50" fmla="*/ 0 w 91"/>
                  <a:gd name="T51" fmla="*/ 0 h 177"/>
                  <a:gd name="T52" fmla="*/ 14 w 91"/>
                  <a:gd name="T53" fmla="*/ 6 h 177"/>
                  <a:gd name="T54" fmla="*/ 29 w 91"/>
                  <a:gd name="T55" fmla="*/ 15 h 177"/>
                  <a:gd name="T56" fmla="*/ 45 w 91"/>
                  <a:gd name="T57" fmla="*/ 23 h 177"/>
                  <a:gd name="T58" fmla="*/ 59 w 91"/>
                  <a:gd name="T59" fmla="*/ 34 h 177"/>
                  <a:gd name="T60" fmla="*/ 71 w 91"/>
                  <a:gd name="T61" fmla="*/ 46 h 177"/>
                  <a:gd name="T62" fmla="*/ 80 w 91"/>
                  <a:gd name="T63" fmla="*/ 59 h 177"/>
                  <a:gd name="T64" fmla="*/ 88 w 91"/>
                  <a:gd name="T65" fmla="*/ 74 h 177"/>
                  <a:gd name="T66" fmla="*/ 91 w 91"/>
                  <a:gd name="T67" fmla="*/ 90 h 1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1"/>
                  <a:gd name="T103" fmla="*/ 0 h 177"/>
                  <a:gd name="T104" fmla="*/ 91 w 91"/>
                  <a:gd name="T105" fmla="*/ 177 h 1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1" h="177">
                    <a:moveTo>
                      <a:pt x="91" y="90"/>
                    </a:moveTo>
                    <a:lnTo>
                      <a:pt x="91" y="103"/>
                    </a:lnTo>
                    <a:lnTo>
                      <a:pt x="90" y="115"/>
                    </a:lnTo>
                    <a:lnTo>
                      <a:pt x="86" y="128"/>
                    </a:lnTo>
                    <a:lnTo>
                      <a:pt x="81" y="140"/>
                    </a:lnTo>
                    <a:lnTo>
                      <a:pt x="74" y="150"/>
                    </a:lnTo>
                    <a:lnTo>
                      <a:pt x="66" y="161"/>
                    </a:lnTo>
                    <a:lnTo>
                      <a:pt x="56" y="169"/>
                    </a:lnTo>
                    <a:lnTo>
                      <a:pt x="46" y="177"/>
                    </a:lnTo>
                    <a:lnTo>
                      <a:pt x="38" y="176"/>
                    </a:lnTo>
                    <a:lnTo>
                      <a:pt x="46" y="163"/>
                    </a:lnTo>
                    <a:lnTo>
                      <a:pt x="53" y="149"/>
                    </a:lnTo>
                    <a:lnTo>
                      <a:pt x="60" y="136"/>
                    </a:lnTo>
                    <a:lnTo>
                      <a:pt x="64" y="121"/>
                    </a:lnTo>
                    <a:lnTo>
                      <a:pt x="66" y="106"/>
                    </a:lnTo>
                    <a:lnTo>
                      <a:pt x="66" y="90"/>
                    </a:lnTo>
                    <a:lnTo>
                      <a:pt x="63" y="75"/>
                    </a:lnTo>
                    <a:lnTo>
                      <a:pt x="56" y="61"/>
                    </a:lnTo>
                    <a:lnTo>
                      <a:pt x="50" y="53"/>
                    </a:lnTo>
                    <a:lnTo>
                      <a:pt x="45" y="45"/>
                    </a:lnTo>
                    <a:lnTo>
                      <a:pt x="37" y="37"/>
                    </a:lnTo>
                    <a:lnTo>
                      <a:pt x="30" y="29"/>
                    </a:lnTo>
                    <a:lnTo>
                      <a:pt x="23" y="22"/>
                    </a:lnTo>
                    <a:lnTo>
                      <a:pt x="15" y="15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14" y="6"/>
                    </a:lnTo>
                    <a:lnTo>
                      <a:pt x="29" y="15"/>
                    </a:lnTo>
                    <a:lnTo>
                      <a:pt x="45" y="23"/>
                    </a:lnTo>
                    <a:lnTo>
                      <a:pt x="59" y="34"/>
                    </a:lnTo>
                    <a:lnTo>
                      <a:pt x="71" y="46"/>
                    </a:lnTo>
                    <a:lnTo>
                      <a:pt x="80" y="59"/>
                    </a:lnTo>
                    <a:lnTo>
                      <a:pt x="88" y="74"/>
                    </a:lnTo>
                    <a:lnTo>
                      <a:pt x="91" y="9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62" name="Freeform 34"/>
              <p:cNvSpPr>
                <a:spLocks/>
              </p:cNvSpPr>
              <p:nvPr/>
            </p:nvSpPr>
            <p:spPr bwMode="auto">
              <a:xfrm>
                <a:off x="3883" y="12079"/>
                <a:ext cx="55" cy="97"/>
              </a:xfrm>
              <a:custGeom>
                <a:avLst/>
                <a:gdLst>
                  <a:gd name="T0" fmla="*/ 51 w 55"/>
                  <a:gd name="T1" fmla="*/ 38 h 97"/>
                  <a:gd name="T2" fmla="*/ 55 w 55"/>
                  <a:gd name="T3" fmla="*/ 53 h 97"/>
                  <a:gd name="T4" fmla="*/ 54 w 55"/>
                  <a:gd name="T5" fmla="*/ 68 h 97"/>
                  <a:gd name="T6" fmla="*/ 50 w 55"/>
                  <a:gd name="T7" fmla="*/ 84 h 97"/>
                  <a:gd name="T8" fmla="*/ 41 w 55"/>
                  <a:gd name="T9" fmla="*/ 97 h 97"/>
                  <a:gd name="T10" fmla="*/ 38 w 55"/>
                  <a:gd name="T11" fmla="*/ 97 h 97"/>
                  <a:gd name="T12" fmla="*/ 39 w 55"/>
                  <a:gd name="T13" fmla="*/ 83 h 97"/>
                  <a:gd name="T14" fmla="*/ 38 w 55"/>
                  <a:gd name="T15" fmla="*/ 69 h 97"/>
                  <a:gd name="T16" fmla="*/ 36 w 55"/>
                  <a:gd name="T17" fmla="*/ 57 h 97"/>
                  <a:gd name="T18" fmla="*/ 31 w 55"/>
                  <a:gd name="T19" fmla="*/ 44 h 97"/>
                  <a:gd name="T20" fmla="*/ 26 w 55"/>
                  <a:gd name="T21" fmla="*/ 32 h 97"/>
                  <a:gd name="T22" fmla="*/ 18 w 55"/>
                  <a:gd name="T23" fmla="*/ 21 h 97"/>
                  <a:gd name="T24" fmla="*/ 10 w 55"/>
                  <a:gd name="T25" fmla="*/ 10 h 97"/>
                  <a:gd name="T26" fmla="*/ 0 w 55"/>
                  <a:gd name="T27" fmla="*/ 0 h 97"/>
                  <a:gd name="T28" fmla="*/ 7 w 55"/>
                  <a:gd name="T29" fmla="*/ 2 h 97"/>
                  <a:gd name="T30" fmla="*/ 15 w 55"/>
                  <a:gd name="T31" fmla="*/ 6 h 97"/>
                  <a:gd name="T32" fmla="*/ 23 w 55"/>
                  <a:gd name="T33" fmla="*/ 10 h 97"/>
                  <a:gd name="T34" fmla="*/ 29 w 55"/>
                  <a:gd name="T35" fmla="*/ 14 h 97"/>
                  <a:gd name="T36" fmla="*/ 36 w 55"/>
                  <a:gd name="T37" fmla="*/ 18 h 97"/>
                  <a:gd name="T38" fmla="*/ 42 w 55"/>
                  <a:gd name="T39" fmla="*/ 25 h 97"/>
                  <a:gd name="T40" fmla="*/ 46 w 55"/>
                  <a:gd name="T41" fmla="*/ 31 h 97"/>
                  <a:gd name="T42" fmla="*/ 51 w 55"/>
                  <a:gd name="T43" fmla="*/ 38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97"/>
                  <a:gd name="T68" fmla="*/ 55 w 55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97">
                    <a:moveTo>
                      <a:pt x="51" y="38"/>
                    </a:moveTo>
                    <a:lnTo>
                      <a:pt x="55" y="53"/>
                    </a:lnTo>
                    <a:lnTo>
                      <a:pt x="54" y="68"/>
                    </a:lnTo>
                    <a:lnTo>
                      <a:pt x="50" y="84"/>
                    </a:lnTo>
                    <a:lnTo>
                      <a:pt x="41" y="97"/>
                    </a:lnTo>
                    <a:lnTo>
                      <a:pt x="38" y="97"/>
                    </a:lnTo>
                    <a:lnTo>
                      <a:pt x="39" y="83"/>
                    </a:lnTo>
                    <a:lnTo>
                      <a:pt x="38" y="69"/>
                    </a:lnTo>
                    <a:lnTo>
                      <a:pt x="36" y="57"/>
                    </a:lnTo>
                    <a:lnTo>
                      <a:pt x="31" y="44"/>
                    </a:lnTo>
                    <a:lnTo>
                      <a:pt x="26" y="32"/>
                    </a:lnTo>
                    <a:lnTo>
                      <a:pt x="18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5" y="6"/>
                    </a:lnTo>
                    <a:lnTo>
                      <a:pt x="23" y="10"/>
                    </a:lnTo>
                    <a:lnTo>
                      <a:pt x="29" y="14"/>
                    </a:lnTo>
                    <a:lnTo>
                      <a:pt x="36" y="18"/>
                    </a:lnTo>
                    <a:lnTo>
                      <a:pt x="42" y="25"/>
                    </a:lnTo>
                    <a:lnTo>
                      <a:pt x="46" y="31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63" name="Freeform 35"/>
              <p:cNvSpPr>
                <a:spLocks/>
              </p:cNvSpPr>
              <p:nvPr/>
            </p:nvSpPr>
            <p:spPr bwMode="auto">
              <a:xfrm>
                <a:off x="4330" y="12125"/>
                <a:ext cx="22" cy="80"/>
              </a:xfrm>
              <a:custGeom>
                <a:avLst/>
                <a:gdLst>
                  <a:gd name="T0" fmla="*/ 15 w 22"/>
                  <a:gd name="T1" fmla="*/ 80 h 80"/>
                  <a:gd name="T2" fmla="*/ 12 w 22"/>
                  <a:gd name="T3" fmla="*/ 79 h 80"/>
                  <a:gd name="T4" fmla="*/ 9 w 22"/>
                  <a:gd name="T5" fmla="*/ 74 h 80"/>
                  <a:gd name="T6" fmla="*/ 5 w 22"/>
                  <a:gd name="T7" fmla="*/ 68 h 80"/>
                  <a:gd name="T8" fmla="*/ 2 w 22"/>
                  <a:gd name="T9" fmla="*/ 63 h 80"/>
                  <a:gd name="T10" fmla="*/ 0 w 22"/>
                  <a:gd name="T11" fmla="*/ 47 h 80"/>
                  <a:gd name="T12" fmla="*/ 3 w 22"/>
                  <a:gd name="T13" fmla="*/ 31 h 80"/>
                  <a:gd name="T14" fmla="*/ 8 w 22"/>
                  <a:gd name="T15" fmla="*/ 16 h 80"/>
                  <a:gd name="T16" fmla="*/ 12 w 22"/>
                  <a:gd name="T17" fmla="*/ 0 h 80"/>
                  <a:gd name="T18" fmla="*/ 18 w 22"/>
                  <a:gd name="T19" fmla="*/ 10 h 80"/>
                  <a:gd name="T20" fmla="*/ 22 w 22"/>
                  <a:gd name="T21" fmla="*/ 19 h 80"/>
                  <a:gd name="T22" fmla="*/ 21 w 22"/>
                  <a:gd name="T23" fmla="*/ 29 h 80"/>
                  <a:gd name="T24" fmla="*/ 17 w 22"/>
                  <a:gd name="T25" fmla="*/ 39 h 80"/>
                  <a:gd name="T26" fmla="*/ 14 w 22"/>
                  <a:gd name="T27" fmla="*/ 49 h 80"/>
                  <a:gd name="T28" fmla="*/ 12 w 22"/>
                  <a:gd name="T29" fmla="*/ 59 h 80"/>
                  <a:gd name="T30" fmla="*/ 12 w 22"/>
                  <a:gd name="T31" fmla="*/ 69 h 80"/>
                  <a:gd name="T32" fmla="*/ 15 w 22"/>
                  <a:gd name="T33" fmla="*/ 8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80"/>
                  <a:gd name="T53" fmla="*/ 22 w 22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80">
                    <a:moveTo>
                      <a:pt x="15" y="80"/>
                    </a:moveTo>
                    <a:lnTo>
                      <a:pt x="12" y="79"/>
                    </a:lnTo>
                    <a:lnTo>
                      <a:pt x="9" y="74"/>
                    </a:lnTo>
                    <a:lnTo>
                      <a:pt x="5" y="68"/>
                    </a:lnTo>
                    <a:lnTo>
                      <a:pt x="2" y="63"/>
                    </a:lnTo>
                    <a:lnTo>
                      <a:pt x="0" y="47"/>
                    </a:lnTo>
                    <a:lnTo>
                      <a:pt x="3" y="31"/>
                    </a:lnTo>
                    <a:lnTo>
                      <a:pt x="8" y="16"/>
                    </a:lnTo>
                    <a:lnTo>
                      <a:pt x="12" y="0"/>
                    </a:lnTo>
                    <a:lnTo>
                      <a:pt x="18" y="10"/>
                    </a:lnTo>
                    <a:lnTo>
                      <a:pt x="22" y="19"/>
                    </a:lnTo>
                    <a:lnTo>
                      <a:pt x="21" y="29"/>
                    </a:lnTo>
                    <a:lnTo>
                      <a:pt x="17" y="39"/>
                    </a:lnTo>
                    <a:lnTo>
                      <a:pt x="14" y="49"/>
                    </a:lnTo>
                    <a:lnTo>
                      <a:pt x="12" y="59"/>
                    </a:lnTo>
                    <a:lnTo>
                      <a:pt x="12" y="69"/>
                    </a:lnTo>
                    <a:lnTo>
                      <a:pt x="15" y="8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64" name="Freeform 36"/>
              <p:cNvSpPr>
                <a:spLocks/>
              </p:cNvSpPr>
              <p:nvPr/>
            </p:nvSpPr>
            <p:spPr bwMode="auto">
              <a:xfrm>
                <a:off x="4565" y="12128"/>
                <a:ext cx="37" cy="55"/>
              </a:xfrm>
              <a:custGeom>
                <a:avLst/>
                <a:gdLst>
                  <a:gd name="T0" fmla="*/ 37 w 37"/>
                  <a:gd name="T1" fmla="*/ 26 h 55"/>
                  <a:gd name="T2" fmla="*/ 29 w 37"/>
                  <a:gd name="T3" fmla="*/ 32 h 55"/>
                  <a:gd name="T4" fmla="*/ 21 w 37"/>
                  <a:gd name="T5" fmla="*/ 39 h 55"/>
                  <a:gd name="T6" fmla="*/ 13 w 37"/>
                  <a:gd name="T7" fmla="*/ 48 h 55"/>
                  <a:gd name="T8" fmla="*/ 6 w 37"/>
                  <a:gd name="T9" fmla="*/ 55 h 55"/>
                  <a:gd name="T10" fmla="*/ 2 w 37"/>
                  <a:gd name="T11" fmla="*/ 51 h 55"/>
                  <a:gd name="T12" fmla="*/ 0 w 37"/>
                  <a:gd name="T13" fmla="*/ 45 h 55"/>
                  <a:gd name="T14" fmla="*/ 3 w 37"/>
                  <a:gd name="T15" fmla="*/ 36 h 55"/>
                  <a:gd name="T16" fmla="*/ 5 w 37"/>
                  <a:gd name="T17" fmla="*/ 29 h 55"/>
                  <a:gd name="T18" fmla="*/ 25 w 37"/>
                  <a:gd name="T19" fmla="*/ 0 h 55"/>
                  <a:gd name="T20" fmla="*/ 31 w 37"/>
                  <a:gd name="T21" fmla="*/ 5 h 55"/>
                  <a:gd name="T22" fmla="*/ 34 w 37"/>
                  <a:gd name="T23" fmla="*/ 11 h 55"/>
                  <a:gd name="T24" fmla="*/ 36 w 37"/>
                  <a:gd name="T25" fmla="*/ 18 h 55"/>
                  <a:gd name="T26" fmla="*/ 37 w 37"/>
                  <a:gd name="T27" fmla="*/ 26 h 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7"/>
                  <a:gd name="T43" fmla="*/ 0 h 55"/>
                  <a:gd name="T44" fmla="*/ 37 w 37"/>
                  <a:gd name="T45" fmla="*/ 55 h 5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7" h="55">
                    <a:moveTo>
                      <a:pt x="37" y="26"/>
                    </a:moveTo>
                    <a:lnTo>
                      <a:pt x="29" y="32"/>
                    </a:lnTo>
                    <a:lnTo>
                      <a:pt x="21" y="39"/>
                    </a:lnTo>
                    <a:lnTo>
                      <a:pt x="13" y="48"/>
                    </a:lnTo>
                    <a:lnTo>
                      <a:pt x="6" y="55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25" y="0"/>
                    </a:lnTo>
                    <a:lnTo>
                      <a:pt x="31" y="5"/>
                    </a:lnTo>
                    <a:lnTo>
                      <a:pt x="34" y="11"/>
                    </a:lnTo>
                    <a:lnTo>
                      <a:pt x="36" y="18"/>
                    </a:lnTo>
                    <a:lnTo>
                      <a:pt x="37" y="2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65" name="Freeform 37"/>
              <p:cNvSpPr>
                <a:spLocks/>
              </p:cNvSpPr>
              <p:nvPr/>
            </p:nvSpPr>
            <p:spPr bwMode="auto">
              <a:xfrm>
                <a:off x="4153" y="12156"/>
                <a:ext cx="116" cy="17"/>
              </a:xfrm>
              <a:custGeom>
                <a:avLst/>
                <a:gdLst>
                  <a:gd name="T0" fmla="*/ 116 w 116"/>
                  <a:gd name="T1" fmla="*/ 13 h 17"/>
                  <a:gd name="T2" fmla="*/ 102 w 116"/>
                  <a:gd name="T3" fmla="*/ 13 h 17"/>
                  <a:gd name="T4" fmla="*/ 87 w 116"/>
                  <a:gd name="T5" fmla="*/ 14 h 17"/>
                  <a:gd name="T6" fmla="*/ 72 w 116"/>
                  <a:gd name="T7" fmla="*/ 16 h 17"/>
                  <a:gd name="T8" fmla="*/ 56 w 116"/>
                  <a:gd name="T9" fmla="*/ 16 h 17"/>
                  <a:gd name="T10" fmla="*/ 41 w 116"/>
                  <a:gd name="T11" fmla="*/ 17 h 17"/>
                  <a:gd name="T12" fmla="*/ 27 w 116"/>
                  <a:gd name="T13" fmla="*/ 16 h 17"/>
                  <a:gd name="T14" fmla="*/ 13 w 116"/>
                  <a:gd name="T15" fmla="*/ 13 h 17"/>
                  <a:gd name="T16" fmla="*/ 0 w 116"/>
                  <a:gd name="T17" fmla="*/ 7 h 17"/>
                  <a:gd name="T18" fmla="*/ 4 w 116"/>
                  <a:gd name="T19" fmla="*/ 3 h 17"/>
                  <a:gd name="T20" fmla="*/ 11 w 116"/>
                  <a:gd name="T21" fmla="*/ 1 h 17"/>
                  <a:gd name="T22" fmla="*/ 18 w 116"/>
                  <a:gd name="T23" fmla="*/ 1 h 17"/>
                  <a:gd name="T24" fmla="*/ 26 w 116"/>
                  <a:gd name="T25" fmla="*/ 0 h 17"/>
                  <a:gd name="T26" fmla="*/ 38 w 116"/>
                  <a:gd name="T27" fmla="*/ 0 h 17"/>
                  <a:gd name="T28" fmla="*/ 50 w 116"/>
                  <a:gd name="T29" fmla="*/ 0 h 17"/>
                  <a:gd name="T30" fmla="*/ 61 w 116"/>
                  <a:gd name="T31" fmla="*/ 0 h 17"/>
                  <a:gd name="T32" fmla="*/ 73 w 116"/>
                  <a:gd name="T33" fmla="*/ 1 h 17"/>
                  <a:gd name="T34" fmla="*/ 84 w 116"/>
                  <a:gd name="T35" fmla="*/ 3 h 17"/>
                  <a:gd name="T36" fmla="*/ 96 w 116"/>
                  <a:gd name="T37" fmla="*/ 5 h 17"/>
                  <a:gd name="T38" fmla="*/ 105 w 116"/>
                  <a:gd name="T39" fmla="*/ 8 h 17"/>
                  <a:gd name="T40" fmla="*/ 116 w 116"/>
                  <a:gd name="T41" fmla="*/ 13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17"/>
                  <a:gd name="T65" fmla="*/ 116 w 116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17">
                    <a:moveTo>
                      <a:pt x="116" y="13"/>
                    </a:moveTo>
                    <a:lnTo>
                      <a:pt x="102" y="13"/>
                    </a:lnTo>
                    <a:lnTo>
                      <a:pt x="87" y="14"/>
                    </a:lnTo>
                    <a:lnTo>
                      <a:pt x="72" y="16"/>
                    </a:lnTo>
                    <a:lnTo>
                      <a:pt x="56" y="16"/>
                    </a:lnTo>
                    <a:lnTo>
                      <a:pt x="41" y="17"/>
                    </a:lnTo>
                    <a:lnTo>
                      <a:pt x="27" y="16"/>
                    </a:lnTo>
                    <a:lnTo>
                      <a:pt x="13" y="13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11" y="1"/>
                    </a:lnTo>
                    <a:lnTo>
                      <a:pt x="18" y="1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50" y="0"/>
                    </a:lnTo>
                    <a:lnTo>
                      <a:pt x="61" y="0"/>
                    </a:lnTo>
                    <a:lnTo>
                      <a:pt x="73" y="1"/>
                    </a:lnTo>
                    <a:lnTo>
                      <a:pt x="84" y="3"/>
                    </a:lnTo>
                    <a:lnTo>
                      <a:pt x="96" y="5"/>
                    </a:lnTo>
                    <a:lnTo>
                      <a:pt x="105" y="8"/>
                    </a:lnTo>
                    <a:lnTo>
                      <a:pt x="116" y="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66" name="Freeform 38"/>
              <p:cNvSpPr>
                <a:spLocks/>
              </p:cNvSpPr>
              <p:nvPr/>
            </p:nvSpPr>
            <p:spPr bwMode="auto">
              <a:xfrm>
                <a:off x="4202" y="12183"/>
                <a:ext cx="58" cy="16"/>
              </a:xfrm>
              <a:custGeom>
                <a:avLst/>
                <a:gdLst>
                  <a:gd name="T0" fmla="*/ 58 w 58"/>
                  <a:gd name="T1" fmla="*/ 9 h 16"/>
                  <a:gd name="T2" fmla="*/ 53 w 58"/>
                  <a:gd name="T3" fmla="*/ 11 h 16"/>
                  <a:gd name="T4" fmla="*/ 49 w 58"/>
                  <a:gd name="T5" fmla="*/ 13 h 16"/>
                  <a:gd name="T6" fmla="*/ 42 w 58"/>
                  <a:gd name="T7" fmla="*/ 14 h 16"/>
                  <a:gd name="T8" fmla="*/ 37 w 58"/>
                  <a:gd name="T9" fmla="*/ 15 h 16"/>
                  <a:gd name="T10" fmla="*/ 31 w 58"/>
                  <a:gd name="T11" fmla="*/ 16 h 16"/>
                  <a:gd name="T12" fmla="*/ 26 w 58"/>
                  <a:gd name="T13" fmla="*/ 16 h 16"/>
                  <a:gd name="T14" fmla="*/ 20 w 58"/>
                  <a:gd name="T15" fmla="*/ 15 h 16"/>
                  <a:gd name="T16" fmla="*/ 15 w 58"/>
                  <a:gd name="T17" fmla="*/ 13 h 16"/>
                  <a:gd name="T18" fmla="*/ 0 w 58"/>
                  <a:gd name="T19" fmla="*/ 0 h 16"/>
                  <a:gd name="T20" fmla="*/ 7 w 58"/>
                  <a:gd name="T21" fmla="*/ 0 h 16"/>
                  <a:gd name="T22" fmla="*/ 15 w 58"/>
                  <a:gd name="T23" fmla="*/ 1 h 16"/>
                  <a:gd name="T24" fmla="*/ 23 w 58"/>
                  <a:gd name="T25" fmla="*/ 2 h 16"/>
                  <a:gd name="T26" fmla="*/ 30 w 58"/>
                  <a:gd name="T27" fmla="*/ 2 h 16"/>
                  <a:gd name="T28" fmla="*/ 37 w 58"/>
                  <a:gd name="T29" fmla="*/ 5 h 16"/>
                  <a:gd name="T30" fmla="*/ 44 w 58"/>
                  <a:gd name="T31" fmla="*/ 6 h 16"/>
                  <a:gd name="T32" fmla="*/ 52 w 58"/>
                  <a:gd name="T33" fmla="*/ 7 h 16"/>
                  <a:gd name="T34" fmla="*/ 58 w 58"/>
                  <a:gd name="T35" fmla="*/ 9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8"/>
                  <a:gd name="T55" fmla="*/ 0 h 16"/>
                  <a:gd name="T56" fmla="*/ 58 w 58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8" h="16">
                    <a:moveTo>
                      <a:pt x="58" y="9"/>
                    </a:moveTo>
                    <a:lnTo>
                      <a:pt x="53" y="11"/>
                    </a:lnTo>
                    <a:lnTo>
                      <a:pt x="49" y="13"/>
                    </a:lnTo>
                    <a:lnTo>
                      <a:pt x="42" y="14"/>
                    </a:lnTo>
                    <a:lnTo>
                      <a:pt x="37" y="15"/>
                    </a:lnTo>
                    <a:lnTo>
                      <a:pt x="31" y="16"/>
                    </a:lnTo>
                    <a:lnTo>
                      <a:pt x="26" y="16"/>
                    </a:lnTo>
                    <a:lnTo>
                      <a:pt x="20" y="15"/>
                    </a:lnTo>
                    <a:lnTo>
                      <a:pt x="15" y="1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3" y="2"/>
                    </a:lnTo>
                    <a:lnTo>
                      <a:pt x="30" y="2"/>
                    </a:lnTo>
                    <a:lnTo>
                      <a:pt x="37" y="5"/>
                    </a:lnTo>
                    <a:lnTo>
                      <a:pt x="44" y="6"/>
                    </a:lnTo>
                    <a:lnTo>
                      <a:pt x="52" y="7"/>
                    </a:lnTo>
                    <a:lnTo>
                      <a:pt x="58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67" name="Freeform 39"/>
              <p:cNvSpPr>
                <a:spLocks/>
              </p:cNvSpPr>
              <p:nvPr/>
            </p:nvSpPr>
            <p:spPr bwMode="auto">
              <a:xfrm>
                <a:off x="4266" y="12213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0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68" name="Freeform 40"/>
              <p:cNvSpPr>
                <a:spLocks/>
              </p:cNvSpPr>
              <p:nvPr/>
            </p:nvSpPr>
            <p:spPr bwMode="auto">
              <a:xfrm>
                <a:off x="4050" y="12214"/>
                <a:ext cx="39" cy="14"/>
              </a:xfrm>
              <a:custGeom>
                <a:avLst/>
                <a:gdLst>
                  <a:gd name="T0" fmla="*/ 39 w 39"/>
                  <a:gd name="T1" fmla="*/ 13 h 14"/>
                  <a:gd name="T2" fmla="*/ 34 w 39"/>
                  <a:gd name="T3" fmla="*/ 14 h 14"/>
                  <a:gd name="T4" fmla="*/ 28 w 39"/>
                  <a:gd name="T5" fmla="*/ 14 h 14"/>
                  <a:gd name="T6" fmla="*/ 23 w 39"/>
                  <a:gd name="T7" fmla="*/ 13 h 14"/>
                  <a:gd name="T8" fmla="*/ 18 w 39"/>
                  <a:gd name="T9" fmla="*/ 11 h 14"/>
                  <a:gd name="T10" fmla="*/ 13 w 39"/>
                  <a:gd name="T11" fmla="*/ 9 h 14"/>
                  <a:gd name="T12" fmla="*/ 9 w 39"/>
                  <a:gd name="T13" fmla="*/ 7 h 14"/>
                  <a:gd name="T14" fmla="*/ 4 w 39"/>
                  <a:gd name="T15" fmla="*/ 3 h 14"/>
                  <a:gd name="T16" fmla="*/ 0 w 39"/>
                  <a:gd name="T17" fmla="*/ 0 h 14"/>
                  <a:gd name="T18" fmla="*/ 5 w 39"/>
                  <a:gd name="T19" fmla="*/ 1 h 14"/>
                  <a:gd name="T20" fmla="*/ 10 w 39"/>
                  <a:gd name="T21" fmla="*/ 3 h 14"/>
                  <a:gd name="T22" fmla="*/ 15 w 39"/>
                  <a:gd name="T23" fmla="*/ 4 h 14"/>
                  <a:gd name="T24" fmla="*/ 19 w 39"/>
                  <a:gd name="T25" fmla="*/ 7 h 14"/>
                  <a:gd name="T26" fmla="*/ 25 w 39"/>
                  <a:gd name="T27" fmla="*/ 8 h 14"/>
                  <a:gd name="T28" fmla="*/ 29 w 39"/>
                  <a:gd name="T29" fmla="*/ 10 h 14"/>
                  <a:gd name="T30" fmla="*/ 35 w 39"/>
                  <a:gd name="T31" fmla="*/ 11 h 14"/>
                  <a:gd name="T32" fmla="*/ 39 w 39"/>
                  <a:gd name="T33" fmla="*/ 1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4"/>
                  <a:gd name="T53" fmla="*/ 39 w 3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4">
                    <a:moveTo>
                      <a:pt x="39" y="13"/>
                    </a:moveTo>
                    <a:lnTo>
                      <a:pt x="34" y="14"/>
                    </a:lnTo>
                    <a:lnTo>
                      <a:pt x="28" y="14"/>
                    </a:lnTo>
                    <a:lnTo>
                      <a:pt x="23" y="13"/>
                    </a:lnTo>
                    <a:lnTo>
                      <a:pt x="18" y="11"/>
                    </a:lnTo>
                    <a:lnTo>
                      <a:pt x="13" y="9"/>
                    </a:lnTo>
                    <a:lnTo>
                      <a:pt x="9" y="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5" y="4"/>
                    </a:lnTo>
                    <a:lnTo>
                      <a:pt x="19" y="7"/>
                    </a:lnTo>
                    <a:lnTo>
                      <a:pt x="25" y="8"/>
                    </a:lnTo>
                    <a:lnTo>
                      <a:pt x="29" y="10"/>
                    </a:lnTo>
                    <a:lnTo>
                      <a:pt x="35" y="11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69" name="Freeform 41"/>
              <p:cNvSpPr>
                <a:spLocks/>
              </p:cNvSpPr>
              <p:nvPr/>
            </p:nvSpPr>
            <p:spPr bwMode="auto">
              <a:xfrm>
                <a:off x="3922" y="12225"/>
                <a:ext cx="206" cy="44"/>
              </a:xfrm>
              <a:custGeom>
                <a:avLst/>
                <a:gdLst>
                  <a:gd name="T0" fmla="*/ 206 w 206"/>
                  <a:gd name="T1" fmla="*/ 26 h 44"/>
                  <a:gd name="T2" fmla="*/ 198 w 206"/>
                  <a:gd name="T3" fmla="*/ 31 h 44"/>
                  <a:gd name="T4" fmla="*/ 190 w 206"/>
                  <a:gd name="T5" fmla="*/ 35 h 44"/>
                  <a:gd name="T6" fmla="*/ 180 w 206"/>
                  <a:gd name="T7" fmla="*/ 38 h 44"/>
                  <a:gd name="T8" fmla="*/ 169 w 206"/>
                  <a:gd name="T9" fmla="*/ 40 h 44"/>
                  <a:gd name="T10" fmla="*/ 158 w 206"/>
                  <a:gd name="T11" fmla="*/ 41 h 44"/>
                  <a:gd name="T12" fmla="*/ 147 w 206"/>
                  <a:gd name="T13" fmla="*/ 42 h 44"/>
                  <a:gd name="T14" fmla="*/ 137 w 206"/>
                  <a:gd name="T15" fmla="*/ 43 h 44"/>
                  <a:gd name="T16" fmla="*/ 126 w 206"/>
                  <a:gd name="T17" fmla="*/ 44 h 44"/>
                  <a:gd name="T18" fmla="*/ 109 w 206"/>
                  <a:gd name="T19" fmla="*/ 44 h 44"/>
                  <a:gd name="T20" fmla="*/ 92 w 206"/>
                  <a:gd name="T21" fmla="*/ 43 h 44"/>
                  <a:gd name="T22" fmla="*/ 76 w 206"/>
                  <a:gd name="T23" fmla="*/ 41 h 44"/>
                  <a:gd name="T24" fmla="*/ 60 w 206"/>
                  <a:gd name="T25" fmla="*/ 38 h 44"/>
                  <a:gd name="T26" fmla="*/ 44 w 206"/>
                  <a:gd name="T27" fmla="*/ 35 h 44"/>
                  <a:gd name="T28" fmla="*/ 29 w 206"/>
                  <a:gd name="T29" fmla="*/ 29 h 44"/>
                  <a:gd name="T30" fmla="*/ 14 w 206"/>
                  <a:gd name="T31" fmla="*/ 23 h 44"/>
                  <a:gd name="T32" fmla="*/ 0 w 206"/>
                  <a:gd name="T33" fmla="*/ 15 h 44"/>
                  <a:gd name="T34" fmla="*/ 14 w 206"/>
                  <a:gd name="T35" fmla="*/ 19 h 44"/>
                  <a:gd name="T36" fmla="*/ 28 w 206"/>
                  <a:gd name="T37" fmla="*/ 22 h 44"/>
                  <a:gd name="T38" fmla="*/ 42 w 206"/>
                  <a:gd name="T39" fmla="*/ 24 h 44"/>
                  <a:gd name="T40" fmla="*/ 57 w 206"/>
                  <a:gd name="T41" fmla="*/ 26 h 44"/>
                  <a:gd name="T42" fmla="*/ 73 w 206"/>
                  <a:gd name="T43" fmla="*/ 28 h 44"/>
                  <a:gd name="T44" fmla="*/ 87 w 206"/>
                  <a:gd name="T45" fmla="*/ 29 h 44"/>
                  <a:gd name="T46" fmla="*/ 102 w 206"/>
                  <a:gd name="T47" fmla="*/ 29 h 44"/>
                  <a:gd name="T48" fmla="*/ 117 w 206"/>
                  <a:gd name="T49" fmla="*/ 28 h 44"/>
                  <a:gd name="T50" fmla="*/ 109 w 206"/>
                  <a:gd name="T51" fmla="*/ 25 h 44"/>
                  <a:gd name="T52" fmla="*/ 101 w 206"/>
                  <a:gd name="T53" fmla="*/ 22 h 44"/>
                  <a:gd name="T54" fmla="*/ 93 w 206"/>
                  <a:gd name="T55" fmla="*/ 19 h 44"/>
                  <a:gd name="T56" fmla="*/ 84 w 206"/>
                  <a:gd name="T57" fmla="*/ 16 h 44"/>
                  <a:gd name="T58" fmla="*/ 77 w 206"/>
                  <a:gd name="T59" fmla="*/ 12 h 44"/>
                  <a:gd name="T60" fmla="*/ 69 w 206"/>
                  <a:gd name="T61" fmla="*/ 9 h 44"/>
                  <a:gd name="T62" fmla="*/ 62 w 206"/>
                  <a:gd name="T63" fmla="*/ 5 h 44"/>
                  <a:gd name="T64" fmla="*/ 54 w 206"/>
                  <a:gd name="T65" fmla="*/ 0 h 44"/>
                  <a:gd name="T66" fmla="*/ 71 w 206"/>
                  <a:gd name="T67" fmla="*/ 6 h 44"/>
                  <a:gd name="T68" fmla="*/ 90 w 206"/>
                  <a:gd name="T69" fmla="*/ 11 h 44"/>
                  <a:gd name="T70" fmla="*/ 108 w 206"/>
                  <a:gd name="T71" fmla="*/ 17 h 44"/>
                  <a:gd name="T72" fmla="*/ 128 w 206"/>
                  <a:gd name="T73" fmla="*/ 20 h 44"/>
                  <a:gd name="T74" fmla="*/ 147 w 206"/>
                  <a:gd name="T75" fmla="*/ 23 h 44"/>
                  <a:gd name="T76" fmla="*/ 167 w 206"/>
                  <a:gd name="T77" fmla="*/ 25 h 44"/>
                  <a:gd name="T78" fmla="*/ 187 w 206"/>
                  <a:gd name="T79" fmla="*/ 26 h 44"/>
                  <a:gd name="T80" fmla="*/ 206 w 206"/>
                  <a:gd name="T81" fmla="*/ 26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6"/>
                  <a:gd name="T124" fmla="*/ 0 h 44"/>
                  <a:gd name="T125" fmla="*/ 206 w 206"/>
                  <a:gd name="T126" fmla="*/ 44 h 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6" h="44">
                    <a:moveTo>
                      <a:pt x="206" y="26"/>
                    </a:moveTo>
                    <a:lnTo>
                      <a:pt x="198" y="31"/>
                    </a:lnTo>
                    <a:lnTo>
                      <a:pt x="190" y="35"/>
                    </a:lnTo>
                    <a:lnTo>
                      <a:pt x="180" y="38"/>
                    </a:lnTo>
                    <a:lnTo>
                      <a:pt x="169" y="40"/>
                    </a:lnTo>
                    <a:lnTo>
                      <a:pt x="158" y="41"/>
                    </a:lnTo>
                    <a:lnTo>
                      <a:pt x="147" y="42"/>
                    </a:lnTo>
                    <a:lnTo>
                      <a:pt x="137" y="43"/>
                    </a:lnTo>
                    <a:lnTo>
                      <a:pt x="126" y="44"/>
                    </a:lnTo>
                    <a:lnTo>
                      <a:pt x="109" y="44"/>
                    </a:lnTo>
                    <a:lnTo>
                      <a:pt x="92" y="43"/>
                    </a:lnTo>
                    <a:lnTo>
                      <a:pt x="76" y="41"/>
                    </a:lnTo>
                    <a:lnTo>
                      <a:pt x="60" y="38"/>
                    </a:lnTo>
                    <a:lnTo>
                      <a:pt x="44" y="35"/>
                    </a:lnTo>
                    <a:lnTo>
                      <a:pt x="29" y="29"/>
                    </a:lnTo>
                    <a:lnTo>
                      <a:pt x="14" y="23"/>
                    </a:lnTo>
                    <a:lnTo>
                      <a:pt x="0" y="15"/>
                    </a:lnTo>
                    <a:lnTo>
                      <a:pt x="14" y="19"/>
                    </a:lnTo>
                    <a:lnTo>
                      <a:pt x="28" y="22"/>
                    </a:lnTo>
                    <a:lnTo>
                      <a:pt x="42" y="24"/>
                    </a:lnTo>
                    <a:lnTo>
                      <a:pt x="57" y="26"/>
                    </a:lnTo>
                    <a:lnTo>
                      <a:pt x="73" y="28"/>
                    </a:lnTo>
                    <a:lnTo>
                      <a:pt x="87" y="29"/>
                    </a:lnTo>
                    <a:lnTo>
                      <a:pt x="102" y="29"/>
                    </a:lnTo>
                    <a:lnTo>
                      <a:pt x="117" y="28"/>
                    </a:lnTo>
                    <a:lnTo>
                      <a:pt x="109" y="25"/>
                    </a:lnTo>
                    <a:lnTo>
                      <a:pt x="101" y="22"/>
                    </a:lnTo>
                    <a:lnTo>
                      <a:pt x="93" y="19"/>
                    </a:lnTo>
                    <a:lnTo>
                      <a:pt x="84" y="16"/>
                    </a:lnTo>
                    <a:lnTo>
                      <a:pt x="77" y="12"/>
                    </a:lnTo>
                    <a:lnTo>
                      <a:pt x="69" y="9"/>
                    </a:lnTo>
                    <a:lnTo>
                      <a:pt x="62" y="5"/>
                    </a:lnTo>
                    <a:lnTo>
                      <a:pt x="54" y="0"/>
                    </a:lnTo>
                    <a:lnTo>
                      <a:pt x="71" y="6"/>
                    </a:lnTo>
                    <a:lnTo>
                      <a:pt x="90" y="11"/>
                    </a:lnTo>
                    <a:lnTo>
                      <a:pt x="108" y="17"/>
                    </a:lnTo>
                    <a:lnTo>
                      <a:pt x="128" y="20"/>
                    </a:lnTo>
                    <a:lnTo>
                      <a:pt x="147" y="23"/>
                    </a:lnTo>
                    <a:lnTo>
                      <a:pt x="167" y="25"/>
                    </a:lnTo>
                    <a:lnTo>
                      <a:pt x="187" y="26"/>
                    </a:lnTo>
                    <a:lnTo>
                      <a:pt x="206" y="2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70" name="Freeform 42"/>
              <p:cNvSpPr>
                <a:spLocks/>
              </p:cNvSpPr>
              <p:nvPr/>
            </p:nvSpPr>
            <p:spPr bwMode="auto">
              <a:xfrm>
                <a:off x="3481" y="12241"/>
                <a:ext cx="134" cy="137"/>
              </a:xfrm>
              <a:custGeom>
                <a:avLst/>
                <a:gdLst>
                  <a:gd name="T0" fmla="*/ 134 w 134"/>
                  <a:gd name="T1" fmla="*/ 0 h 137"/>
                  <a:gd name="T2" fmla="*/ 122 w 134"/>
                  <a:gd name="T3" fmla="*/ 12 h 137"/>
                  <a:gd name="T4" fmla="*/ 108 w 134"/>
                  <a:gd name="T5" fmla="*/ 23 h 137"/>
                  <a:gd name="T6" fmla="*/ 92 w 134"/>
                  <a:gd name="T7" fmla="*/ 32 h 137"/>
                  <a:gd name="T8" fmla="*/ 77 w 134"/>
                  <a:gd name="T9" fmla="*/ 40 h 137"/>
                  <a:gd name="T10" fmla="*/ 62 w 134"/>
                  <a:gd name="T11" fmla="*/ 49 h 137"/>
                  <a:gd name="T12" fmla="*/ 47 w 134"/>
                  <a:gd name="T13" fmla="*/ 57 h 137"/>
                  <a:gd name="T14" fmla="*/ 33 w 134"/>
                  <a:gd name="T15" fmla="*/ 69 h 137"/>
                  <a:gd name="T16" fmla="*/ 21 w 134"/>
                  <a:gd name="T17" fmla="*/ 82 h 137"/>
                  <a:gd name="T18" fmla="*/ 3 w 134"/>
                  <a:gd name="T19" fmla="*/ 137 h 137"/>
                  <a:gd name="T20" fmla="*/ 0 w 134"/>
                  <a:gd name="T21" fmla="*/ 115 h 137"/>
                  <a:gd name="T22" fmla="*/ 0 w 134"/>
                  <a:gd name="T23" fmla="*/ 93 h 137"/>
                  <a:gd name="T24" fmla="*/ 6 w 134"/>
                  <a:gd name="T25" fmla="*/ 73 h 137"/>
                  <a:gd name="T26" fmla="*/ 16 w 134"/>
                  <a:gd name="T27" fmla="*/ 55 h 137"/>
                  <a:gd name="T28" fmla="*/ 27 w 134"/>
                  <a:gd name="T29" fmla="*/ 44 h 137"/>
                  <a:gd name="T30" fmla="*/ 38 w 134"/>
                  <a:gd name="T31" fmla="*/ 36 h 137"/>
                  <a:gd name="T32" fmla="*/ 50 w 134"/>
                  <a:gd name="T33" fmla="*/ 28 h 137"/>
                  <a:gd name="T34" fmla="*/ 63 w 134"/>
                  <a:gd name="T35" fmla="*/ 23 h 137"/>
                  <a:gd name="T36" fmla="*/ 76 w 134"/>
                  <a:gd name="T37" fmla="*/ 18 h 137"/>
                  <a:gd name="T38" fmla="*/ 89 w 134"/>
                  <a:gd name="T39" fmla="*/ 15 h 137"/>
                  <a:gd name="T40" fmla="*/ 103 w 134"/>
                  <a:gd name="T41" fmla="*/ 12 h 137"/>
                  <a:gd name="T42" fmla="*/ 117 w 134"/>
                  <a:gd name="T43" fmla="*/ 10 h 137"/>
                  <a:gd name="T44" fmla="*/ 122 w 134"/>
                  <a:gd name="T45" fmla="*/ 7 h 137"/>
                  <a:gd name="T46" fmla="*/ 125 w 134"/>
                  <a:gd name="T47" fmla="*/ 4 h 137"/>
                  <a:gd name="T48" fmla="*/ 129 w 134"/>
                  <a:gd name="T49" fmla="*/ 2 h 137"/>
                  <a:gd name="T50" fmla="*/ 134 w 134"/>
                  <a:gd name="T51" fmla="*/ 0 h 1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4"/>
                  <a:gd name="T79" fmla="*/ 0 h 137"/>
                  <a:gd name="T80" fmla="*/ 134 w 134"/>
                  <a:gd name="T81" fmla="*/ 137 h 1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4" h="137">
                    <a:moveTo>
                      <a:pt x="134" y="0"/>
                    </a:moveTo>
                    <a:lnTo>
                      <a:pt x="122" y="12"/>
                    </a:lnTo>
                    <a:lnTo>
                      <a:pt x="108" y="23"/>
                    </a:lnTo>
                    <a:lnTo>
                      <a:pt x="92" y="32"/>
                    </a:lnTo>
                    <a:lnTo>
                      <a:pt x="77" y="40"/>
                    </a:lnTo>
                    <a:lnTo>
                      <a:pt x="62" y="49"/>
                    </a:lnTo>
                    <a:lnTo>
                      <a:pt x="47" y="57"/>
                    </a:lnTo>
                    <a:lnTo>
                      <a:pt x="33" y="69"/>
                    </a:lnTo>
                    <a:lnTo>
                      <a:pt x="21" y="82"/>
                    </a:lnTo>
                    <a:lnTo>
                      <a:pt x="3" y="137"/>
                    </a:lnTo>
                    <a:lnTo>
                      <a:pt x="0" y="115"/>
                    </a:lnTo>
                    <a:lnTo>
                      <a:pt x="0" y="93"/>
                    </a:lnTo>
                    <a:lnTo>
                      <a:pt x="6" y="73"/>
                    </a:lnTo>
                    <a:lnTo>
                      <a:pt x="16" y="55"/>
                    </a:lnTo>
                    <a:lnTo>
                      <a:pt x="27" y="44"/>
                    </a:lnTo>
                    <a:lnTo>
                      <a:pt x="38" y="36"/>
                    </a:lnTo>
                    <a:lnTo>
                      <a:pt x="50" y="28"/>
                    </a:lnTo>
                    <a:lnTo>
                      <a:pt x="63" y="23"/>
                    </a:lnTo>
                    <a:lnTo>
                      <a:pt x="76" y="18"/>
                    </a:lnTo>
                    <a:lnTo>
                      <a:pt x="89" y="15"/>
                    </a:lnTo>
                    <a:lnTo>
                      <a:pt x="103" y="12"/>
                    </a:lnTo>
                    <a:lnTo>
                      <a:pt x="117" y="10"/>
                    </a:lnTo>
                    <a:lnTo>
                      <a:pt x="122" y="7"/>
                    </a:lnTo>
                    <a:lnTo>
                      <a:pt x="125" y="4"/>
                    </a:lnTo>
                    <a:lnTo>
                      <a:pt x="129" y="2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71" name="Freeform 43"/>
              <p:cNvSpPr>
                <a:spLocks/>
              </p:cNvSpPr>
              <p:nvPr/>
            </p:nvSpPr>
            <p:spPr bwMode="auto">
              <a:xfrm>
                <a:off x="4493" y="12241"/>
                <a:ext cx="177" cy="87"/>
              </a:xfrm>
              <a:custGeom>
                <a:avLst/>
                <a:gdLst>
                  <a:gd name="T0" fmla="*/ 177 w 177"/>
                  <a:gd name="T1" fmla="*/ 87 h 87"/>
                  <a:gd name="T2" fmla="*/ 161 w 177"/>
                  <a:gd name="T3" fmla="*/ 78 h 87"/>
                  <a:gd name="T4" fmla="*/ 147 w 177"/>
                  <a:gd name="T5" fmla="*/ 68 h 87"/>
                  <a:gd name="T6" fmla="*/ 134 w 177"/>
                  <a:gd name="T7" fmla="*/ 57 h 87"/>
                  <a:gd name="T8" fmla="*/ 120 w 177"/>
                  <a:gd name="T9" fmla="*/ 46 h 87"/>
                  <a:gd name="T10" fmla="*/ 105 w 177"/>
                  <a:gd name="T11" fmla="*/ 36 h 87"/>
                  <a:gd name="T12" fmla="*/ 91 w 177"/>
                  <a:gd name="T13" fmla="*/ 27 h 87"/>
                  <a:gd name="T14" fmla="*/ 75 w 177"/>
                  <a:gd name="T15" fmla="*/ 21 h 87"/>
                  <a:gd name="T16" fmla="*/ 57 w 177"/>
                  <a:gd name="T17" fmla="*/ 18 h 87"/>
                  <a:gd name="T18" fmla="*/ 50 w 177"/>
                  <a:gd name="T19" fmla="*/ 17 h 87"/>
                  <a:gd name="T20" fmla="*/ 42 w 177"/>
                  <a:gd name="T21" fmla="*/ 15 h 87"/>
                  <a:gd name="T22" fmla="*/ 34 w 177"/>
                  <a:gd name="T23" fmla="*/ 13 h 87"/>
                  <a:gd name="T24" fmla="*/ 27 w 177"/>
                  <a:gd name="T25" fmla="*/ 11 h 87"/>
                  <a:gd name="T26" fmla="*/ 19 w 177"/>
                  <a:gd name="T27" fmla="*/ 10 h 87"/>
                  <a:gd name="T28" fmla="*/ 13 w 177"/>
                  <a:gd name="T29" fmla="*/ 7 h 87"/>
                  <a:gd name="T30" fmla="*/ 6 w 177"/>
                  <a:gd name="T31" fmla="*/ 4 h 87"/>
                  <a:gd name="T32" fmla="*/ 0 w 177"/>
                  <a:gd name="T33" fmla="*/ 0 h 87"/>
                  <a:gd name="T34" fmla="*/ 13 w 177"/>
                  <a:gd name="T35" fmla="*/ 0 h 87"/>
                  <a:gd name="T36" fmla="*/ 27 w 177"/>
                  <a:gd name="T37" fmla="*/ 0 h 87"/>
                  <a:gd name="T38" fmla="*/ 39 w 177"/>
                  <a:gd name="T39" fmla="*/ 1 h 87"/>
                  <a:gd name="T40" fmla="*/ 52 w 177"/>
                  <a:gd name="T41" fmla="*/ 4 h 87"/>
                  <a:gd name="T42" fmla="*/ 64 w 177"/>
                  <a:gd name="T43" fmla="*/ 6 h 87"/>
                  <a:gd name="T44" fmla="*/ 76 w 177"/>
                  <a:gd name="T45" fmla="*/ 10 h 87"/>
                  <a:gd name="T46" fmla="*/ 88 w 177"/>
                  <a:gd name="T47" fmla="*/ 15 h 87"/>
                  <a:gd name="T48" fmla="*/ 99 w 177"/>
                  <a:gd name="T49" fmla="*/ 20 h 87"/>
                  <a:gd name="T50" fmla="*/ 109 w 177"/>
                  <a:gd name="T51" fmla="*/ 26 h 87"/>
                  <a:gd name="T52" fmla="*/ 120 w 177"/>
                  <a:gd name="T53" fmla="*/ 33 h 87"/>
                  <a:gd name="T54" fmla="*/ 130 w 177"/>
                  <a:gd name="T55" fmla="*/ 40 h 87"/>
                  <a:gd name="T56" fmla="*/ 140 w 177"/>
                  <a:gd name="T57" fmla="*/ 49 h 87"/>
                  <a:gd name="T58" fmla="*/ 150 w 177"/>
                  <a:gd name="T59" fmla="*/ 57 h 87"/>
                  <a:gd name="T60" fmla="*/ 159 w 177"/>
                  <a:gd name="T61" fmla="*/ 67 h 87"/>
                  <a:gd name="T62" fmla="*/ 168 w 177"/>
                  <a:gd name="T63" fmla="*/ 76 h 87"/>
                  <a:gd name="T64" fmla="*/ 177 w 177"/>
                  <a:gd name="T65" fmla="*/ 8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7"/>
                  <a:gd name="T100" fmla="*/ 0 h 87"/>
                  <a:gd name="T101" fmla="*/ 177 w 177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7" h="87">
                    <a:moveTo>
                      <a:pt x="177" y="87"/>
                    </a:moveTo>
                    <a:lnTo>
                      <a:pt x="161" y="78"/>
                    </a:lnTo>
                    <a:lnTo>
                      <a:pt x="147" y="68"/>
                    </a:lnTo>
                    <a:lnTo>
                      <a:pt x="134" y="57"/>
                    </a:lnTo>
                    <a:lnTo>
                      <a:pt x="120" y="46"/>
                    </a:lnTo>
                    <a:lnTo>
                      <a:pt x="105" y="36"/>
                    </a:lnTo>
                    <a:lnTo>
                      <a:pt x="91" y="27"/>
                    </a:lnTo>
                    <a:lnTo>
                      <a:pt x="75" y="21"/>
                    </a:lnTo>
                    <a:lnTo>
                      <a:pt x="57" y="18"/>
                    </a:lnTo>
                    <a:lnTo>
                      <a:pt x="50" y="17"/>
                    </a:lnTo>
                    <a:lnTo>
                      <a:pt x="42" y="15"/>
                    </a:lnTo>
                    <a:lnTo>
                      <a:pt x="34" y="13"/>
                    </a:lnTo>
                    <a:lnTo>
                      <a:pt x="27" y="11"/>
                    </a:lnTo>
                    <a:lnTo>
                      <a:pt x="19" y="10"/>
                    </a:lnTo>
                    <a:lnTo>
                      <a:pt x="13" y="7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39" y="1"/>
                    </a:lnTo>
                    <a:lnTo>
                      <a:pt x="52" y="4"/>
                    </a:lnTo>
                    <a:lnTo>
                      <a:pt x="64" y="6"/>
                    </a:lnTo>
                    <a:lnTo>
                      <a:pt x="76" y="10"/>
                    </a:lnTo>
                    <a:lnTo>
                      <a:pt x="88" y="15"/>
                    </a:lnTo>
                    <a:lnTo>
                      <a:pt x="99" y="20"/>
                    </a:lnTo>
                    <a:lnTo>
                      <a:pt x="109" y="26"/>
                    </a:lnTo>
                    <a:lnTo>
                      <a:pt x="120" y="33"/>
                    </a:lnTo>
                    <a:lnTo>
                      <a:pt x="130" y="40"/>
                    </a:lnTo>
                    <a:lnTo>
                      <a:pt x="140" y="49"/>
                    </a:lnTo>
                    <a:lnTo>
                      <a:pt x="150" y="57"/>
                    </a:lnTo>
                    <a:lnTo>
                      <a:pt x="159" y="67"/>
                    </a:lnTo>
                    <a:lnTo>
                      <a:pt x="168" y="76"/>
                    </a:lnTo>
                    <a:lnTo>
                      <a:pt x="177" y="8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72" name="Freeform 44"/>
              <p:cNvSpPr>
                <a:spLocks/>
              </p:cNvSpPr>
              <p:nvPr/>
            </p:nvSpPr>
            <p:spPr bwMode="auto">
              <a:xfrm>
                <a:off x="3666" y="12256"/>
                <a:ext cx="145" cy="27"/>
              </a:xfrm>
              <a:custGeom>
                <a:avLst/>
                <a:gdLst>
                  <a:gd name="T0" fmla="*/ 145 w 145"/>
                  <a:gd name="T1" fmla="*/ 1 h 27"/>
                  <a:gd name="T2" fmla="*/ 131 w 145"/>
                  <a:gd name="T3" fmla="*/ 13 h 27"/>
                  <a:gd name="T4" fmla="*/ 115 w 145"/>
                  <a:gd name="T5" fmla="*/ 22 h 27"/>
                  <a:gd name="T6" fmla="*/ 97 w 145"/>
                  <a:gd name="T7" fmla="*/ 26 h 27"/>
                  <a:gd name="T8" fmla="*/ 78 w 145"/>
                  <a:gd name="T9" fmla="*/ 27 h 27"/>
                  <a:gd name="T10" fmla="*/ 58 w 145"/>
                  <a:gd name="T11" fmla="*/ 27 h 27"/>
                  <a:gd name="T12" fmla="*/ 38 w 145"/>
                  <a:gd name="T13" fmla="*/ 24 h 27"/>
                  <a:gd name="T14" fmla="*/ 18 w 145"/>
                  <a:gd name="T15" fmla="*/ 22 h 27"/>
                  <a:gd name="T16" fmla="*/ 0 w 145"/>
                  <a:gd name="T17" fmla="*/ 20 h 27"/>
                  <a:gd name="T18" fmla="*/ 15 w 145"/>
                  <a:gd name="T19" fmla="*/ 15 h 27"/>
                  <a:gd name="T20" fmla="*/ 31 w 145"/>
                  <a:gd name="T21" fmla="*/ 13 h 27"/>
                  <a:gd name="T22" fmla="*/ 49 w 145"/>
                  <a:gd name="T23" fmla="*/ 11 h 27"/>
                  <a:gd name="T24" fmla="*/ 66 w 145"/>
                  <a:gd name="T25" fmla="*/ 10 h 27"/>
                  <a:gd name="T26" fmla="*/ 83 w 145"/>
                  <a:gd name="T27" fmla="*/ 9 h 27"/>
                  <a:gd name="T28" fmla="*/ 101 w 145"/>
                  <a:gd name="T29" fmla="*/ 7 h 27"/>
                  <a:gd name="T30" fmla="*/ 117 w 145"/>
                  <a:gd name="T31" fmla="*/ 4 h 27"/>
                  <a:gd name="T32" fmla="*/ 132 w 145"/>
                  <a:gd name="T33" fmla="*/ 0 h 27"/>
                  <a:gd name="T34" fmla="*/ 135 w 145"/>
                  <a:gd name="T35" fmla="*/ 0 h 27"/>
                  <a:gd name="T36" fmla="*/ 139 w 145"/>
                  <a:gd name="T37" fmla="*/ 0 h 27"/>
                  <a:gd name="T38" fmla="*/ 142 w 145"/>
                  <a:gd name="T39" fmla="*/ 0 h 27"/>
                  <a:gd name="T40" fmla="*/ 145 w 145"/>
                  <a:gd name="T41" fmla="*/ 1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5"/>
                  <a:gd name="T64" fmla="*/ 0 h 27"/>
                  <a:gd name="T65" fmla="*/ 145 w 145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5" h="27">
                    <a:moveTo>
                      <a:pt x="145" y="1"/>
                    </a:moveTo>
                    <a:lnTo>
                      <a:pt x="131" y="13"/>
                    </a:lnTo>
                    <a:lnTo>
                      <a:pt x="115" y="22"/>
                    </a:lnTo>
                    <a:lnTo>
                      <a:pt x="97" y="26"/>
                    </a:lnTo>
                    <a:lnTo>
                      <a:pt x="78" y="27"/>
                    </a:lnTo>
                    <a:lnTo>
                      <a:pt x="58" y="27"/>
                    </a:lnTo>
                    <a:lnTo>
                      <a:pt x="38" y="24"/>
                    </a:lnTo>
                    <a:lnTo>
                      <a:pt x="18" y="22"/>
                    </a:lnTo>
                    <a:lnTo>
                      <a:pt x="0" y="20"/>
                    </a:lnTo>
                    <a:lnTo>
                      <a:pt x="15" y="15"/>
                    </a:lnTo>
                    <a:lnTo>
                      <a:pt x="31" y="13"/>
                    </a:lnTo>
                    <a:lnTo>
                      <a:pt x="49" y="11"/>
                    </a:lnTo>
                    <a:lnTo>
                      <a:pt x="66" y="10"/>
                    </a:lnTo>
                    <a:lnTo>
                      <a:pt x="83" y="9"/>
                    </a:lnTo>
                    <a:lnTo>
                      <a:pt x="101" y="7"/>
                    </a:lnTo>
                    <a:lnTo>
                      <a:pt x="117" y="4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9" y="0"/>
                    </a:lnTo>
                    <a:lnTo>
                      <a:pt x="142" y="0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73" name="Freeform 45"/>
              <p:cNvSpPr>
                <a:spLocks/>
              </p:cNvSpPr>
              <p:nvPr/>
            </p:nvSpPr>
            <p:spPr bwMode="auto">
              <a:xfrm>
                <a:off x="3612" y="12300"/>
                <a:ext cx="98" cy="14"/>
              </a:xfrm>
              <a:custGeom>
                <a:avLst/>
                <a:gdLst>
                  <a:gd name="T0" fmla="*/ 98 w 98"/>
                  <a:gd name="T1" fmla="*/ 8 h 14"/>
                  <a:gd name="T2" fmla="*/ 98 w 98"/>
                  <a:gd name="T3" fmla="*/ 10 h 14"/>
                  <a:gd name="T4" fmla="*/ 86 w 98"/>
                  <a:gd name="T5" fmla="*/ 13 h 14"/>
                  <a:gd name="T6" fmla="*/ 74 w 98"/>
                  <a:gd name="T7" fmla="*/ 14 h 14"/>
                  <a:gd name="T8" fmla="*/ 61 w 98"/>
                  <a:gd name="T9" fmla="*/ 13 h 14"/>
                  <a:gd name="T10" fmla="*/ 49 w 98"/>
                  <a:gd name="T11" fmla="*/ 13 h 14"/>
                  <a:gd name="T12" fmla="*/ 37 w 98"/>
                  <a:gd name="T13" fmla="*/ 11 h 14"/>
                  <a:gd name="T14" fmla="*/ 25 w 98"/>
                  <a:gd name="T15" fmla="*/ 10 h 14"/>
                  <a:gd name="T16" fmla="*/ 12 w 98"/>
                  <a:gd name="T17" fmla="*/ 10 h 14"/>
                  <a:gd name="T18" fmla="*/ 0 w 98"/>
                  <a:gd name="T19" fmla="*/ 10 h 14"/>
                  <a:gd name="T20" fmla="*/ 11 w 98"/>
                  <a:gd name="T21" fmla="*/ 5 h 14"/>
                  <a:gd name="T22" fmla="*/ 23 w 98"/>
                  <a:gd name="T23" fmla="*/ 2 h 14"/>
                  <a:gd name="T24" fmla="*/ 36 w 98"/>
                  <a:gd name="T25" fmla="*/ 1 h 14"/>
                  <a:gd name="T26" fmla="*/ 48 w 98"/>
                  <a:gd name="T27" fmla="*/ 0 h 14"/>
                  <a:gd name="T28" fmla="*/ 61 w 98"/>
                  <a:gd name="T29" fmla="*/ 1 h 14"/>
                  <a:gd name="T30" fmla="*/ 74 w 98"/>
                  <a:gd name="T31" fmla="*/ 2 h 14"/>
                  <a:gd name="T32" fmla="*/ 86 w 98"/>
                  <a:gd name="T33" fmla="*/ 4 h 14"/>
                  <a:gd name="T34" fmla="*/ 98 w 98"/>
                  <a:gd name="T35" fmla="*/ 8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8"/>
                  <a:gd name="T55" fmla="*/ 0 h 14"/>
                  <a:gd name="T56" fmla="*/ 98 w 98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8" h="14">
                    <a:moveTo>
                      <a:pt x="98" y="8"/>
                    </a:moveTo>
                    <a:lnTo>
                      <a:pt x="98" y="10"/>
                    </a:lnTo>
                    <a:lnTo>
                      <a:pt x="86" y="13"/>
                    </a:lnTo>
                    <a:lnTo>
                      <a:pt x="74" y="14"/>
                    </a:lnTo>
                    <a:lnTo>
                      <a:pt x="61" y="13"/>
                    </a:lnTo>
                    <a:lnTo>
                      <a:pt x="49" y="13"/>
                    </a:lnTo>
                    <a:lnTo>
                      <a:pt x="37" y="11"/>
                    </a:lnTo>
                    <a:lnTo>
                      <a:pt x="25" y="1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11" y="5"/>
                    </a:lnTo>
                    <a:lnTo>
                      <a:pt x="23" y="2"/>
                    </a:lnTo>
                    <a:lnTo>
                      <a:pt x="36" y="1"/>
                    </a:lnTo>
                    <a:lnTo>
                      <a:pt x="48" y="0"/>
                    </a:lnTo>
                    <a:lnTo>
                      <a:pt x="61" y="1"/>
                    </a:lnTo>
                    <a:lnTo>
                      <a:pt x="74" y="2"/>
                    </a:lnTo>
                    <a:lnTo>
                      <a:pt x="86" y="4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74" name="Freeform 46"/>
              <p:cNvSpPr>
                <a:spLocks/>
              </p:cNvSpPr>
              <p:nvPr/>
            </p:nvSpPr>
            <p:spPr bwMode="auto">
              <a:xfrm>
                <a:off x="3381" y="12301"/>
                <a:ext cx="52" cy="104"/>
              </a:xfrm>
              <a:custGeom>
                <a:avLst/>
                <a:gdLst>
                  <a:gd name="T0" fmla="*/ 52 w 52"/>
                  <a:gd name="T1" fmla="*/ 0 h 104"/>
                  <a:gd name="T2" fmla="*/ 50 w 52"/>
                  <a:gd name="T3" fmla="*/ 15 h 104"/>
                  <a:gd name="T4" fmla="*/ 46 w 52"/>
                  <a:gd name="T5" fmla="*/ 29 h 104"/>
                  <a:gd name="T6" fmla="*/ 40 w 52"/>
                  <a:gd name="T7" fmla="*/ 43 h 104"/>
                  <a:gd name="T8" fmla="*/ 33 w 52"/>
                  <a:gd name="T9" fmla="*/ 55 h 104"/>
                  <a:gd name="T10" fmla="*/ 25 w 52"/>
                  <a:gd name="T11" fmla="*/ 68 h 104"/>
                  <a:gd name="T12" fmla="*/ 17 w 52"/>
                  <a:gd name="T13" fmla="*/ 81 h 104"/>
                  <a:gd name="T14" fmla="*/ 8 w 52"/>
                  <a:gd name="T15" fmla="*/ 93 h 104"/>
                  <a:gd name="T16" fmla="*/ 0 w 52"/>
                  <a:gd name="T17" fmla="*/ 104 h 104"/>
                  <a:gd name="T18" fmla="*/ 1 w 52"/>
                  <a:gd name="T19" fmla="*/ 90 h 104"/>
                  <a:gd name="T20" fmla="*/ 4 w 52"/>
                  <a:gd name="T21" fmla="*/ 77 h 104"/>
                  <a:gd name="T22" fmla="*/ 8 w 52"/>
                  <a:gd name="T23" fmla="*/ 64 h 104"/>
                  <a:gd name="T24" fmla="*/ 14 w 52"/>
                  <a:gd name="T25" fmla="*/ 51 h 104"/>
                  <a:gd name="T26" fmla="*/ 21 w 52"/>
                  <a:gd name="T27" fmla="*/ 38 h 104"/>
                  <a:gd name="T28" fmla="*/ 29 w 52"/>
                  <a:gd name="T29" fmla="*/ 27 h 104"/>
                  <a:gd name="T30" fmla="*/ 37 w 52"/>
                  <a:gd name="T31" fmla="*/ 15 h 104"/>
                  <a:gd name="T32" fmla="*/ 46 w 52"/>
                  <a:gd name="T33" fmla="*/ 3 h 104"/>
                  <a:gd name="T34" fmla="*/ 48 w 52"/>
                  <a:gd name="T35" fmla="*/ 2 h 104"/>
                  <a:gd name="T36" fmla="*/ 49 w 52"/>
                  <a:gd name="T37" fmla="*/ 1 h 104"/>
                  <a:gd name="T38" fmla="*/ 51 w 52"/>
                  <a:gd name="T39" fmla="*/ 1 h 104"/>
                  <a:gd name="T40" fmla="*/ 52 w 52"/>
                  <a:gd name="T41" fmla="*/ 0 h 10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104"/>
                  <a:gd name="T65" fmla="*/ 52 w 52"/>
                  <a:gd name="T66" fmla="*/ 104 h 10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104">
                    <a:moveTo>
                      <a:pt x="52" y="0"/>
                    </a:moveTo>
                    <a:lnTo>
                      <a:pt x="50" y="15"/>
                    </a:lnTo>
                    <a:lnTo>
                      <a:pt x="46" y="29"/>
                    </a:lnTo>
                    <a:lnTo>
                      <a:pt x="40" y="43"/>
                    </a:lnTo>
                    <a:lnTo>
                      <a:pt x="33" y="55"/>
                    </a:lnTo>
                    <a:lnTo>
                      <a:pt x="25" y="68"/>
                    </a:lnTo>
                    <a:lnTo>
                      <a:pt x="17" y="81"/>
                    </a:lnTo>
                    <a:lnTo>
                      <a:pt x="8" y="93"/>
                    </a:lnTo>
                    <a:lnTo>
                      <a:pt x="0" y="104"/>
                    </a:lnTo>
                    <a:lnTo>
                      <a:pt x="1" y="90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4" y="51"/>
                    </a:lnTo>
                    <a:lnTo>
                      <a:pt x="21" y="38"/>
                    </a:lnTo>
                    <a:lnTo>
                      <a:pt x="29" y="27"/>
                    </a:lnTo>
                    <a:lnTo>
                      <a:pt x="37" y="15"/>
                    </a:lnTo>
                    <a:lnTo>
                      <a:pt x="46" y="3"/>
                    </a:lnTo>
                    <a:lnTo>
                      <a:pt x="48" y="2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75" name="Freeform 47"/>
              <p:cNvSpPr>
                <a:spLocks/>
              </p:cNvSpPr>
              <p:nvPr/>
            </p:nvSpPr>
            <p:spPr bwMode="auto">
              <a:xfrm>
                <a:off x="3592" y="12322"/>
                <a:ext cx="45" cy="14"/>
              </a:xfrm>
              <a:custGeom>
                <a:avLst/>
                <a:gdLst>
                  <a:gd name="T0" fmla="*/ 45 w 45"/>
                  <a:gd name="T1" fmla="*/ 5 h 14"/>
                  <a:gd name="T2" fmla="*/ 41 w 45"/>
                  <a:gd name="T3" fmla="*/ 9 h 14"/>
                  <a:gd name="T4" fmla="*/ 36 w 45"/>
                  <a:gd name="T5" fmla="*/ 12 h 14"/>
                  <a:gd name="T6" fmla="*/ 30 w 45"/>
                  <a:gd name="T7" fmla="*/ 13 h 14"/>
                  <a:gd name="T8" fmla="*/ 25 w 45"/>
                  <a:gd name="T9" fmla="*/ 14 h 14"/>
                  <a:gd name="T10" fmla="*/ 18 w 45"/>
                  <a:gd name="T11" fmla="*/ 14 h 14"/>
                  <a:gd name="T12" fmla="*/ 12 w 45"/>
                  <a:gd name="T13" fmla="*/ 14 h 14"/>
                  <a:gd name="T14" fmla="*/ 5 w 45"/>
                  <a:gd name="T15" fmla="*/ 13 h 14"/>
                  <a:gd name="T16" fmla="*/ 0 w 45"/>
                  <a:gd name="T17" fmla="*/ 12 h 14"/>
                  <a:gd name="T18" fmla="*/ 3 w 45"/>
                  <a:gd name="T19" fmla="*/ 7 h 14"/>
                  <a:gd name="T20" fmla="*/ 9 w 45"/>
                  <a:gd name="T21" fmla="*/ 5 h 14"/>
                  <a:gd name="T22" fmla="*/ 15 w 45"/>
                  <a:gd name="T23" fmla="*/ 3 h 14"/>
                  <a:gd name="T24" fmla="*/ 22 w 45"/>
                  <a:gd name="T25" fmla="*/ 0 h 14"/>
                  <a:gd name="T26" fmla="*/ 28 w 45"/>
                  <a:gd name="T27" fmla="*/ 0 h 14"/>
                  <a:gd name="T28" fmla="*/ 34 w 45"/>
                  <a:gd name="T29" fmla="*/ 1 h 14"/>
                  <a:gd name="T30" fmla="*/ 40 w 45"/>
                  <a:gd name="T31" fmla="*/ 3 h 14"/>
                  <a:gd name="T32" fmla="*/ 45 w 45"/>
                  <a:gd name="T33" fmla="*/ 5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4"/>
                  <a:gd name="T53" fmla="*/ 45 w 4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4">
                    <a:moveTo>
                      <a:pt x="45" y="5"/>
                    </a:moveTo>
                    <a:lnTo>
                      <a:pt x="41" y="9"/>
                    </a:lnTo>
                    <a:lnTo>
                      <a:pt x="36" y="12"/>
                    </a:lnTo>
                    <a:lnTo>
                      <a:pt x="30" y="13"/>
                    </a:lnTo>
                    <a:lnTo>
                      <a:pt x="25" y="14"/>
                    </a:lnTo>
                    <a:lnTo>
                      <a:pt x="18" y="14"/>
                    </a:lnTo>
                    <a:lnTo>
                      <a:pt x="12" y="14"/>
                    </a:lnTo>
                    <a:lnTo>
                      <a:pt x="5" y="13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9" y="5"/>
                    </a:lnTo>
                    <a:lnTo>
                      <a:pt x="15" y="3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0" y="3"/>
                    </a:ln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76" name="Freeform 48"/>
              <p:cNvSpPr>
                <a:spLocks/>
              </p:cNvSpPr>
              <p:nvPr/>
            </p:nvSpPr>
            <p:spPr bwMode="auto">
              <a:xfrm>
                <a:off x="4690" y="12362"/>
                <a:ext cx="24" cy="42"/>
              </a:xfrm>
              <a:custGeom>
                <a:avLst/>
                <a:gdLst>
                  <a:gd name="T0" fmla="*/ 24 w 24"/>
                  <a:gd name="T1" fmla="*/ 42 h 42"/>
                  <a:gd name="T2" fmla="*/ 14 w 24"/>
                  <a:gd name="T3" fmla="*/ 34 h 42"/>
                  <a:gd name="T4" fmla="*/ 7 w 24"/>
                  <a:gd name="T5" fmla="*/ 24 h 42"/>
                  <a:gd name="T6" fmla="*/ 2 w 24"/>
                  <a:gd name="T7" fmla="*/ 12 h 42"/>
                  <a:gd name="T8" fmla="*/ 0 w 24"/>
                  <a:gd name="T9" fmla="*/ 0 h 42"/>
                  <a:gd name="T10" fmla="*/ 10 w 24"/>
                  <a:gd name="T11" fmla="*/ 8 h 42"/>
                  <a:gd name="T12" fmla="*/ 19 w 24"/>
                  <a:gd name="T13" fmla="*/ 18 h 42"/>
                  <a:gd name="T14" fmla="*/ 24 w 24"/>
                  <a:gd name="T15" fmla="*/ 29 h 42"/>
                  <a:gd name="T16" fmla="*/ 24 w 24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2"/>
                  <a:gd name="T29" fmla="*/ 24 w 24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2">
                    <a:moveTo>
                      <a:pt x="24" y="42"/>
                    </a:moveTo>
                    <a:lnTo>
                      <a:pt x="14" y="34"/>
                    </a:lnTo>
                    <a:lnTo>
                      <a:pt x="7" y="24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19" y="18"/>
                    </a:lnTo>
                    <a:lnTo>
                      <a:pt x="24" y="29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77" name="Freeform 49"/>
              <p:cNvSpPr>
                <a:spLocks/>
              </p:cNvSpPr>
              <p:nvPr/>
            </p:nvSpPr>
            <p:spPr bwMode="auto">
              <a:xfrm>
                <a:off x="4364" y="12364"/>
                <a:ext cx="28" cy="40"/>
              </a:xfrm>
              <a:custGeom>
                <a:avLst/>
                <a:gdLst>
                  <a:gd name="T0" fmla="*/ 26 w 28"/>
                  <a:gd name="T1" fmla="*/ 25 h 40"/>
                  <a:gd name="T2" fmla="*/ 22 w 28"/>
                  <a:gd name="T3" fmla="*/ 30 h 40"/>
                  <a:gd name="T4" fmla="*/ 19 w 28"/>
                  <a:gd name="T5" fmla="*/ 35 h 40"/>
                  <a:gd name="T6" fmla="*/ 15 w 28"/>
                  <a:gd name="T7" fmla="*/ 39 h 40"/>
                  <a:gd name="T8" fmla="*/ 9 w 28"/>
                  <a:gd name="T9" fmla="*/ 40 h 40"/>
                  <a:gd name="T10" fmla="*/ 5 w 28"/>
                  <a:gd name="T11" fmla="*/ 33 h 40"/>
                  <a:gd name="T12" fmla="*/ 2 w 28"/>
                  <a:gd name="T13" fmla="*/ 25 h 40"/>
                  <a:gd name="T14" fmla="*/ 0 w 28"/>
                  <a:gd name="T15" fmla="*/ 18 h 40"/>
                  <a:gd name="T16" fmla="*/ 1 w 28"/>
                  <a:gd name="T17" fmla="*/ 9 h 40"/>
                  <a:gd name="T18" fmla="*/ 6 w 28"/>
                  <a:gd name="T19" fmla="*/ 8 h 40"/>
                  <a:gd name="T20" fmla="*/ 10 w 28"/>
                  <a:gd name="T21" fmla="*/ 6 h 40"/>
                  <a:gd name="T22" fmla="*/ 15 w 28"/>
                  <a:gd name="T23" fmla="*/ 3 h 40"/>
                  <a:gd name="T24" fmla="*/ 19 w 28"/>
                  <a:gd name="T25" fmla="*/ 0 h 40"/>
                  <a:gd name="T26" fmla="*/ 25 w 28"/>
                  <a:gd name="T27" fmla="*/ 4 h 40"/>
                  <a:gd name="T28" fmla="*/ 28 w 28"/>
                  <a:gd name="T29" fmla="*/ 10 h 40"/>
                  <a:gd name="T30" fmla="*/ 27 w 28"/>
                  <a:gd name="T31" fmla="*/ 18 h 40"/>
                  <a:gd name="T32" fmla="*/ 26 w 28"/>
                  <a:gd name="T33" fmla="*/ 2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0"/>
                  <a:gd name="T53" fmla="*/ 28 w 2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0">
                    <a:moveTo>
                      <a:pt x="26" y="25"/>
                    </a:moveTo>
                    <a:lnTo>
                      <a:pt x="22" y="30"/>
                    </a:lnTo>
                    <a:lnTo>
                      <a:pt x="19" y="35"/>
                    </a:lnTo>
                    <a:lnTo>
                      <a:pt x="15" y="39"/>
                    </a:lnTo>
                    <a:lnTo>
                      <a:pt x="9" y="40"/>
                    </a:lnTo>
                    <a:lnTo>
                      <a:pt x="5" y="33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1" y="9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9" y="0"/>
                    </a:lnTo>
                    <a:lnTo>
                      <a:pt x="25" y="4"/>
                    </a:lnTo>
                    <a:lnTo>
                      <a:pt x="28" y="10"/>
                    </a:lnTo>
                    <a:lnTo>
                      <a:pt x="27" y="18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78" name="Freeform 50"/>
              <p:cNvSpPr>
                <a:spLocks/>
              </p:cNvSpPr>
              <p:nvPr/>
            </p:nvSpPr>
            <p:spPr bwMode="auto">
              <a:xfrm>
                <a:off x="3334" y="12429"/>
                <a:ext cx="18" cy="29"/>
              </a:xfrm>
              <a:custGeom>
                <a:avLst/>
                <a:gdLst>
                  <a:gd name="T0" fmla="*/ 15 w 18"/>
                  <a:gd name="T1" fmla="*/ 24 h 29"/>
                  <a:gd name="T2" fmla="*/ 11 w 18"/>
                  <a:gd name="T3" fmla="*/ 26 h 29"/>
                  <a:gd name="T4" fmla="*/ 7 w 18"/>
                  <a:gd name="T5" fmla="*/ 29 h 29"/>
                  <a:gd name="T6" fmla="*/ 4 w 18"/>
                  <a:gd name="T7" fmla="*/ 29 h 29"/>
                  <a:gd name="T8" fmla="*/ 0 w 18"/>
                  <a:gd name="T9" fmla="*/ 28 h 29"/>
                  <a:gd name="T10" fmla="*/ 0 w 18"/>
                  <a:gd name="T11" fmla="*/ 21 h 29"/>
                  <a:gd name="T12" fmla="*/ 3 w 18"/>
                  <a:gd name="T13" fmla="*/ 13 h 29"/>
                  <a:gd name="T14" fmla="*/ 8 w 18"/>
                  <a:gd name="T15" fmla="*/ 6 h 29"/>
                  <a:gd name="T16" fmla="*/ 14 w 18"/>
                  <a:gd name="T17" fmla="*/ 0 h 29"/>
                  <a:gd name="T18" fmla="*/ 16 w 18"/>
                  <a:gd name="T19" fmla="*/ 5 h 29"/>
                  <a:gd name="T20" fmla="*/ 18 w 18"/>
                  <a:gd name="T21" fmla="*/ 11 h 29"/>
                  <a:gd name="T22" fmla="*/ 17 w 18"/>
                  <a:gd name="T23" fmla="*/ 18 h 29"/>
                  <a:gd name="T24" fmla="*/ 15 w 18"/>
                  <a:gd name="T25" fmla="*/ 24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29"/>
                  <a:gd name="T41" fmla="*/ 18 w 18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29">
                    <a:moveTo>
                      <a:pt x="15" y="24"/>
                    </a:moveTo>
                    <a:lnTo>
                      <a:pt x="11" y="26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3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16" y="5"/>
                    </a:lnTo>
                    <a:lnTo>
                      <a:pt x="18" y="11"/>
                    </a:lnTo>
                    <a:lnTo>
                      <a:pt x="17" y="18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79" name="Freeform 51"/>
              <p:cNvSpPr>
                <a:spLocks/>
              </p:cNvSpPr>
              <p:nvPr/>
            </p:nvSpPr>
            <p:spPr bwMode="auto">
              <a:xfrm>
                <a:off x="3510" y="12432"/>
                <a:ext cx="16" cy="47"/>
              </a:xfrm>
              <a:custGeom>
                <a:avLst/>
                <a:gdLst>
                  <a:gd name="T0" fmla="*/ 2 w 16"/>
                  <a:gd name="T1" fmla="*/ 47 h 47"/>
                  <a:gd name="T2" fmla="*/ 0 w 16"/>
                  <a:gd name="T3" fmla="*/ 35 h 47"/>
                  <a:gd name="T4" fmla="*/ 2 w 16"/>
                  <a:gd name="T5" fmla="*/ 23 h 47"/>
                  <a:gd name="T6" fmla="*/ 6 w 16"/>
                  <a:gd name="T7" fmla="*/ 10 h 47"/>
                  <a:gd name="T8" fmla="*/ 12 w 16"/>
                  <a:gd name="T9" fmla="*/ 0 h 47"/>
                  <a:gd name="T10" fmla="*/ 16 w 16"/>
                  <a:gd name="T11" fmla="*/ 12 h 47"/>
                  <a:gd name="T12" fmla="*/ 13 w 16"/>
                  <a:gd name="T13" fmla="*/ 25 h 47"/>
                  <a:gd name="T14" fmla="*/ 9 w 16"/>
                  <a:gd name="T15" fmla="*/ 38 h 47"/>
                  <a:gd name="T16" fmla="*/ 2 w 16"/>
                  <a:gd name="T17" fmla="*/ 47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7"/>
                  <a:gd name="T29" fmla="*/ 16 w 16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7">
                    <a:moveTo>
                      <a:pt x="2" y="47"/>
                    </a:moveTo>
                    <a:lnTo>
                      <a:pt x="0" y="35"/>
                    </a:lnTo>
                    <a:lnTo>
                      <a:pt x="2" y="23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16" y="12"/>
                    </a:lnTo>
                    <a:lnTo>
                      <a:pt x="13" y="25"/>
                    </a:lnTo>
                    <a:lnTo>
                      <a:pt x="9" y="38"/>
                    </a:lnTo>
                    <a:lnTo>
                      <a:pt x="2" y="4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80" name="Freeform 52"/>
              <p:cNvSpPr>
                <a:spLocks/>
              </p:cNvSpPr>
              <p:nvPr/>
            </p:nvSpPr>
            <p:spPr bwMode="auto">
              <a:xfrm>
                <a:off x="4709" y="12443"/>
                <a:ext cx="57" cy="17"/>
              </a:xfrm>
              <a:custGeom>
                <a:avLst/>
                <a:gdLst>
                  <a:gd name="T0" fmla="*/ 57 w 57"/>
                  <a:gd name="T1" fmla="*/ 17 h 17"/>
                  <a:gd name="T2" fmla="*/ 50 w 57"/>
                  <a:gd name="T3" fmla="*/ 16 h 17"/>
                  <a:gd name="T4" fmla="*/ 42 w 57"/>
                  <a:gd name="T5" fmla="*/ 15 h 17"/>
                  <a:gd name="T6" fmla="*/ 36 w 57"/>
                  <a:gd name="T7" fmla="*/ 14 h 17"/>
                  <a:gd name="T8" fmla="*/ 28 w 57"/>
                  <a:gd name="T9" fmla="*/ 13 h 17"/>
                  <a:gd name="T10" fmla="*/ 20 w 57"/>
                  <a:gd name="T11" fmla="*/ 11 h 17"/>
                  <a:gd name="T12" fmla="*/ 14 w 57"/>
                  <a:gd name="T13" fmla="*/ 10 h 17"/>
                  <a:gd name="T14" fmla="*/ 6 w 57"/>
                  <a:gd name="T15" fmla="*/ 7 h 17"/>
                  <a:gd name="T16" fmla="*/ 0 w 57"/>
                  <a:gd name="T17" fmla="*/ 5 h 17"/>
                  <a:gd name="T18" fmla="*/ 7 w 57"/>
                  <a:gd name="T19" fmla="*/ 3 h 17"/>
                  <a:gd name="T20" fmla="*/ 15 w 57"/>
                  <a:gd name="T21" fmla="*/ 0 h 17"/>
                  <a:gd name="T22" fmla="*/ 23 w 57"/>
                  <a:gd name="T23" fmla="*/ 0 h 17"/>
                  <a:gd name="T24" fmla="*/ 30 w 57"/>
                  <a:gd name="T25" fmla="*/ 1 h 17"/>
                  <a:gd name="T26" fmla="*/ 38 w 57"/>
                  <a:gd name="T27" fmla="*/ 5 h 17"/>
                  <a:gd name="T28" fmla="*/ 45 w 57"/>
                  <a:gd name="T29" fmla="*/ 8 h 17"/>
                  <a:gd name="T30" fmla="*/ 52 w 57"/>
                  <a:gd name="T31" fmla="*/ 12 h 17"/>
                  <a:gd name="T32" fmla="*/ 57 w 57"/>
                  <a:gd name="T33" fmla="*/ 17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7"/>
                  <a:gd name="T53" fmla="*/ 57 w 5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7">
                    <a:moveTo>
                      <a:pt x="57" y="17"/>
                    </a:moveTo>
                    <a:lnTo>
                      <a:pt x="50" y="16"/>
                    </a:lnTo>
                    <a:lnTo>
                      <a:pt x="42" y="15"/>
                    </a:lnTo>
                    <a:lnTo>
                      <a:pt x="36" y="14"/>
                    </a:lnTo>
                    <a:lnTo>
                      <a:pt x="28" y="13"/>
                    </a:lnTo>
                    <a:lnTo>
                      <a:pt x="20" y="11"/>
                    </a:lnTo>
                    <a:lnTo>
                      <a:pt x="14" y="10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7" y="3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8" y="5"/>
                    </a:lnTo>
                    <a:lnTo>
                      <a:pt x="45" y="8"/>
                    </a:lnTo>
                    <a:lnTo>
                      <a:pt x="52" y="12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81" name="Freeform 53"/>
              <p:cNvSpPr>
                <a:spLocks/>
              </p:cNvSpPr>
              <p:nvPr/>
            </p:nvSpPr>
            <p:spPr bwMode="auto">
              <a:xfrm>
                <a:off x="3496" y="12504"/>
                <a:ext cx="12" cy="22"/>
              </a:xfrm>
              <a:custGeom>
                <a:avLst/>
                <a:gdLst>
                  <a:gd name="T0" fmla="*/ 12 w 12"/>
                  <a:gd name="T1" fmla="*/ 19 h 22"/>
                  <a:gd name="T2" fmla="*/ 10 w 12"/>
                  <a:gd name="T3" fmla="*/ 20 h 22"/>
                  <a:gd name="T4" fmla="*/ 9 w 12"/>
                  <a:gd name="T5" fmla="*/ 21 h 22"/>
                  <a:gd name="T6" fmla="*/ 7 w 12"/>
                  <a:gd name="T7" fmla="*/ 22 h 22"/>
                  <a:gd name="T8" fmla="*/ 5 w 12"/>
                  <a:gd name="T9" fmla="*/ 22 h 22"/>
                  <a:gd name="T10" fmla="*/ 1 w 12"/>
                  <a:gd name="T11" fmla="*/ 19 h 22"/>
                  <a:gd name="T12" fmla="*/ 0 w 12"/>
                  <a:gd name="T13" fmla="*/ 14 h 22"/>
                  <a:gd name="T14" fmla="*/ 0 w 12"/>
                  <a:gd name="T15" fmla="*/ 8 h 22"/>
                  <a:gd name="T16" fmla="*/ 3 w 12"/>
                  <a:gd name="T17" fmla="*/ 4 h 22"/>
                  <a:gd name="T18" fmla="*/ 7 w 12"/>
                  <a:gd name="T19" fmla="*/ 0 h 22"/>
                  <a:gd name="T20" fmla="*/ 10 w 12"/>
                  <a:gd name="T21" fmla="*/ 3 h 22"/>
                  <a:gd name="T22" fmla="*/ 11 w 12"/>
                  <a:gd name="T23" fmla="*/ 7 h 22"/>
                  <a:gd name="T24" fmla="*/ 12 w 12"/>
                  <a:gd name="T25" fmla="*/ 14 h 22"/>
                  <a:gd name="T26" fmla="*/ 12 w 12"/>
                  <a:gd name="T27" fmla="*/ 19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22"/>
                  <a:gd name="T44" fmla="*/ 12 w 1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22">
                    <a:moveTo>
                      <a:pt x="12" y="19"/>
                    </a:moveTo>
                    <a:lnTo>
                      <a:pt x="10" y="20"/>
                    </a:lnTo>
                    <a:lnTo>
                      <a:pt x="9" y="21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0" y="3"/>
                    </a:lnTo>
                    <a:lnTo>
                      <a:pt x="11" y="7"/>
                    </a:lnTo>
                    <a:lnTo>
                      <a:pt x="12" y="14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82" name="Freeform 54"/>
              <p:cNvSpPr>
                <a:spLocks/>
              </p:cNvSpPr>
              <p:nvPr/>
            </p:nvSpPr>
            <p:spPr bwMode="auto">
              <a:xfrm>
                <a:off x="3203" y="12517"/>
                <a:ext cx="22" cy="31"/>
              </a:xfrm>
              <a:custGeom>
                <a:avLst/>
                <a:gdLst>
                  <a:gd name="T0" fmla="*/ 22 w 22"/>
                  <a:gd name="T1" fmla="*/ 0 h 31"/>
                  <a:gd name="T2" fmla="*/ 22 w 22"/>
                  <a:gd name="T3" fmla="*/ 8 h 31"/>
                  <a:gd name="T4" fmla="*/ 18 w 22"/>
                  <a:gd name="T5" fmla="*/ 17 h 31"/>
                  <a:gd name="T6" fmla="*/ 11 w 22"/>
                  <a:gd name="T7" fmla="*/ 24 h 31"/>
                  <a:gd name="T8" fmla="*/ 2 w 22"/>
                  <a:gd name="T9" fmla="*/ 31 h 31"/>
                  <a:gd name="T10" fmla="*/ 0 w 22"/>
                  <a:gd name="T11" fmla="*/ 31 h 31"/>
                  <a:gd name="T12" fmla="*/ 1 w 22"/>
                  <a:gd name="T13" fmla="*/ 20 h 31"/>
                  <a:gd name="T14" fmla="*/ 5 w 22"/>
                  <a:gd name="T15" fmla="*/ 9 h 31"/>
                  <a:gd name="T16" fmla="*/ 11 w 22"/>
                  <a:gd name="T17" fmla="*/ 2 h 31"/>
                  <a:gd name="T18" fmla="*/ 22 w 22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31"/>
                  <a:gd name="T32" fmla="*/ 22 w 22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31">
                    <a:moveTo>
                      <a:pt x="22" y="0"/>
                    </a:moveTo>
                    <a:lnTo>
                      <a:pt x="22" y="8"/>
                    </a:lnTo>
                    <a:lnTo>
                      <a:pt x="18" y="17"/>
                    </a:lnTo>
                    <a:lnTo>
                      <a:pt x="11" y="24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1" y="20"/>
                    </a:lnTo>
                    <a:lnTo>
                      <a:pt x="5" y="9"/>
                    </a:lnTo>
                    <a:lnTo>
                      <a:pt x="11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83" name="Freeform 55"/>
              <p:cNvSpPr>
                <a:spLocks/>
              </p:cNvSpPr>
              <p:nvPr/>
            </p:nvSpPr>
            <p:spPr bwMode="auto">
              <a:xfrm>
                <a:off x="3105" y="12574"/>
                <a:ext cx="21" cy="38"/>
              </a:xfrm>
              <a:custGeom>
                <a:avLst/>
                <a:gdLst>
                  <a:gd name="T0" fmla="*/ 20 w 21"/>
                  <a:gd name="T1" fmla="*/ 28 h 38"/>
                  <a:gd name="T2" fmla="*/ 17 w 21"/>
                  <a:gd name="T3" fmla="*/ 32 h 38"/>
                  <a:gd name="T4" fmla="*/ 13 w 21"/>
                  <a:gd name="T5" fmla="*/ 35 h 38"/>
                  <a:gd name="T6" fmla="*/ 7 w 21"/>
                  <a:gd name="T7" fmla="*/ 37 h 38"/>
                  <a:gd name="T8" fmla="*/ 2 w 21"/>
                  <a:gd name="T9" fmla="*/ 38 h 38"/>
                  <a:gd name="T10" fmla="*/ 0 w 21"/>
                  <a:gd name="T11" fmla="*/ 31 h 38"/>
                  <a:gd name="T12" fmla="*/ 1 w 21"/>
                  <a:gd name="T13" fmla="*/ 24 h 38"/>
                  <a:gd name="T14" fmla="*/ 3 w 21"/>
                  <a:gd name="T15" fmla="*/ 18 h 38"/>
                  <a:gd name="T16" fmla="*/ 5 w 21"/>
                  <a:gd name="T17" fmla="*/ 11 h 38"/>
                  <a:gd name="T18" fmla="*/ 18 w 21"/>
                  <a:gd name="T19" fmla="*/ 0 h 38"/>
                  <a:gd name="T20" fmla="*/ 20 w 21"/>
                  <a:gd name="T21" fmla="*/ 6 h 38"/>
                  <a:gd name="T22" fmla="*/ 21 w 21"/>
                  <a:gd name="T23" fmla="*/ 14 h 38"/>
                  <a:gd name="T24" fmla="*/ 21 w 21"/>
                  <a:gd name="T25" fmla="*/ 20 h 38"/>
                  <a:gd name="T26" fmla="*/ 20 w 21"/>
                  <a:gd name="T27" fmla="*/ 28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38"/>
                  <a:gd name="T44" fmla="*/ 21 w 21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38">
                    <a:moveTo>
                      <a:pt x="20" y="28"/>
                    </a:moveTo>
                    <a:lnTo>
                      <a:pt x="17" y="32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3" y="18"/>
                    </a:lnTo>
                    <a:lnTo>
                      <a:pt x="5" y="11"/>
                    </a:lnTo>
                    <a:lnTo>
                      <a:pt x="18" y="0"/>
                    </a:lnTo>
                    <a:lnTo>
                      <a:pt x="20" y="6"/>
                    </a:lnTo>
                    <a:lnTo>
                      <a:pt x="21" y="14"/>
                    </a:lnTo>
                    <a:lnTo>
                      <a:pt x="21" y="20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84" name="Freeform 56"/>
              <p:cNvSpPr>
                <a:spLocks/>
              </p:cNvSpPr>
              <p:nvPr/>
            </p:nvSpPr>
            <p:spPr bwMode="auto">
              <a:xfrm>
                <a:off x="3386" y="12629"/>
                <a:ext cx="60" cy="85"/>
              </a:xfrm>
              <a:custGeom>
                <a:avLst/>
                <a:gdLst>
                  <a:gd name="T0" fmla="*/ 38 w 60"/>
                  <a:gd name="T1" fmla="*/ 63 h 85"/>
                  <a:gd name="T2" fmla="*/ 33 w 60"/>
                  <a:gd name="T3" fmla="*/ 67 h 85"/>
                  <a:gd name="T4" fmla="*/ 29 w 60"/>
                  <a:gd name="T5" fmla="*/ 70 h 85"/>
                  <a:gd name="T6" fmla="*/ 25 w 60"/>
                  <a:gd name="T7" fmla="*/ 73 h 85"/>
                  <a:gd name="T8" fmla="*/ 19 w 60"/>
                  <a:gd name="T9" fmla="*/ 77 h 85"/>
                  <a:gd name="T10" fmla="*/ 15 w 60"/>
                  <a:gd name="T11" fmla="*/ 79 h 85"/>
                  <a:gd name="T12" fmla="*/ 9 w 60"/>
                  <a:gd name="T13" fmla="*/ 81 h 85"/>
                  <a:gd name="T14" fmla="*/ 5 w 60"/>
                  <a:gd name="T15" fmla="*/ 83 h 85"/>
                  <a:gd name="T16" fmla="*/ 0 w 60"/>
                  <a:gd name="T17" fmla="*/ 85 h 85"/>
                  <a:gd name="T18" fmla="*/ 6 w 60"/>
                  <a:gd name="T19" fmla="*/ 75 h 85"/>
                  <a:gd name="T20" fmla="*/ 15 w 60"/>
                  <a:gd name="T21" fmla="*/ 66 h 85"/>
                  <a:gd name="T22" fmla="*/ 22 w 60"/>
                  <a:gd name="T23" fmla="*/ 56 h 85"/>
                  <a:gd name="T24" fmla="*/ 31 w 60"/>
                  <a:gd name="T25" fmla="*/ 46 h 85"/>
                  <a:gd name="T26" fmla="*/ 40 w 60"/>
                  <a:gd name="T27" fmla="*/ 35 h 85"/>
                  <a:gd name="T28" fmla="*/ 47 w 60"/>
                  <a:gd name="T29" fmla="*/ 23 h 85"/>
                  <a:gd name="T30" fmla="*/ 54 w 60"/>
                  <a:gd name="T31" fmla="*/ 12 h 85"/>
                  <a:gd name="T32" fmla="*/ 58 w 60"/>
                  <a:gd name="T33" fmla="*/ 0 h 85"/>
                  <a:gd name="T34" fmla="*/ 60 w 60"/>
                  <a:gd name="T35" fmla="*/ 18 h 85"/>
                  <a:gd name="T36" fmla="*/ 56 w 60"/>
                  <a:gd name="T37" fmla="*/ 34 h 85"/>
                  <a:gd name="T38" fmla="*/ 47 w 60"/>
                  <a:gd name="T39" fmla="*/ 49 h 85"/>
                  <a:gd name="T40" fmla="*/ 38 w 60"/>
                  <a:gd name="T41" fmla="*/ 63 h 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85"/>
                  <a:gd name="T65" fmla="*/ 60 w 60"/>
                  <a:gd name="T66" fmla="*/ 85 h 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85">
                    <a:moveTo>
                      <a:pt x="38" y="63"/>
                    </a:moveTo>
                    <a:lnTo>
                      <a:pt x="33" y="67"/>
                    </a:lnTo>
                    <a:lnTo>
                      <a:pt x="29" y="70"/>
                    </a:lnTo>
                    <a:lnTo>
                      <a:pt x="25" y="73"/>
                    </a:lnTo>
                    <a:lnTo>
                      <a:pt x="19" y="77"/>
                    </a:lnTo>
                    <a:lnTo>
                      <a:pt x="15" y="79"/>
                    </a:lnTo>
                    <a:lnTo>
                      <a:pt x="9" y="81"/>
                    </a:lnTo>
                    <a:lnTo>
                      <a:pt x="5" y="83"/>
                    </a:lnTo>
                    <a:lnTo>
                      <a:pt x="0" y="85"/>
                    </a:lnTo>
                    <a:lnTo>
                      <a:pt x="6" y="75"/>
                    </a:lnTo>
                    <a:lnTo>
                      <a:pt x="15" y="66"/>
                    </a:lnTo>
                    <a:lnTo>
                      <a:pt x="22" y="56"/>
                    </a:lnTo>
                    <a:lnTo>
                      <a:pt x="31" y="46"/>
                    </a:lnTo>
                    <a:lnTo>
                      <a:pt x="40" y="35"/>
                    </a:lnTo>
                    <a:lnTo>
                      <a:pt x="47" y="23"/>
                    </a:lnTo>
                    <a:lnTo>
                      <a:pt x="54" y="12"/>
                    </a:lnTo>
                    <a:lnTo>
                      <a:pt x="58" y="0"/>
                    </a:lnTo>
                    <a:lnTo>
                      <a:pt x="60" y="18"/>
                    </a:lnTo>
                    <a:lnTo>
                      <a:pt x="56" y="34"/>
                    </a:lnTo>
                    <a:lnTo>
                      <a:pt x="47" y="49"/>
                    </a:lnTo>
                    <a:lnTo>
                      <a:pt x="38" y="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85" name="Freeform 57"/>
              <p:cNvSpPr>
                <a:spLocks/>
              </p:cNvSpPr>
              <p:nvPr/>
            </p:nvSpPr>
            <p:spPr bwMode="auto">
              <a:xfrm>
                <a:off x="3284" y="12752"/>
                <a:ext cx="26" cy="53"/>
              </a:xfrm>
              <a:custGeom>
                <a:avLst/>
                <a:gdLst>
                  <a:gd name="T0" fmla="*/ 25 w 26"/>
                  <a:gd name="T1" fmla="*/ 29 h 53"/>
                  <a:gd name="T2" fmla="*/ 21 w 26"/>
                  <a:gd name="T3" fmla="*/ 36 h 53"/>
                  <a:gd name="T4" fmla="*/ 17 w 26"/>
                  <a:gd name="T5" fmla="*/ 44 h 53"/>
                  <a:gd name="T6" fmla="*/ 12 w 26"/>
                  <a:gd name="T7" fmla="*/ 50 h 53"/>
                  <a:gd name="T8" fmla="*/ 4 w 26"/>
                  <a:gd name="T9" fmla="*/ 53 h 53"/>
                  <a:gd name="T10" fmla="*/ 1 w 26"/>
                  <a:gd name="T11" fmla="*/ 47 h 53"/>
                  <a:gd name="T12" fmla="*/ 0 w 26"/>
                  <a:gd name="T13" fmla="*/ 40 h 53"/>
                  <a:gd name="T14" fmla="*/ 1 w 26"/>
                  <a:gd name="T15" fmla="*/ 32 h 53"/>
                  <a:gd name="T16" fmla="*/ 2 w 26"/>
                  <a:gd name="T17" fmla="*/ 26 h 53"/>
                  <a:gd name="T18" fmla="*/ 18 w 26"/>
                  <a:gd name="T19" fmla="*/ 0 h 53"/>
                  <a:gd name="T20" fmla="*/ 23 w 26"/>
                  <a:gd name="T21" fmla="*/ 6 h 53"/>
                  <a:gd name="T22" fmla="*/ 26 w 26"/>
                  <a:gd name="T23" fmla="*/ 13 h 53"/>
                  <a:gd name="T24" fmla="*/ 26 w 26"/>
                  <a:gd name="T25" fmla="*/ 21 h 53"/>
                  <a:gd name="T26" fmla="*/ 25 w 26"/>
                  <a:gd name="T27" fmla="*/ 29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53"/>
                  <a:gd name="T44" fmla="*/ 26 w 26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53">
                    <a:moveTo>
                      <a:pt x="25" y="29"/>
                    </a:moveTo>
                    <a:lnTo>
                      <a:pt x="21" y="36"/>
                    </a:lnTo>
                    <a:lnTo>
                      <a:pt x="17" y="44"/>
                    </a:lnTo>
                    <a:lnTo>
                      <a:pt x="12" y="50"/>
                    </a:lnTo>
                    <a:lnTo>
                      <a:pt x="4" y="53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1" y="32"/>
                    </a:lnTo>
                    <a:lnTo>
                      <a:pt x="2" y="26"/>
                    </a:lnTo>
                    <a:lnTo>
                      <a:pt x="18" y="0"/>
                    </a:lnTo>
                    <a:lnTo>
                      <a:pt x="23" y="6"/>
                    </a:lnTo>
                    <a:lnTo>
                      <a:pt x="26" y="13"/>
                    </a:lnTo>
                    <a:lnTo>
                      <a:pt x="26" y="21"/>
                    </a:lnTo>
                    <a:lnTo>
                      <a:pt x="25" y="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2" name="Group 58"/>
            <p:cNvGrpSpPr>
              <a:grpSpLocks/>
            </p:cNvGrpSpPr>
            <p:nvPr/>
          </p:nvGrpSpPr>
          <p:grpSpPr bwMode="auto">
            <a:xfrm rot="2308798">
              <a:off x="4468" y="667"/>
              <a:ext cx="244" cy="247"/>
              <a:chOff x="3065" y="11052"/>
              <a:chExt cx="1774" cy="1800"/>
            </a:xfrm>
          </p:grpSpPr>
          <p:sp>
            <p:nvSpPr>
              <p:cNvPr id="33906" name="Freeform 59"/>
              <p:cNvSpPr>
                <a:spLocks/>
              </p:cNvSpPr>
              <p:nvPr/>
            </p:nvSpPr>
            <p:spPr bwMode="auto">
              <a:xfrm>
                <a:off x="3065" y="11052"/>
                <a:ext cx="1774" cy="1800"/>
              </a:xfrm>
              <a:custGeom>
                <a:avLst/>
                <a:gdLst>
                  <a:gd name="T0" fmla="*/ 1616 w 1774"/>
                  <a:gd name="T1" fmla="*/ 1250 h 1800"/>
                  <a:gd name="T2" fmla="*/ 1763 w 1774"/>
                  <a:gd name="T3" fmla="*/ 1422 h 1800"/>
                  <a:gd name="T4" fmla="*/ 1616 w 1774"/>
                  <a:gd name="T5" fmla="*/ 1389 h 1800"/>
                  <a:gd name="T6" fmla="*/ 1516 w 1774"/>
                  <a:gd name="T7" fmla="*/ 1253 h 1800"/>
                  <a:gd name="T8" fmla="*/ 1421 w 1774"/>
                  <a:gd name="T9" fmla="*/ 1313 h 1800"/>
                  <a:gd name="T10" fmla="*/ 1274 w 1774"/>
                  <a:gd name="T11" fmla="*/ 1345 h 1800"/>
                  <a:gd name="T12" fmla="*/ 1368 w 1774"/>
                  <a:gd name="T13" fmla="*/ 1276 h 1800"/>
                  <a:gd name="T14" fmla="*/ 1249 w 1774"/>
                  <a:gd name="T15" fmla="*/ 1252 h 1800"/>
                  <a:gd name="T16" fmla="*/ 1072 w 1774"/>
                  <a:gd name="T17" fmla="*/ 1138 h 1800"/>
                  <a:gd name="T18" fmla="*/ 1105 w 1774"/>
                  <a:gd name="T19" fmla="*/ 1179 h 1800"/>
                  <a:gd name="T20" fmla="*/ 1030 w 1774"/>
                  <a:gd name="T21" fmla="*/ 1239 h 1800"/>
                  <a:gd name="T22" fmla="*/ 755 w 1774"/>
                  <a:gd name="T23" fmla="*/ 1238 h 1800"/>
                  <a:gd name="T24" fmla="*/ 566 w 1774"/>
                  <a:gd name="T25" fmla="*/ 1310 h 1800"/>
                  <a:gd name="T26" fmla="*/ 409 w 1774"/>
                  <a:gd name="T27" fmla="*/ 1646 h 1800"/>
                  <a:gd name="T28" fmla="*/ 312 w 1774"/>
                  <a:gd name="T29" fmla="*/ 1711 h 1800"/>
                  <a:gd name="T30" fmla="*/ 198 w 1774"/>
                  <a:gd name="T31" fmla="*/ 1786 h 1800"/>
                  <a:gd name="T32" fmla="*/ 247 w 1774"/>
                  <a:gd name="T33" fmla="*/ 1672 h 1800"/>
                  <a:gd name="T34" fmla="*/ 352 w 1774"/>
                  <a:gd name="T35" fmla="*/ 1562 h 1800"/>
                  <a:gd name="T36" fmla="*/ 382 w 1774"/>
                  <a:gd name="T37" fmla="*/ 1361 h 1800"/>
                  <a:gd name="T38" fmla="*/ 266 w 1774"/>
                  <a:gd name="T39" fmla="*/ 1458 h 1800"/>
                  <a:gd name="T40" fmla="*/ 84 w 1774"/>
                  <a:gd name="T41" fmla="*/ 1555 h 1800"/>
                  <a:gd name="T42" fmla="*/ 34 w 1774"/>
                  <a:gd name="T43" fmla="*/ 1504 h 1800"/>
                  <a:gd name="T44" fmla="*/ 180 w 1774"/>
                  <a:gd name="T45" fmla="*/ 1436 h 1800"/>
                  <a:gd name="T46" fmla="*/ 360 w 1774"/>
                  <a:gd name="T47" fmla="*/ 1187 h 1800"/>
                  <a:gd name="T48" fmla="*/ 542 w 1774"/>
                  <a:gd name="T49" fmla="*/ 1056 h 1800"/>
                  <a:gd name="T50" fmla="*/ 490 w 1774"/>
                  <a:gd name="T51" fmla="*/ 902 h 1800"/>
                  <a:gd name="T52" fmla="*/ 553 w 1774"/>
                  <a:gd name="T53" fmla="*/ 843 h 1800"/>
                  <a:gd name="T54" fmla="*/ 629 w 1774"/>
                  <a:gd name="T55" fmla="*/ 914 h 1800"/>
                  <a:gd name="T56" fmla="*/ 828 w 1774"/>
                  <a:gd name="T57" fmla="*/ 863 h 1800"/>
                  <a:gd name="T58" fmla="*/ 1077 w 1774"/>
                  <a:gd name="T59" fmla="*/ 877 h 1800"/>
                  <a:gd name="T60" fmla="*/ 1274 w 1774"/>
                  <a:gd name="T61" fmla="*/ 772 h 1800"/>
                  <a:gd name="T62" fmla="*/ 1322 w 1774"/>
                  <a:gd name="T63" fmla="*/ 510 h 1800"/>
                  <a:gd name="T64" fmla="*/ 1328 w 1774"/>
                  <a:gd name="T65" fmla="*/ 416 h 1800"/>
                  <a:gd name="T66" fmla="*/ 1350 w 1774"/>
                  <a:gd name="T67" fmla="*/ 364 h 1800"/>
                  <a:gd name="T68" fmla="*/ 1340 w 1774"/>
                  <a:gd name="T69" fmla="*/ 321 h 1800"/>
                  <a:gd name="T70" fmla="*/ 1295 w 1774"/>
                  <a:gd name="T71" fmla="*/ 218 h 1800"/>
                  <a:gd name="T72" fmla="*/ 1264 w 1774"/>
                  <a:gd name="T73" fmla="*/ 154 h 1800"/>
                  <a:gd name="T74" fmla="*/ 1282 w 1774"/>
                  <a:gd name="T75" fmla="*/ 25 h 1800"/>
                  <a:gd name="T76" fmla="*/ 1347 w 1774"/>
                  <a:gd name="T77" fmla="*/ 27 h 1800"/>
                  <a:gd name="T78" fmla="*/ 1343 w 1774"/>
                  <a:gd name="T79" fmla="*/ 214 h 1800"/>
                  <a:gd name="T80" fmla="*/ 1415 w 1774"/>
                  <a:gd name="T81" fmla="*/ 175 h 1800"/>
                  <a:gd name="T82" fmla="*/ 1422 w 1774"/>
                  <a:gd name="T83" fmla="*/ 376 h 1800"/>
                  <a:gd name="T84" fmla="*/ 1459 w 1774"/>
                  <a:gd name="T85" fmla="*/ 277 h 1800"/>
                  <a:gd name="T86" fmla="*/ 1480 w 1774"/>
                  <a:gd name="T87" fmla="*/ 291 h 1800"/>
                  <a:gd name="T88" fmla="*/ 1530 w 1774"/>
                  <a:gd name="T89" fmla="*/ 290 h 1800"/>
                  <a:gd name="T90" fmla="*/ 1555 w 1774"/>
                  <a:gd name="T91" fmla="*/ 139 h 1800"/>
                  <a:gd name="T92" fmla="*/ 1625 w 1774"/>
                  <a:gd name="T93" fmla="*/ 77 h 1800"/>
                  <a:gd name="T94" fmla="*/ 1600 w 1774"/>
                  <a:gd name="T95" fmla="*/ 237 h 1800"/>
                  <a:gd name="T96" fmla="*/ 1608 w 1774"/>
                  <a:gd name="T97" fmla="*/ 267 h 1800"/>
                  <a:gd name="T98" fmla="*/ 1587 w 1774"/>
                  <a:gd name="T99" fmla="*/ 357 h 1800"/>
                  <a:gd name="T100" fmla="*/ 1553 w 1774"/>
                  <a:gd name="T101" fmla="*/ 411 h 1800"/>
                  <a:gd name="T102" fmla="*/ 1479 w 1774"/>
                  <a:gd name="T103" fmla="*/ 492 h 1800"/>
                  <a:gd name="T104" fmla="*/ 1601 w 1774"/>
                  <a:gd name="T105" fmla="*/ 567 h 1800"/>
                  <a:gd name="T106" fmla="*/ 1651 w 1774"/>
                  <a:gd name="T107" fmla="*/ 605 h 1800"/>
                  <a:gd name="T108" fmla="*/ 1605 w 1774"/>
                  <a:gd name="T109" fmla="*/ 620 h 1800"/>
                  <a:gd name="T110" fmla="*/ 1486 w 1774"/>
                  <a:gd name="T111" fmla="*/ 661 h 1800"/>
                  <a:gd name="T112" fmla="*/ 1403 w 1774"/>
                  <a:gd name="T113" fmla="*/ 992 h 1800"/>
                  <a:gd name="T114" fmla="*/ 1543 w 1774"/>
                  <a:gd name="T115" fmla="*/ 1034 h 1800"/>
                  <a:gd name="T116" fmla="*/ 1461 w 1774"/>
                  <a:gd name="T117" fmla="*/ 1120 h 1800"/>
                  <a:gd name="T118" fmla="*/ 1364 w 1774"/>
                  <a:gd name="T119" fmla="*/ 1169 h 180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774"/>
                  <a:gd name="T181" fmla="*/ 0 h 1800"/>
                  <a:gd name="T182" fmla="*/ 1774 w 1774"/>
                  <a:gd name="T183" fmla="*/ 1800 h 180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774" h="1800">
                    <a:moveTo>
                      <a:pt x="1443" y="1170"/>
                    </a:moveTo>
                    <a:lnTo>
                      <a:pt x="1447" y="1170"/>
                    </a:lnTo>
                    <a:lnTo>
                      <a:pt x="1460" y="1170"/>
                    </a:lnTo>
                    <a:lnTo>
                      <a:pt x="1478" y="1171"/>
                    </a:lnTo>
                    <a:lnTo>
                      <a:pt x="1499" y="1172"/>
                    </a:lnTo>
                    <a:lnTo>
                      <a:pt x="1522" y="1175"/>
                    </a:lnTo>
                    <a:lnTo>
                      <a:pt x="1543" y="1180"/>
                    </a:lnTo>
                    <a:lnTo>
                      <a:pt x="1560" y="1188"/>
                    </a:lnTo>
                    <a:lnTo>
                      <a:pt x="1572" y="1198"/>
                    </a:lnTo>
                    <a:lnTo>
                      <a:pt x="1587" y="1215"/>
                    </a:lnTo>
                    <a:lnTo>
                      <a:pt x="1601" y="1233"/>
                    </a:lnTo>
                    <a:lnTo>
                      <a:pt x="1616" y="1250"/>
                    </a:lnTo>
                    <a:lnTo>
                      <a:pt x="1629" y="1268"/>
                    </a:lnTo>
                    <a:lnTo>
                      <a:pt x="1642" y="1286"/>
                    </a:lnTo>
                    <a:lnTo>
                      <a:pt x="1654" y="1305"/>
                    </a:lnTo>
                    <a:lnTo>
                      <a:pt x="1665" y="1323"/>
                    </a:lnTo>
                    <a:lnTo>
                      <a:pt x="1677" y="1342"/>
                    </a:lnTo>
                    <a:lnTo>
                      <a:pt x="1689" y="1354"/>
                    </a:lnTo>
                    <a:lnTo>
                      <a:pt x="1701" y="1366"/>
                    </a:lnTo>
                    <a:lnTo>
                      <a:pt x="1714" y="1377"/>
                    </a:lnTo>
                    <a:lnTo>
                      <a:pt x="1727" y="1388"/>
                    </a:lnTo>
                    <a:lnTo>
                      <a:pt x="1740" y="1399"/>
                    </a:lnTo>
                    <a:lnTo>
                      <a:pt x="1752" y="1410"/>
                    </a:lnTo>
                    <a:lnTo>
                      <a:pt x="1763" y="1422"/>
                    </a:lnTo>
                    <a:lnTo>
                      <a:pt x="1774" y="1436"/>
                    </a:lnTo>
                    <a:lnTo>
                      <a:pt x="1754" y="1434"/>
                    </a:lnTo>
                    <a:lnTo>
                      <a:pt x="1735" y="1432"/>
                    </a:lnTo>
                    <a:lnTo>
                      <a:pt x="1715" y="1431"/>
                    </a:lnTo>
                    <a:lnTo>
                      <a:pt x="1696" y="1430"/>
                    </a:lnTo>
                    <a:lnTo>
                      <a:pt x="1676" y="1429"/>
                    </a:lnTo>
                    <a:lnTo>
                      <a:pt x="1657" y="1426"/>
                    </a:lnTo>
                    <a:lnTo>
                      <a:pt x="1638" y="1423"/>
                    </a:lnTo>
                    <a:lnTo>
                      <a:pt x="1621" y="1418"/>
                    </a:lnTo>
                    <a:lnTo>
                      <a:pt x="1614" y="1409"/>
                    </a:lnTo>
                    <a:lnTo>
                      <a:pt x="1614" y="1400"/>
                    </a:lnTo>
                    <a:lnTo>
                      <a:pt x="1616" y="1389"/>
                    </a:lnTo>
                    <a:lnTo>
                      <a:pt x="1617" y="1379"/>
                    </a:lnTo>
                    <a:lnTo>
                      <a:pt x="1605" y="1366"/>
                    </a:lnTo>
                    <a:lnTo>
                      <a:pt x="1596" y="1351"/>
                    </a:lnTo>
                    <a:lnTo>
                      <a:pt x="1588" y="1336"/>
                    </a:lnTo>
                    <a:lnTo>
                      <a:pt x="1581" y="1321"/>
                    </a:lnTo>
                    <a:lnTo>
                      <a:pt x="1572" y="1305"/>
                    </a:lnTo>
                    <a:lnTo>
                      <a:pt x="1563" y="1292"/>
                    </a:lnTo>
                    <a:lnTo>
                      <a:pt x="1551" y="1279"/>
                    </a:lnTo>
                    <a:lnTo>
                      <a:pt x="1536" y="1267"/>
                    </a:lnTo>
                    <a:lnTo>
                      <a:pt x="1530" y="1263"/>
                    </a:lnTo>
                    <a:lnTo>
                      <a:pt x="1522" y="1258"/>
                    </a:lnTo>
                    <a:lnTo>
                      <a:pt x="1516" y="1253"/>
                    </a:lnTo>
                    <a:lnTo>
                      <a:pt x="1508" y="1249"/>
                    </a:lnTo>
                    <a:lnTo>
                      <a:pt x="1500" y="1246"/>
                    </a:lnTo>
                    <a:lnTo>
                      <a:pt x="1493" y="1243"/>
                    </a:lnTo>
                    <a:lnTo>
                      <a:pt x="1485" y="1241"/>
                    </a:lnTo>
                    <a:lnTo>
                      <a:pt x="1478" y="1239"/>
                    </a:lnTo>
                    <a:lnTo>
                      <a:pt x="1468" y="1248"/>
                    </a:lnTo>
                    <a:lnTo>
                      <a:pt x="1460" y="1259"/>
                    </a:lnTo>
                    <a:lnTo>
                      <a:pt x="1453" y="1270"/>
                    </a:lnTo>
                    <a:lnTo>
                      <a:pt x="1446" y="1281"/>
                    </a:lnTo>
                    <a:lnTo>
                      <a:pt x="1439" y="1293"/>
                    </a:lnTo>
                    <a:lnTo>
                      <a:pt x="1431" y="1303"/>
                    </a:lnTo>
                    <a:lnTo>
                      <a:pt x="1421" y="1313"/>
                    </a:lnTo>
                    <a:lnTo>
                      <a:pt x="1409" y="1321"/>
                    </a:lnTo>
                    <a:lnTo>
                      <a:pt x="1393" y="1330"/>
                    </a:lnTo>
                    <a:lnTo>
                      <a:pt x="1378" y="1342"/>
                    </a:lnTo>
                    <a:lnTo>
                      <a:pt x="1363" y="1355"/>
                    </a:lnTo>
                    <a:lnTo>
                      <a:pt x="1349" y="1368"/>
                    </a:lnTo>
                    <a:lnTo>
                      <a:pt x="1332" y="1380"/>
                    </a:lnTo>
                    <a:lnTo>
                      <a:pt x="1316" y="1387"/>
                    </a:lnTo>
                    <a:lnTo>
                      <a:pt x="1298" y="1389"/>
                    </a:lnTo>
                    <a:lnTo>
                      <a:pt x="1277" y="1384"/>
                    </a:lnTo>
                    <a:lnTo>
                      <a:pt x="1277" y="1372"/>
                    </a:lnTo>
                    <a:lnTo>
                      <a:pt x="1276" y="1358"/>
                    </a:lnTo>
                    <a:lnTo>
                      <a:pt x="1274" y="1345"/>
                    </a:lnTo>
                    <a:lnTo>
                      <a:pt x="1271" y="1331"/>
                    </a:lnTo>
                    <a:lnTo>
                      <a:pt x="1273" y="1318"/>
                    </a:lnTo>
                    <a:lnTo>
                      <a:pt x="1275" y="1308"/>
                    </a:lnTo>
                    <a:lnTo>
                      <a:pt x="1282" y="1299"/>
                    </a:lnTo>
                    <a:lnTo>
                      <a:pt x="1295" y="1294"/>
                    </a:lnTo>
                    <a:lnTo>
                      <a:pt x="1304" y="1288"/>
                    </a:lnTo>
                    <a:lnTo>
                      <a:pt x="1315" y="1285"/>
                    </a:lnTo>
                    <a:lnTo>
                      <a:pt x="1326" y="1284"/>
                    </a:lnTo>
                    <a:lnTo>
                      <a:pt x="1337" y="1284"/>
                    </a:lnTo>
                    <a:lnTo>
                      <a:pt x="1347" y="1283"/>
                    </a:lnTo>
                    <a:lnTo>
                      <a:pt x="1358" y="1280"/>
                    </a:lnTo>
                    <a:lnTo>
                      <a:pt x="1368" y="1276"/>
                    </a:lnTo>
                    <a:lnTo>
                      <a:pt x="1376" y="1268"/>
                    </a:lnTo>
                    <a:lnTo>
                      <a:pt x="1409" y="1229"/>
                    </a:lnTo>
                    <a:lnTo>
                      <a:pt x="1392" y="1230"/>
                    </a:lnTo>
                    <a:lnTo>
                      <a:pt x="1375" y="1230"/>
                    </a:lnTo>
                    <a:lnTo>
                      <a:pt x="1357" y="1232"/>
                    </a:lnTo>
                    <a:lnTo>
                      <a:pt x="1340" y="1234"/>
                    </a:lnTo>
                    <a:lnTo>
                      <a:pt x="1324" y="1238"/>
                    </a:lnTo>
                    <a:lnTo>
                      <a:pt x="1307" y="1243"/>
                    </a:lnTo>
                    <a:lnTo>
                      <a:pt x="1292" y="1249"/>
                    </a:lnTo>
                    <a:lnTo>
                      <a:pt x="1277" y="1257"/>
                    </a:lnTo>
                    <a:lnTo>
                      <a:pt x="1262" y="1257"/>
                    </a:lnTo>
                    <a:lnTo>
                      <a:pt x="1249" y="1252"/>
                    </a:lnTo>
                    <a:lnTo>
                      <a:pt x="1238" y="1245"/>
                    </a:lnTo>
                    <a:lnTo>
                      <a:pt x="1227" y="1234"/>
                    </a:lnTo>
                    <a:lnTo>
                      <a:pt x="1217" y="1224"/>
                    </a:lnTo>
                    <a:lnTo>
                      <a:pt x="1208" y="1212"/>
                    </a:lnTo>
                    <a:lnTo>
                      <a:pt x="1199" y="1200"/>
                    </a:lnTo>
                    <a:lnTo>
                      <a:pt x="1188" y="1191"/>
                    </a:lnTo>
                    <a:lnTo>
                      <a:pt x="1169" y="1180"/>
                    </a:lnTo>
                    <a:lnTo>
                      <a:pt x="1150" y="1172"/>
                    </a:lnTo>
                    <a:lnTo>
                      <a:pt x="1130" y="1164"/>
                    </a:lnTo>
                    <a:lnTo>
                      <a:pt x="1110" y="1157"/>
                    </a:lnTo>
                    <a:lnTo>
                      <a:pt x="1090" y="1148"/>
                    </a:lnTo>
                    <a:lnTo>
                      <a:pt x="1072" y="1138"/>
                    </a:lnTo>
                    <a:lnTo>
                      <a:pt x="1054" y="1124"/>
                    </a:lnTo>
                    <a:lnTo>
                      <a:pt x="1039" y="1106"/>
                    </a:lnTo>
                    <a:lnTo>
                      <a:pt x="1041" y="1115"/>
                    </a:lnTo>
                    <a:lnTo>
                      <a:pt x="1045" y="1124"/>
                    </a:lnTo>
                    <a:lnTo>
                      <a:pt x="1048" y="1133"/>
                    </a:lnTo>
                    <a:lnTo>
                      <a:pt x="1052" y="1142"/>
                    </a:lnTo>
                    <a:lnTo>
                      <a:pt x="1058" y="1150"/>
                    </a:lnTo>
                    <a:lnTo>
                      <a:pt x="1064" y="1159"/>
                    </a:lnTo>
                    <a:lnTo>
                      <a:pt x="1073" y="1165"/>
                    </a:lnTo>
                    <a:lnTo>
                      <a:pt x="1082" y="1172"/>
                    </a:lnTo>
                    <a:lnTo>
                      <a:pt x="1093" y="1176"/>
                    </a:lnTo>
                    <a:lnTo>
                      <a:pt x="1105" y="1179"/>
                    </a:lnTo>
                    <a:lnTo>
                      <a:pt x="1118" y="1181"/>
                    </a:lnTo>
                    <a:lnTo>
                      <a:pt x="1131" y="1182"/>
                    </a:lnTo>
                    <a:lnTo>
                      <a:pt x="1144" y="1185"/>
                    </a:lnTo>
                    <a:lnTo>
                      <a:pt x="1155" y="1190"/>
                    </a:lnTo>
                    <a:lnTo>
                      <a:pt x="1166" y="1196"/>
                    </a:lnTo>
                    <a:lnTo>
                      <a:pt x="1175" y="1206"/>
                    </a:lnTo>
                    <a:lnTo>
                      <a:pt x="1152" y="1213"/>
                    </a:lnTo>
                    <a:lnTo>
                      <a:pt x="1129" y="1221"/>
                    </a:lnTo>
                    <a:lnTo>
                      <a:pt x="1105" y="1226"/>
                    </a:lnTo>
                    <a:lnTo>
                      <a:pt x="1080" y="1231"/>
                    </a:lnTo>
                    <a:lnTo>
                      <a:pt x="1055" y="1235"/>
                    </a:lnTo>
                    <a:lnTo>
                      <a:pt x="1030" y="1239"/>
                    </a:lnTo>
                    <a:lnTo>
                      <a:pt x="1004" y="1241"/>
                    </a:lnTo>
                    <a:lnTo>
                      <a:pt x="979" y="1242"/>
                    </a:lnTo>
                    <a:lnTo>
                      <a:pt x="953" y="1242"/>
                    </a:lnTo>
                    <a:lnTo>
                      <a:pt x="927" y="1241"/>
                    </a:lnTo>
                    <a:lnTo>
                      <a:pt x="902" y="1240"/>
                    </a:lnTo>
                    <a:lnTo>
                      <a:pt x="876" y="1236"/>
                    </a:lnTo>
                    <a:lnTo>
                      <a:pt x="851" y="1232"/>
                    </a:lnTo>
                    <a:lnTo>
                      <a:pt x="828" y="1228"/>
                    </a:lnTo>
                    <a:lnTo>
                      <a:pt x="804" y="1222"/>
                    </a:lnTo>
                    <a:lnTo>
                      <a:pt x="781" y="1214"/>
                    </a:lnTo>
                    <a:lnTo>
                      <a:pt x="768" y="1226"/>
                    </a:lnTo>
                    <a:lnTo>
                      <a:pt x="755" y="1238"/>
                    </a:lnTo>
                    <a:lnTo>
                      <a:pt x="741" y="1248"/>
                    </a:lnTo>
                    <a:lnTo>
                      <a:pt x="727" y="1257"/>
                    </a:lnTo>
                    <a:lnTo>
                      <a:pt x="712" y="1265"/>
                    </a:lnTo>
                    <a:lnTo>
                      <a:pt x="697" y="1274"/>
                    </a:lnTo>
                    <a:lnTo>
                      <a:pt x="682" y="1280"/>
                    </a:lnTo>
                    <a:lnTo>
                      <a:pt x="666" y="1286"/>
                    </a:lnTo>
                    <a:lnTo>
                      <a:pt x="650" y="1292"/>
                    </a:lnTo>
                    <a:lnTo>
                      <a:pt x="633" y="1297"/>
                    </a:lnTo>
                    <a:lnTo>
                      <a:pt x="617" y="1301"/>
                    </a:lnTo>
                    <a:lnTo>
                      <a:pt x="601" y="1304"/>
                    </a:lnTo>
                    <a:lnTo>
                      <a:pt x="583" y="1308"/>
                    </a:lnTo>
                    <a:lnTo>
                      <a:pt x="566" y="1310"/>
                    </a:lnTo>
                    <a:lnTo>
                      <a:pt x="547" y="1312"/>
                    </a:lnTo>
                    <a:lnTo>
                      <a:pt x="530" y="1313"/>
                    </a:lnTo>
                    <a:lnTo>
                      <a:pt x="524" y="1320"/>
                    </a:lnTo>
                    <a:lnTo>
                      <a:pt x="507" y="1360"/>
                    </a:lnTo>
                    <a:lnTo>
                      <a:pt x="493" y="1399"/>
                    </a:lnTo>
                    <a:lnTo>
                      <a:pt x="479" y="1438"/>
                    </a:lnTo>
                    <a:lnTo>
                      <a:pt x="466" y="1478"/>
                    </a:lnTo>
                    <a:lnTo>
                      <a:pt x="454" y="1519"/>
                    </a:lnTo>
                    <a:lnTo>
                      <a:pt x="441" y="1559"/>
                    </a:lnTo>
                    <a:lnTo>
                      <a:pt x="428" y="1599"/>
                    </a:lnTo>
                    <a:lnTo>
                      <a:pt x="414" y="1640"/>
                    </a:lnTo>
                    <a:lnTo>
                      <a:pt x="409" y="1646"/>
                    </a:lnTo>
                    <a:lnTo>
                      <a:pt x="403" y="1651"/>
                    </a:lnTo>
                    <a:lnTo>
                      <a:pt x="397" y="1656"/>
                    </a:lnTo>
                    <a:lnTo>
                      <a:pt x="389" y="1659"/>
                    </a:lnTo>
                    <a:lnTo>
                      <a:pt x="381" y="1662"/>
                    </a:lnTo>
                    <a:lnTo>
                      <a:pt x="374" y="1665"/>
                    </a:lnTo>
                    <a:lnTo>
                      <a:pt x="367" y="1668"/>
                    </a:lnTo>
                    <a:lnTo>
                      <a:pt x="361" y="1673"/>
                    </a:lnTo>
                    <a:lnTo>
                      <a:pt x="351" y="1680"/>
                    </a:lnTo>
                    <a:lnTo>
                      <a:pt x="341" y="1689"/>
                    </a:lnTo>
                    <a:lnTo>
                      <a:pt x="331" y="1696"/>
                    </a:lnTo>
                    <a:lnTo>
                      <a:pt x="322" y="1703"/>
                    </a:lnTo>
                    <a:lnTo>
                      <a:pt x="312" y="1711"/>
                    </a:lnTo>
                    <a:lnTo>
                      <a:pt x="302" y="1717"/>
                    </a:lnTo>
                    <a:lnTo>
                      <a:pt x="291" y="1723"/>
                    </a:lnTo>
                    <a:lnTo>
                      <a:pt x="280" y="1728"/>
                    </a:lnTo>
                    <a:lnTo>
                      <a:pt x="275" y="1740"/>
                    </a:lnTo>
                    <a:lnTo>
                      <a:pt x="267" y="1750"/>
                    </a:lnTo>
                    <a:lnTo>
                      <a:pt x="258" y="1760"/>
                    </a:lnTo>
                    <a:lnTo>
                      <a:pt x="248" y="1769"/>
                    </a:lnTo>
                    <a:lnTo>
                      <a:pt x="237" y="1778"/>
                    </a:lnTo>
                    <a:lnTo>
                      <a:pt x="226" y="1785"/>
                    </a:lnTo>
                    <a:lnTo>
                      <a:pt x="215" y="1793"/>
                    </a:lnTo>
                    <a:lnTo>
                      <a:pt x="204" y="1800"/>
                    </a:lnTo>
                    <a:lnTo>
                      <a:pt x="198" y="1786"/>
                    </a:lnTo>
                    <a:lnTo>
                      <a:pt x="194" y="1771"/>
                    </a:lnTo>
                    <a:lnTo>
                      <a:pt x="193" y="1756"/>
                    </a:lnTo>
                    <a:lnTo>
                      <a:pt x="194" y="1741"/>
                    </a:lnTo>
                    <a:lnTo>
                      <a:pt x="197" y="1725"/>
                    </a:lnTo>
                    <a:lnTo>
                      <a:pt x="201" y="1710"/>
                    </a:lnTo>
                    <a:lnTo>
                      <a:pt x="208" y="1695"/>
                    </a:lnTo>
                    <a:lnTo>
                      <a:pt x="214" y="1682"/>
                    </a:lnTo>
                    <a:lnTo>
                      <a:pt x="220" y="1678"/>
                    </a:lnTo>
                    <a:lnTo>
                      <a:pt x="226" y="1676"/>
                    </a:lnTo>
                    <a:lnTo>
                      <a:pt x="233" y="1674"/>
                    </a:lnTo>
                    <a:lnTo>
                      <a:pt x="240" y="1673"/>
                    </a:lnTo>
                    <a:lnTo>
                      <a:pt x="247" y="1672"/>
                    </a:lnTo>
                    <a:lnTo>
                      <a:pt x="254" y="1671"/>
                    </a:lnTo>
                    <a:lnTo>
                      <a:pt x="261" y="1667"/>
                    </a:lnTo>
                    <a:lnTo>
                      <a:pt x="267" y="1664"/>
                    </a:lnTo>
                    <a:lnTo>
                      <a:pt x="272" y="1652"/>
                    </a:lnTo>
                    <a:lnTo>
                      <a:pt x="279" y="1642"/>
                    </a:lnTo>
                    <a:lnTo>
                      <a:pt x="288" y="1632"/>
                    </a:lnTo>
                    <a:lnTo>
                      <a:pt x="298" y="1624"/>
                    </a:lnTo>
                    <a:lnTo>
                      <a:pt x="308" y="1615"/>
                    </a:lnTo>
                    <a:lnTo>
                      <a:pt x="317" y="1607"/>
                    </a:lnTo>
                    <a:lnTo>
                      <a:pt x="327" y="1597"/>
                    </a:lnTo>
                    <a:lnTo>
                      <a:pt x="335" y="1587"/>
                    </a:lnTo>
                    <a:lnTo>
                      <a:pt x="352" y="1562"/>
                    </a:lnTo>
                    <a:lnTo>
                      <a:pt x="367" y="1538"/>
                    </a:lnTo>
                    <a:lnTo>
                      <a:pt x="380" y="1511"/>
                    </a:lnTo>
                    <a:lnTo>
                      <a:pt x="391" y="1485"/>
                    </a:lnTo>
                    <a:lnTo>
                      <a:pt x="399" y="1457"/>
                    </a:lnTo>
                    <a:lnTo>
                      <a:pt x="404" y="1427"/>
                    </a:lnTo>
                    <a:lnTo>
                      <a:pt x="404" y="1398"/>
                    </a:lnTo>
                    <a:lnTo>
                      <a:pt x="401" y="1366"/>
                    </a:lnTo>
                    <a:lnTo>
                      <a:pt x="400" y="1364"/>
                    </a:lnTo>
                    <a:lnTo>
                      <a:pt x="399" y="1361"/>
                    </a:lnTo>
                    <a:lnTo>
                      <a:pt x="397" y="1358"/>
                    </a:lnTo>
                    <a:lnTo>
                      <a:pt x="394" y="1356"/>
                    </a:lnTo>
                    <a:lnTo>
                      <a:pt x="382" y="1361"/>
                    </a:lnTo>
                    <a:lnTo>
                      <a:pt x="372" y="1367"/>
                    </a:lnTo>
                    <a:lnTo>
                      <a:pt x="361" y="1373"/>
                    </a:lnTo>
                    <a:lnTo>
                      <a:pt x="350" y="1382"/>
                    </a:lnTo>
                    <a:lnTo>
                      <a:pt x="340" y="1390"/>
                    </a:lnTo>
                    <a:lnTo>
                      <a:pt x="330" y="1400"/>
                    </a:lnTo>
                    <a:lnTo>
                      <a:pt x="320" y="1408"/>
                    </a:lnTo>
                    <a:lnTo>
                      <a:pt x="309" y="1416"/>
                    </a:lnTo>
                    <a:lnTo>
                      <a:pt x="299" y="1423"/>
                    </a:lnTo>
                    <a:lnTo>
                      <a:pt x="290" y="1432"/>
                    </a:lnTo>
                    <a:lnTo>
                      <a:pt x="282" y="1440"/>
                    </a:lnTo>
                    <a:lnTo>
                      <a:pt x="274" y="1450"/>
                    </a:lnTo>
                    <a:lnTo>
                      <a:pt x="266" y="1458"/>
                    </a:lnTo>
                    <a:lnTo>
                      <a:pt x="260" y="1468"/>
                    </a:lnTo>
                    <a:lnTo>
                      <a:pt x="253" y="1477"/>
                    </a:lnTo>
                    <a:lnTo>
                      <a:pt x="247" y="1487"/>
                    </a:lnTo>
                    <a:lnTo>
                      <a:pt x="228" y="1496"/>
                    </a:lnTo>
                    <a:lnTo>
                      <a:pt x="209" y="1504"/>
                    </a:lnTo>
                    <a:lnTo>
                      <a:pt x="190" y="1511"/>
                    </a:lnTo>
                    <a:lnTo>
                      <a:pt x="171" y="1518"/>
                    </a:lnTo>
                    <a:lnTo>
                      <a:pt x="151" y="1524"/>
                    </a:lnTo>
                    <a:lnTo>
                      <a:pt x="132" y="1530"/>
                    </a:lnTo>
                    <a:lnTo>
                      <a:pt x="112" y="1537"/>
                    </a:lnTo>
                    <a:lnTo>
                      <a:pt x="94" y="1544"/>
                    </a:lnTo>
                    <a:lnTo>
                      <a:pt x="84" y="1555"/>
                    </a:lnTo>
                    <a:lnTo>
                      <a:pt x="73" y="1563"/>
                    </a:lnTo>
                    <a:lnTo>
                      <a:pt x="62" y="1572"/>
                    </a:lnTo>
                    <a:lnTo>
                      <a:pt x="51" y="1578"/>
                    </a:lnTo>
                    <a:lnTo>
                      <a:pt x="40" y="1586"/>
                    </a:lnTo>
                    <a:lnTo>
                      <a:pt x="28" y="1591"/>
                    </a:lnTo>
                    <a:lnTo>
                      <a:pt x="16" y="1597"/>
                    </a:lnTo>
                    <a:lnTo>
                      <a:pt x="4" y="1603"/>
                    </a:lnTo>
                    <a:lnTo>
                      <a:pt x="0" y="1578"/>
                    </a:lnTo>
                    <a:lnTo>
                      <a:pt x="2" y="1554"/>
                    </a:lnTo>
                    <a:lnTo>
                      <a:pt x="10" y="1531"/>
                    </a:lnTo>
                    <a:lnTo>
                      <a:pt x="25" y="1512"/>
                    </a:lnTo>
                    <a:lnTo>
                      <a:pt x="34" y="1504"/>
                    </a:lnTo>
                    <a:lnTo>
                      <a:pt x="46" y="1498"/>
                    </a:lnTo>
                    <a:lnTo>
                      <a:pt x="58" y="1493"/>
                    </a:lnTo>
                    <a:lnTo>
                      <a:pt x="71" y="1490"/>
                    </a:lnTo>
                    <a:lnTo>
                      <a:pt x="83" y="1486"/>
                    </a:lnTo>
                    <a:lnTo>
                      <a:pt x="94" y="1481"/>
                    </a:lnTo>
                    <a:lnTo>
                      <a:pt x="100" y="1472"/>
                    </a:lnTo>
                    <a:lnTo>
                      <a:pt x="105" y="1459"/>
                    </a:lnTo>
                    <a:lnTo>
                      <a:pt x="120" y="1456"/>
                    </a:lnTo>
                    <a:lnTo>
                      <a:pt x="135" y="1453"/>
                    </a:lnTo>
                    <a:lnTo>
                      <a:pt x="150" y="1448"/>
                    </a:lnTo>
                    <a:lnTo>
                      <a:pt x="165" y="1442"/>
                    </a:lnTo>
                    <a:lnTo>
                      <a:pt x="180" y="1436"/>
                    </a:lnTo>
                    <a:lnTo>
                      <a:pt x="194" y="1430"/>
                    </a:lnTo>
                    <a:lnTo>
                      <a:pt x="208" y="1422"/>
                    </a:lnTo>
                    <a:lnTo>
                      <a:pt x="222" y="1416"/>
                    </a:lnTo>
                    <a:lnTo>
                      <a:pt x="241" y="1389"/>
                    </a:lnTo>
                    <a:lnTo>
                      <a:pt x="261" y="1363"/>
                    </a:lnTo>
                    <a:lnTo>
                      <a:pt x="278" y="1335"/>
                    </a:lnTo>
                    <a:lnTo>
                      <a:pt x="296" y="1308"/>
                    </a:lnTo>
                    <a:lnTo>
                      <a:pt x="311" y="1280"/>
                    </a:lnTo>
                    <a:lnTo>
                      <a:pt x="326" y="1251"/>
                    </a:lnTo>
                    <a:lnTo>
                      <a:pt x="340" y="1223"/>
                    </a:lnTo>
                    <a:lnTo>
                      <a:pt x="353" y="1193"/>
                    </a:lnTo>
                    <a:lnTo>
                      <a:pt x="360" y="1187"/>
                    </a:lnTo>
                    <a:lnTo>
                      <a:pt x="384" y="1188"/>
                    </a:lnTo>
                    <a:lnTo>
                      <a:pt x="407" y="1188"/>
                    </a:lnTo>
                    <a:lnTo>
                      <a:pt x="429" y="1184"/>
                    </a:lnTo>
                    <a:lnTo>
                      <a:pt x="451" y="1179"/>
                    </a:lnTo>
                    <a:lnTo>
                      <a:pt x="471" y="1173"/>
                    </a:lnTo>
                    <a:lnTo>
                      <a:pt x="491" y="1164"/>
                    </a:lnTo>
                    <a:lnTo>
                      <a:pt x="511" y="1156"/>
                    </a:lnTo>
                    <a:lnTo>
                      <a:pt x="530" y="1146"/>
                    </a:lnTo>
                    <a:lnTo>
                      <a:pt x="531" y="1123"/>
                    </a:lnTo>
                    <a:lnTo>
                      <a:pt x="534" y="1100"/>
                    </a:lnTo>
                    <a:lnTo>
                      <a:pt x="538" y="1077"/>
                    </a:lnTo>
                    <a:lnTo>
                      <a:pt x="542" y="1056"/>
                    </a:lnTo>
                    <a:lnTo>
                      <a:pt x="549" y="1035"/>
                    </a:lnTo>
                    <a:lnTo>
                      <a:pt x="556" y="1015"/>
                    </a:lnTo>
                    <a:lnTo>
                      <a:pt x="566" y="994"/>
                    </a:lnTo>
                    <a:lnTo>
                      <a:pt x="577" y="976"/>
                    </a:lnTo>
                    <a:lnTo>
                      <a:pt x="563" y="972"/>
                    </a:lnTo>
                    <a:lnTo>
                      <a:pt x="549" y="967"/>
                    </a:lnTo>
                    <a:lnTo>
                      <a:pt x="534" y="960"/>
                    </a:lnTo>
                    <a:lnTo>
                      <a:pt x="520" y="952"/>
                    </a:lnTo>
                    <a:lnTo>
                      <a:pt x="508" y="942"/>
                    </a:lnTo>
                    <a:lnTo>
                      <a:pt x="499" y="932"/>
                    </a:lnTo>
                    <a:lnTo>
                      <a:pt x="492" y="918"/>
                    </a:lnTo>
                    <a:lnTo>
                      <a:pt x="490" y="902"/>
                    </a:lnTo>
                    <a:lnTo>
                      <a:pt x="493" y="886"/>
                    </a:lnTo>
                    <a:lnTo>
                      <a:pt x="498" y="871"/>
                    </a:lnTo>
                    <a:lnTo>
                      <a:pt x="503" y="858"/>
                    </a:lnTo>
                    <a:lnTo>
                      <a:pt x="511" y="844"/>
                    </a:lnTo>
                    <a:lnTo>
                      <a:pt x="518" y="830"/>
                    </a:lnTo>
                    <a:lnTo>
                      <a:pt x="527" y="816"/>
                    </a:lnTo>
                    <a:lnTo>
                      <a:pt x="534" y="803"/>
                    </a:lnTo>
                    <a:lnTo>
                      <a:pt x="543" y="790"/>
                    </a:lnTo>
                    <a:lnTo>
                      <a:pt x="546" y="801"/>
                    </a:lnTo>
                    <a:lnTo>
                      <a:pt x="549" y="814"/>
                    </a:lnTo>
                    <a:lnTo>
                      <a:pt x="551" y="829"/>
                    </a:lnTo>
                    <a:lnTo>
                      <a:pt x="553" y="843"/>
                    </a:lnTo>
                    <a:lnTo>
                      <a:pt x="556" y="855"/>
                    </a:lnTo>
                    <a:lnTo>
                      <a:pt x="562" y="868"/>
                    </a:lnTo>
                    <a:lnTo>
                      <a:pt x="571" y="878"/>
                    </a:lnTo>
                    <a:lnTo>
                      <a:pt x="585" y="885"/>
                    </a:lnTo>
                    <a:lnTo>
                      <a:pt x="591" y="888"/>
                    </a:lnTo>
                    <a:lnTo>
                      <a:pt x="597" y="890"/>
                    </a:lnTo>
                    <a:lnTo>
                      <a:pt x="603" y="894"/>
                    </a:lnTo>
                    <a:lnTo>
                      <a:pt x="609" y="897"/>
                    </a:lnTo>
                    <a:lnTo>
                      <a:pt x="615" y="900"/>
                    </a:lnTo>
                    <a:lnTo>
                      <a:pt x="620" y="904"/>
                    </a:lnTo>
                    <a:lnTo>
                      <a:pt x="625" y="908"/>
                    </a:lnTo>
                    <a:lnTo>
                      <a:pt x="629" y="914"/>
                    </a:lnTo>
                    <a:lnTo>
                      <a:pt x="644" y="906"/>
                    </a:lnTo>
                    <a:lnTo>
                      <a:pt x="659" y="899"/>
                    </a:lnTo>
                    <a:lnTo>
                      <a:pt x="674" y="892"/>
                    </a:lnTo>
                    <a:lnTo>
                      <a:pt x="691" y="885"/>
                    </a:lnTo>
                    <a:lnTo>
                      <a:pt x="707" y="880"/>
                    </a:lnTo>
                    <a:lnTo>
                      <a:pt x="723" y="876"/>
                    </a:lnTo>
                    <a:lnTo>
                      <a:pt x="741" y="871"/>
                    </a:lnTo>
                    <a:lnTo>
                      <a:pt x="758" y="868"/>
                    </a:lnTo>
                    <a:lnTo>
                      <a:pt x="775" y="865"/>
                    </a:lnTo>
                    <a:lnTo>
                      <a:pt x="793" y="864"/>
                    </a:lnTo>
                    <a:lnTo>
                      <a:pt x="810" y="863"/>
                    </a:lnTo>
                    <a:lnTo>
                      <a:pt x="828" y="863"/>
                    </a:lnTo>
                    <a:lnTo>
                      <a:pt x="846" y="865"/>
                    </a:lnTo>
                    <a:lnTo>
                      <a:pt x="863" y="867"/>
                    </a:lnTo>
                    <a:lnTo>
                      <a:pt x="881" y="870"/>
                    </a:lnTo>
                    <a:lnTo>
                      <a:pt x="898" y="875"/>
                    </a:lnTo>
                    <a:lnTo>
                      <a:pt x="921" y="880"/>
                    </a:lnTo>
                    <a:lnTo>
                      <a:pt x="944" y="883"/>
                    </a:lnTo>
                    <a:lnTo>
                      <a:pt x="965" y="885"/>
                    </a:lnTo>
                    <a:lnTo>
                      <a:pt x="988" y="886"/>
                    </a:lnTo>
                    <a:lnTo>
                      <a:pt x="1011" y="885"/>
                    </a:lnTo>
                    <a:lnTo>
                      <a:pt x="1033" y="884"/>
                    </a:lnTo>
                    <a:lnTo>
                      <a:pt x="1055" y="881"/>
                    </a:lnTo>
                    <a:lnTo>
                      <a:pt x="1077" y="877"/>
                    </a:lnTo>
                    <a:lnTo>
                      <a:pt x="1099" y="872"/>
                    </a:lnTo>
                    <a:lnTo>
                      <a:pt x="1119" y="866"/>
                    </a:lnTo>
                    <a:lnTo>
                      <a:pt x="1141" y="860"/>
                    </a:lnTo>
                    <a:lnTo>
                      <a:pt x="1162" y="852"/>
                    </a:lnTo>
                    <a:lnTo>
                      <a:pt x="1182" y="845"/>
                    </a:lnTo>
                    <a:lnTo>
                      <a:pt x="1202" y="836"/>
                    </a:lnTo>
                    <a:lnTo>
                      <a:pt x="1222" y="827"/>
                    </a:lnTo>
                    <a:lnTo>
                      <a:pt x="1241" y="817"/>
                    </a:lnTo>
                    <a:lnTo>
                      <a:pt x="1252" y="808"/>
                    </a:lnTo>
                    <a:lnTo>
                      <a:pt x="1261" y="796"/>
                    </a:lnTo>
                    <a:lnTo>
                      <a:pt x="1267" y="784"/>
                    </a:lnTo>
                    <a:lnTo>
                      <a:pt x="1274" y="772"/>
                    </a:lnTo>
                    <a:lnTo>
                      <a:pt x="1279" y="759"/>
                    </a:lnTo>
                    <a:lnTo>
                      <a:pt x="1284" y="746"/>
                    </a:lnTo>
                    <a:lnTo>
                      <a:pt x="1289" y="733"/>
                    </a:lnTo>
                    <a:lnTo>
                      <a:pt x="1295" y="721"/>
                    </a:lnTo>
                    <a:lnTo>
                      <a:pt x="1300" y="694"/>
                    </a:lnTo>
                    <a:lnTo>
                      <a:pt x="1301" y="668"/>
                    </a:lnTo>
                    <a:lnTo>
                      <a:pt x="1300" y="639"/>
                    </a:lnTo>
                    <a:lnTo>
                      <a:pt x="1299" y="611"/>
                    </a:lnTo>
                    <a:lnTo>
                      <a:pt x="1299" y="584"/>
                    </a:lnTo>
                    <a:lnTo>
                      <a:pt x="1301" y="557"/>
                    </a:lnTo>
                    <a:lnTo>
                      <a:pt x="1308" y="533"/>
                    </a:lnTo>
                    <a:lnTo>
                      <a:pt x="1322" y="510"/>
                    </a:lnTo>
                    <a:lnTo>
                      <a:pt x="1306" y="501"/>
                    </a:lnTo>
                    <a:lnTo>
                      <a:pt x="1294" y="489"/>
                    </a:lnTo>
                    <a:lnTo>
                      <a:pt x="1287" y="474"/>
                    </a:lnTo>
                    <a:lnTo>
                      <a:pt x="1282" y="460"/>
                    </a:lnTo>
                    <a:lnTo>
                      <a:pt x="1278" y="444"/>
                    </a:lnTo>
                    <a:lnTo>
                      <a:pt x="1273" y="428"/>
                    </a:lnTo>
                    <a:lnTo>
                      <a:pt x="1265" y="414"/>
                    </a:lnTo>
                    <a:lnTo>
                      <a:pt x="1254" y="402"/>
                    </a:lnTo>
                    <a:lnTo>
                      <a:pt x="1274" y="401"/>
                    </a:lnTo>
                    <a:lnTo>
                      <a:pt x="1292" y="403"/>
                    </a:lnTo>
                    <a:lnTo>
                      <a:pt x="1311" y="409"/>
                    </a:lnTo>
                    <a:lnTo>
                      <a:pt x="1328" y="416"/>
                    </a:lnTo>
                    <a:lnTo>
                      <a:pt x="1344" y="426"/>
                    </a:lnTo>
                    <a:lnTo>
                      <a:pt x="1358" y="437"/>
                    </a:lnTo>
                    <a:lnTo>
                      <a:pt x="1371" y="452"/>
                    </a:lnTo>
                    <a:lnTo>
                      <a:pt x="1381" y="468"/>
                    </a:lnTo>
                    <a:lnTo>
                      <a:pt x="1387" y="454"/>
                    </a:lnTo>
                    <a:lnTo>
                      <a:pt x="1388" y="437"/>
                    </a:lnTo>
                    <a:lnTo>
                      <a:pt x="1385" y="420"/>
                    </a:lnTo>
                    <a:lnTo>
                      <a:pt x="1384" y="403"/>
                    </a:lnTo>
                    <a:lnTo>
                      <a:pt x="1379" y="392"/>
                    </a:lnTo>
                    <a:lnTo>
                      <a:pt x="1370" y="381"/>
                    </a:lnTo>
                    <a:lnTo>
                      <a:pt x="1360" y="371"/>
                    </a:lnTo>
                    <a:lnTo>
                      <a:pt x="1350" y="364"/>
                    </a:lnTo>
                    <a:lnTo>
                      <a:pt x="1339" y="356"/>
                    </a:lnTo>
                    <a:lnTo>
                      <a:pt x="1327" y="348"/>
                    </a:lnTo>
                    <a:lnTo>
                      <a:pt x="1316" y="340"/>
                    </a:lnTo>
                    <a:lnTo>
                      <a:pt x="1305" y="331"/>
                    </a:lnTo>
                    <a:lnTo>
                      <a:pt x="1270" y="282"/>
                    </a:lnTo>
                    <a:lnTo>
                      <a:pt x="1280" y="289"/>
                    </a:lnTo>
                    <a:lnTo>
                      <a:pt x="1290" y="295"/>
                    </a:lnTo>
                    <a:lnTo>
                      <a:pt x="1300" y="300"/>
                    </a:lnTo>
                    <a:lnTo>
                      <a:pt x="1309" y="306"/>
                    </a:lnTo>
                    <a:lnTo>
                      <a:pt x="1319" y="311"/>
                    </a:lnTo>
                    <a:lnTo>
                      <a:pt x="1330" y="315"/>
                    </a:lnTo>
                    <a:lnTo>
                      <a:pt x="1340" y="321"/>
                    </a:lnTo>
                    <a:lnTo>
                      <a:pt x="1351" y="325"/>
                    </a:lnTo>
                    <a:lnTo>
                      <a:pt x="1347" y="314"/>
                    </a:lnTo>
                    <a:lnTo>
                      <a:pt x="1343" y="304"/>
                    </a:lnTo>
                    <a:lnTo>
                      <a:pt x="1338" y="293"/>
                    </a:lnTo>
                    <a:lnTo>
                      <a:pt x="1332" y="282"/>
                    </a:lnTo>
                    <a:lnTo>
                      <a:pt x="1325" y="273"/>
                    </a:lnTo>
                    <a:lnTo>
                      <a:pt x="1317" y="263"/>
                    </a:lnTo>
                    <a:lnTo>
                      <a:pt x="1311" y="254"/>
                    </a:lnTo>
                    <a:lnTo>
                      <a:pt x="1303" y="244"/>
                    </a:lnTo>
                    <a:lnTo>
                      <a:pt x="1300" y="236"/>
                    </a:lnTo>
                    <a:lnTo>
                      <a:pt x="1298" y="226"/>
                    </a:lnTo>
                    <a:lnTo>
                      <a:pt x="1295" y="218"/>
                    </a:lnTo>
                    <a:lnTo>
                      <a:pt x="1293" y="208"/>
                    </a:lnTo>
                    <a:lnTo>
                      <a:pt x="1290" y="200"/>
                    </a:lnTo>
                    <a:lnTo>
                      <a:pt x="1284" y="192"/>
                    </a:lnTo>
                    <a:lnTo>
                      <a:pt x="1277" y="187"/>
                    </a:lnTo>
                    <a:lnTo>
                      <a:pt x="1267" y="183"/>
                    </a:lnTo>
                    <a:lnTo>
                      <a:pt x="1200" y="154"/>
                    </a:lnTo>
                    <a:lnTo>
                      <a:pt x="1211" y="153"/>
                    </a:lnTo>
                    <a:lnTo>
                      <a:pt x="1222" y="153"/>
                    </a:lnTo>
                    <a:lnTo>
                      <a:pt x="1232" y="153"/>
                    </a:lnTo>
                    <a:lnTo>
                      <a:pt x="1242" y="153"/>
                    </a:lnTo>
                    <a:lnTo>
                      <a:pt x="1253" y="154"/>
                    </a:lnTo>
                    <a:lnTo>
                      <a:pt x="1264" y="154"/>
                    </a:lnTo>
                    <a:lnTo>
                      <a:pt x="1275" y="155"/>
                    </a:lnTo>
                    <a:lnTo>
                      <a:pt x="1284" y="156"/>
                    </a:lnTo>
                    <a:lnTo>
                      <a:pt x="1283" y="141"/>
                    </a:lnTo>
                    <a:lnTo>
                      <a:pt x="1279" y="125"/>
                    </a:lnTo>
                    <a:lnTo>
                      <a:pt x="1276" y="110"/>
                    </a:lnTo>
                    <a:lnTo>
                      <a:pt x="1273" y="96"/>
                    </a:lnTo>
                    <a:lnTo>
                      <a:pt x="1274" y="72"/>
                    </a:lnTo>
                    <a:lnTo>
                      <a:pt x="1275" y="49"/>
                    </a:lnTo>
                    <a:lnTo>
                      <a:pt x="1275" y="24"/>
                    </a:lnTo>
                    <a:lnTo>
                      <a:pt x="1271" y="2"/>
                    </a:lnTo>
                    <a:lnTo>
                      <a:pt x="1278" y="13"/>
                    </a:lnTo>
                    <a:lnTo>
                      <a:pt x="1282" y="25"/>
                    </a:lnTo>
                    <a:lnTo>
                      <a:pt x="1286" y="37"/>
                    </a:lnTo>
                    <a:lnTo>
                      <a:pt x="1289" y="50"/>
                    </a:lnTo>
                    <a:lnTo>
                      <a:pt x="1292" y="62"/>
                    </a:lnTo>
                    <a:lnTo>
                      <a:pt x="1296" y="74"/>
                    </a:lnTo>
                    <a:lnTo>
                      <a:pt x="1301" y="86"/>
                    </a:lnTo>
                    <a:lnTo>
                      <a:pt x="1306" y="98"/>
                    </a:lnTo>
                    <a:lnTo>
                      <a:pt x="1315" y="87"/>
                    </a:lnTo>
                    <a:lnTo>
                      <a:pt x="1322" y="75"/>
                    </a:lnTo>
                    <a:lnTo>
                      <a:pt x="1329" y="64"/>
                    </a:lnTo>
                    <a:lnTo>
                      <a:pt x="1335" y="52"/>
                    </a:lnTo>
                    <a:lnTo>
                      <a:pt x="1342" y="39"/>
                    </a:lnTo>
                    <a:lnTo>
                      <a:pt x="1347" y="27"/>
                    </a:lnTo>
                    <a:lnTo>
                      <a:pt x="1352" y="14"/>
                    </a:lnTo>
                    <a:lnTo>
                      <a:pt x="1355" y="0"/>
                    </a:lnTo>
                    <a:lnTo>
                      <a:pt x="1357" y="23"/>
                    </a:lnTo>
                    <a:lnTo>
                      <a:pt x="1355" y="47"/>
                    </a:lnTo>
                    <a:lnTo>
                      <a:pt x="1351" y="69"/>
                    </a:lnTo>
                    <a:lnTo>
                      <a:pt x="1345" y="90"/>
                    </a:lnTo>
                    <a:lnTo>
                      <a:pt x="1340" y="113"/>
                    </a:lnTo>
                    <a:lnTo>
                      <a:pt x="1335" y="135"/>
                    </a:lnTo>
                    <a:lnTo>
                      <a:pt x="1334" y="158"/>
                    </a:lnTo>
                    <a:lnTo>
                      <a:pt x="1338" y="181"/>
                    </a:lnTo>
                    <a:lnTo>
                      <a:pt x="1341" y="197"/>
                    </a:lnTo>
                    <a:lnTo>
                      <a:pt x="1343" y="214"/>
                    </a:lnTo>
                    <a:lnTo>
                      <a:pt x="1345" y="230"/>
                    </a:lnTo>
                    <a:lnTo>
                      <a:pt x="1352" y="244"/>
                    </a:lnTo>
                    <a:lnTo>
                      <a:pt x="1360" y="231"/>
                    </a:lnTo>
                    <a:lnTo>
                      <a:pt x="1369" y="220"/>
                    </a:lnTo>
                    <a:lnTo>
                      <a:pt x="1379" y="208"/>
                    </a:lnTo>
                    <a:lnTo>
                      <a:pt x="1388" y="195"/>
                    </a:lnTo>
                    <a:lnTo>
                      <a:pt x="1397" y="183"/>
                    </a:lnTo>
                    <a:lnTo>
                      <a:pt x="1406" y="170"/>
                    </a:lnTo>
                    <a:lnTo>
                      <a:pt x="1414" y="157"/>
                    </a:lnTo>
                    <a:lnTo>
                      <a:pt x="1420" y="143"/>
                    </a:lnTo>
                    <a:lnTo>
                      <a:pt x="1420" y="155"/>
                    </a:lnTo>
                    <a:lnTo>
                      <a:pt x="1415" y="175"/>
                    </a:lnTo>
                    <a:lnTo>
                      <a:pt x="1409" y="196"/>
                    </a:lnTo>
                    <a:lnTo>
                      <a:pt x="1403" y="217"/>
                    </a:lnTo>
                    <a:lnTo>
                      <a:pt x="1397" y="237"/>
                    </a:lnTo>
                    <a:lnTo>
                      <a:pt x="1392" y="257"/>
                    </a:lnTo>
                    <a:lnTo>
                      <a:pt x="1390" y="278"/>
                    </a:lnTo>
                    <a:lnTo>
                      <a:pt x="1390" y="299"/>
                    </a:lnTo>
                    <a:lnTo>
                      <a:pt x="1393" y="321"/>
                    </a:lnTo>
                    <a:lnTo>
                      <a:pt x="1401" y="331"/>
                    </a:lnTo>
                    <a:lnTo>
                      <a:pt x="1407" y="342"/>
                    </a:lnTo>
                    <a:lnTo>
                      <a:pt x="1413" y="352"/>
                    </a:lnTo>
                    <a:lnTo>
                      <a:pt x="1418" y="364"/>
                    </a:lnTo>
                    <a:lnTo>
                      <a:pt x="1422" y="376"/>
                    </a:lnTo>
                    <a:lnTo>
                      <a:pt x="1426" y="388"/>
                    </a:lnTo>
                    <a:lnTo>
                      <a:pt x="1428" y="401"/>
                    </a:lnTo>
                    <a:lnTo>
                      <a:pt x="1429" y="414"/>
                    </a:lnTo>
                    <a:lnTo>
                      <a:pt x="1430" y="416"/>
                    </a:lnTo>
                    <a:lnTo>
                      <a:pt x="1433" y="416"/>
                    </a:lnTo>
                    <a:lnTo>
                      <a:pt x="1435" y="416"/>
                    </a:lnTo>
                    <a:lnTo>
                      <a:pt x="1436" y="415"/>
                    </a:lnTo>
                    <a:lnTo>
                      <a:pt x="1443" y="404"/>
                    </a:lnTo>
                    <a:lnTo>
                      <a:pt x="1436" y="371"/>
                    </a:lnTo>
                    <a:lnTo>
                      <a:pt x="1438" y="339"/>
                    </a:lnTo>
                    <a:lnTo>
                      <a:pt x="1445" y="306"/>
                    </a:lnTo>
                    <a:lnTo>
                      <a:pt x="1459" y="277"/>
                    </a:lnTo>
                    <a:lnTo>
                      <a:pt x="1461" y="269"/>
                    </a:lnTo>
                    <a:lnTo>
                      <a:pt x="1459" y="260"/>
                    </a:lnTo>
                    <a:lnTo>
                      <a:pt x="1458" y="252"/>
                    </a:lnTo>
                    <a:lnTo>
                      <a:pt x="1466" y="246"/>
                    </a:lnTo>
                    <a:lnTo>
                      <a:pt x="1473" y="246"/>
                    </a:lnTo>
                    <a:lnTo>
                      <a:pt x="1480" y="249"/>
                    </a:lnTo>
                    <a:lnTo>
                      <a:pt x="1485" y="255"/>
                    </a:lnTo>
                    <a:lnTo>
                      <a:pt x="1489" y="261"/>
                    </a:lnTo>
                    <a:lnTo>
                      <a:pt x="1490" y="270"/>
                    </a:lnTo>
                    <a:lnTo>
                      <a:pt x="1487" y="277"/>
                    </a:lnTo>
                    <a:lnTo>
                      <a:pt x="1484" y="284"/>
                    </a:lnTo>
                    <a:lnTo>
                      <a:pt x="1480" y="291"/>
                    </a:lnTo>
                    <a:lnTo>
                      <a:pt x="1474" y="298"/>
                    </a:lnTo>
                    <a:lnTo>
                      <a:pt x="1471" y="306"/>
                    </a:lnTo>
                    <a:lnTo>
                      <a:pt x="1470" y="313"/>
                    </a:lnTo>
                    <a:lnTo>
                      <a:pt x="1471" y="323"/>
                    </a:lnTo>
                    <a:lnTo>
                      <a:pt x="1472" y="334"/>
                    </a:lnTo>
                    <a:lnTo>
                      <a:pt x="1473" y="346"/>
                    </a:lnTo>
                    <a:lnTo>
                      <a:pt x="1476" y="358"/>
                    </a:lnTo>
                    <a:lnTo>
                      <a:pt x="1479" y="369"/>
                    </a:lnTo>
                    <a:lnTo>
                      <a:pt x="1493" y="350"/>
                    </a:lnTo>
                    <a:lnTo>
                      <a:pt x="1506" y="331"/>
                    </a:lnTo>
                    <a:lnTo>
                      <a:pt x="1519" y="311"/>
                    </a:lnTo>
                    <a:lnTo>
                      <a:pt x="1530" y="290"/>
                    </a:lnTo>
                    <a:lnTo>
                      <a:pt x="1537" y="269"/>
                    </a:lnTo>
                    <a:lnTo>
                      <a:pt x="1544" y="246"/>
                    </a:lnTo>
                    <a:lnTo>
                      <a:pt x="1546" y="223"/>
                    </a:lnTo>
                    <a:lnTo>
                      <a:pt x="1544" y="198"/>
                    </a:lnTo>
                    <a:lnTo>
                      <a:pt x="1537" y="176"/>
                    </a:lnTo>
                    <a:lnTo>
                      <a:pt x="1533" y="151"/>
                    </a:lnTo>
                    <a:lnTo>
                      <a:pt x="1534" y="126"/>
                    </a:lnTo>
                    <a:lnTo>
                      <a:pt x="1545" y="105"/>
                    </a:lnTo>
                    <a:lnTo>
                      <a:pt x="1556" y="96"/>
                    </a:lnTo>
                    <a:lnTo>
                      <a:pt x="1558" y="109"/>
                    </a:lnTo>
                    <a:lnTo>
                      <a:pt x="1557" y="124"/>
                    </a:lnTo>
                    <a:lnTo>
                      <a:pt x="1555" y="139"/>
                    </a:lnTo>
                    <a:lnTo>
                      <a:pt x="1554" y="154"/>
                    </a:lnTo>
                    <a:lnTo>
                      <a:pt x="1557" y="163"/>
                    </a:lnTo>
                    <a:lnTo>
                      <a:pt x="1559" y="172"/>
                    </a:lnTo>
                    <a:lnTo>
                      <a:pt x="1561" y="181"/>
                    </a:lnTo>
                    <a:lnTo>
                      <a:pt x="1566" y="191"/>
                    </a:lnTo>
                    <a:lnTo>
                      <a:pt x="1573" y="174"/>
                    </a:lnTo>
                    <a:lnTo>
                      <a:pt x="1582" y="158"/>
                    </a:lnTo>
                    <a:lnTo>
                      <a:pt x="1593" y="142"/>
                    </a:lnTo>
                    <a:lnTo>
                      <a:pt x="1603" y="126"/>
                    </a:lnTo>
                    <a:lnTo>
                      <a:pt x="1612" y="110"/>
                    </a:lnTo>
                    <a:lnTo>
                      <a:pt x="1620" y="94"/>
                    </a:lnTo>
                    <a:lnTo>
                      <a:pt x="1625" y="77"/>
                    </a:lnTo>
                    <a:lnTo>
                      <a:pt x="1627" y="58"/>
                    </a:lnTo>
                    <a:lnTo>
                      <a:pt x="1630" y="75"/>
                    </a:lnTo>
                    <a:lnTo>
                      <a:pt x="1630" y="92"/>
                    </a:lnTo>
                    <a:lnTo>
                      <a:pt x="1629" y="109"/>
                    </a:lnTo>
                    <a:lnTo>
                      <a:pt x="1625" y="126"/>
                    </a:lnTo>
                    <a:lnTo>
                      <a:pt x="1621" y="142"/>
                    </a:lnTo>
                    <a:lnTo>
                      <a:pt x="1614" y="157"/>
                    </a:lnTo>
                    <a:lnTo>
                      <a:pt x="1606" y="171"/>
                    </a:lnTo>
                    <a:lnTo>
                      <a:pt x="1596" y="185"/>
                    </a:lnTo>
                    <a:lnTo>
                      <a:pt x="1588" y="248"/>
                    </a:lnTo>
                    <a:lnTo>
                      <a:pt x="1595" y="243"/>
                    </a:lnTo>
                    <a:lnTo>
                      <a:pt x="1600" y="237"/>
                    </a:lnTo>
                    <a:lnTo>
                      <a:pt x="1606" y="230"/>
                    </a:lnTo>
                    <a:lnTo>
                      <a:pt x="1610" y="223"/>
                    </a:lnTo>
                    <a:lnTo>
                      <a:pt x="1614" y="215"/>
                    </a:lnTo>
                    <a:lnTo>
                      <a:pt x="1620" y="208"/>
                    </a:lnTo>
                    <a:lnTo>
                      <a:pt x="1624" y="202"/>
                    </a:lnTo>
                    <a:lnTo>
                      <a:pt x="1630" y="194"/>
                    </a:lnTo>
                    <a:lnTo>
                      <a:pt x="1631" y="204"/>
                    </a:lnTo>
                    <a:lnTo>
                      <a:pt x="1631" y="213"/>
                    </a:lnTo>
                    <a:lnTo>
                      <a:pt x="1630" y="223"/>
                    </a:lnTo>
                    <a:lnTo>
                      <a:pt x="1627" y="232"/>
                    </a:lnTo>
                    <a:lnTo>
                      <a:pt x="1619" y="250"/>
                    </a:lnTo>
                    <a:lnTo>
                      <a:pt x="1608" y="267"/>
                    </a:lnTo>
                    <a:lnTo>
                      <a:pt x="1596" y="283"/>
                    </a:lnTo>
                    <a:lnTo>
                      <a:pt x="1582" y="299"/>
                    </a:lnTo>
                    <a:lnTo>
                      <a:pt x="1569" y="315"/>
                    </a:lnTo>
                    <a:lnTo>
                      <a:pt x="1556" y="332"/>
                    </a:lnTo>
                    <a:lnTo>
                      <a:pt x="1546" y="349"/>
                    </a:lnTo>
                    <a:lnTo>
                      <a:pt x="1540" y="367"/>
                    </a:lnTo>
                    <a:lnTo>
                      <a:pt x="1531" y="382"/>
                    </a:lnTo>
                    <a:lnTo>
                      <a:pt x="1544" y="381"/>
                    </a:lnTo>
                    <a:lnTo>
                      <a:pt x="1555" y="378"/>
                    </a:lnTo>
                    <a:lnTo>
                      <a:pt x="1567" y="373"/>
                    </a:lnTo>
                    <a:lnTo>
                      <a:pt x="1576" y="365"/>
                    </a:lnTo>
                    <a:lnTo>
                      <a:pt x="1587" y="357"/>
                    </a:lnTo>
                    <a:lnTo>
                      <a:pt x="1597" y="349"/>
                    </a:lnTo>
                    <a:lnTo>
                      <a:pt x="1608" y="341"/>
                    </a:lnTo>
                    <a:lnTo>
                      <a:pt x="1619" y="334"/>
                    </a:lnTo>
                    <a:lnTo>
                      <a:pt x="1624" y="335"/>
                    </a:lnTo>
                    <a:lnTo>
                      <a:pt x="1627" y="339"/>
                    </a:lnTo>
                    <a:lnTo>
                      <a:pt x="1626" y="344"/>
                    </a:lnTo>
                    <a:lnTo>
                      <a:pt x="1625" y="348"/>
                    </a:lnTo>
                    <a:lnTo>
                      <a:pt x="1613" y="365"/>
                    </a:lnTo>
                    <a:lnTo>
                      <a:pt x="1600" y="380"/>
                    </a:lnTo>
                    <a:lnTo>
                      <a:pt x="1585" y="392"/>
                    </a:lnTo>
                    <a:lnTo>
                      <a:pt x="1570" y="402"/>
                    </a:lnTo>
                    <a:lnTo>
                      <a:pt x="1553" y="411"/>
                    </a:lnTo>
                    <a:lnTo>
                      <a:pt x="1535" y="419"/>
                    </a:lnTo>
                    <a:lnTo>
                      <a:pt x="1518" y="427"/>
                    </a:lnTo>
                    <a:lnTo>
                      <a:pt x="1500" y="433"/>
                    </a:lnTo>
                    <a:lnTo>
                      <a:pt x="1494" y="438"/>
                    </a:lnTo>
                    <a:lnTo>
                      <a:pt x="1487" y="444"/>
                    </a:lnTo>
                    <a:lnTo>
                      <a:pt x="1482" y="450"/>
                    </a:lnTo>
                    <a:lnTo>
                      <a:pt x="1478" y="456"/>
                    </a:lnTo>
                    <a:lnTo>
                      <a:pt x="1473" y="464"/>
                    </a:lnTo>
                    <a:lnTo>
                      <a:pt x="1469" y="470"/>
                    </a:lnTo>
                    <a:lnTo>
                      <a:pt x="1466" y="478"/>
                    </a:lnTo>
                    <a:lnTo>
                      <a:pt x="1462" y="485"/>
                    </a:lnTo>
                    <a:lnTo>
                      <a:pt x="1479" y="492"/>
                    </a:lnTo>
                    <a:lnTo>
                      <a:pt x="1492" y="504"/>
                    </a:lnTo>
                    <a:lnTo>
                      <a:pt x="1503" y="517"/>
                    </a:lnTo>
                    <a:lnTo>
                      <a:pt x="1511" y="532"/>
                    </a:lnTo>
                    <a:lnTo>
                      <a:pt x="1520" y="546"/>
                    </a:lnTo>
                    <a:lnTo>
                      <a:pt x="1530" y="559"/>
                    </a:lnTo>
                    <a:lnTo>
                      <a:pt x="1542" y="572"/>
                    </a:lnTo>
                    <a:lnTo>
                      <a:pt x="1557" y="582"/>
                    </a:lnTo>
                    <a:lnTo>
                      <a:pt x="1573" y="590"/>
                    </a:lnTo>
                    <a:lnTo>
                      <a:pt x="1579" y="583"/>
                    </a:lnTo>
                    <a:lnTo>
                      <a:pt x="1585" y="576"/>
                    </a:lnTo>
                    <a:lnTo>
                      <a:pt x="1593" y="570"/>
                    </a:lnTo>
                    <a:lnTo>
                      <a:pt x="1601" y="567"/>
                    </a:lnTo>
                    <a:lnTo>
                      <a:pt x="1606" y="566"/>
                    </a:lnTo>
                    <a:lnTo>
                      <a:pt x="1610" y="566"/>
                    </a:lnTo>
                    <a:lnTo>
                      <a:pt x="1614" y="566"/>
                    </a:lnTo>
                    <a:lnTo>
                      <a:pt x="1619" y="566"/>
                    </a:lnTo>
                    <a:lnTo>
                      <a:pt x="1622" y="566"/>
                    </a:lnTo>
                    <a:lnTo>
                      <a:pt x="1626" y="567"/>
                    </a:lnTo>
                    <a:lnTo>
                      <a:pt x="1631" y="568"/>
                    </a:lnTo>
                    <a:lnTo>
                      <a:pt x="1635" y="569"/>
                    </a:lnTo>
                    <a:lnTo>
                      <a:pt x="1642" y="577"/>
                    </a:lnTo>
                    <a:lnTo>
                      <a:pt x="1648" y="585"/>
                    </a:lnTo>
                    <a:lnTo>
                      <a:pt x="1651" y="594"/>
                    </a:lnTo>
                    <a:lnTo>
                      <a:pt x="1651" y="605"/>
                    </a:lnTo>
                    <a:lnTo>
                      <a:pt x="1651" y="611"/>
                    </a:lnTo>
                    <a:lnTo>
                      <a:pt x="1648" y="616"/>
                    </a:lnTo>
                    <a:lnTo>
                      <a:pt x="1644" y="620"/>
                    </a:lnTo>
                    <a:lnTo>
                      <a:pt x="1638" y="622"/>
                    </a:lnTo>
                    <a:lnTo>
                      <a:pt x="1634" y="623"/>
                    </a:lnTo>
                    <a:lnTo>
                      <a:pt x="1630" y="623"/>
                    </a:lnTo>
                    <a:lnTo>
                      <a:pt x="1625" y="623"/>
                    </a:lnTo>
                    <a:lnTo>
                      <a:pt x="1622" y="623"/>
                    </a:lnTo>
                    <a:lnTo>
                      <a:pt x="1618" y="623"/>
                    </a:lnTo>
                    <a:lnTo>
                      <a:pt x="1613" y="622"/>
                    </a:lnTo>
                    <a:lnTo>
                      <a:pt x="1609" y="621"/>
                    </a:lnTo>
                    <a:lnTo>
                      <a:pt x="1605" y="620"/>
                    </a:lnTo>
                    <a:lnTo>
                      <a:pt x="1597" y="627"/>
                    </a:lnTo>
                    <a:lnTo>
                      <a:pt x="1589" y="634"/>
                    </a:lnTo>
                    <a:lnTo>
                      <a:pt x="1582" y="641"/>
                    </a:lnTo>
                    <a:lnTo>
                      <a:pt x="1574" y="647"/>
                    </a:lnTo>
                    <a:lnTo>
                      <a:pt x="1566" y="653"/>
                    </a:lnTo>
                    <a:lnTo>
                      <a:pt x="1557" y="657"/>
                    </a:lnTo>
                    <a:lnTo>
                      <a:pt x="1547" y="659"/>
                    </a:lnTo>
                    <a:lnTo>
                      <a:pt x="1536" y="660"/>
                    </a:lnTo>
                    <a:lnTo>
                      <a:pt x="1524" y="661"/>
                    </a:lnTo>
                    <a:lnTo>
                      <a:pt x="1511" y="660"/>
                    </a:lnTo>
                    <a:lnTo>
                      <a:pt x="1498" y="660"/>
                    </a:lnTo>
                    <a:lnTo>
                      <a:pt x="1486" y="661"/>
                    </a:lnTo>
                    <a:lnTo>
                      <a:pt x="1474" y="663"/>
                    </a:lnTo>
                    <a:lnTo>
                      <a:pt x="1465" y="668"/>
                    </a:lnTo>
                    <a:lnTo>
                      <a:pt x="1456" y="674"/>
                    </a:lnTo>
                    <a:lnTo>
                      <a:pt x="1449" y="685"/>
                    </a:lnTo>
                    <a:lnTo>
                      <a:pt x="1444" y="748"/>
                    </a:lnTo>
                    <a:lnTo>
                      <a:pt x="1442" y="814"/>
                    </a:lnTo>
                    <a:lnTo>
                      <a:pt x="1435" y="878"/>
                    </a:lnTo>
                    <a:lnTo>
                      <a:pt x="1420" y="937"/>
                    </a:lnTo>
                    <a:lnTo>
                      <a:pt x="1416" y="951"/>
                    </a:lnTo>
                    <a:lnTo>
                      <a:pt x="1411" y="965"/>
                    </a:lnTo>
                    <a:lnTo>
                      <a:pt x="1407" y="979"/>
                    </a:lnTo>
                    <a:lnTo>
                      <a:pt x="1403" y="992"/>
                    </a:lnTo>
                    <a:lnTo>
                      <a:pt x="1397" y="1006"/>
                    </a:lnTo>
                    <a:lnTo>
                      <a:pt x="1392" y="1019"/>
                    </a:lnTo>
                    <a:lnTo>
                      <a:pt x="1385" y="1033"/>
                    </a:lnTo>
                    <a:lnTo>
                      <a:pt x="1378" y="1045"/>
                    </a:lnTo>
                    <a:lnTo>
                      <a:pt x="1398" y="1042"/>
                    </a:lnTo>
                    <a:lnTo>
                      <a:pt x="1418" y="1039"/>
                    </a:lnTo>
                    <a:lnTo>
                      <a:pt x="1439" y="1035"/>
                    </a:lnTo>
                    <a:lnTo>
                      <a:pt x="1459" y="1032"/>
                    </a:lnTo>
                    <a:lnTo>
                      <a:pt x="1480" y="1029"/>
                    </a:lnTo>
                    <a:lnTo>
                      <a:pt x="1502" y="1028"/>
                    </a:lnTo>
                    <a:lnTo>
                      <a:pt x="1522" y="1029"/>
                    </a:lnTo>
                    <a:lnTo>
                      <a:pt x="1543" y="1034"/>
                    </a:lnTo>
                    <a:lnTo>
                      <a:pt x="1557" y="1051"/>
                    </a:lnTo>
                    <a:lnTo>
                      <a:pt x="1563" y="1068"/>
                    </a:lnTo>
                    <a:lnTo>
                      <a:pt x="1565" y="1085"/>
                    </a:lnTo>
                    <a:lnTo>
                      <a:pt x="1561" y="1102"/>
                    </a:lnTo>
                    <a:lnTo>
                      <a:pt x="1555" y="1120"/>
                    </a:lnTo>
                    <a:lnTo>
                      <a:pt x="1547" y="1137"/>
                    </a:lnTo>
                    <a:lnTo>
                      <a:pt x="1538" y="1154"/>
                    </a:lnTo>
                    <a:lnTo>
                      <a:pt x="1531" y="1171"/>
                    </a:lnTo>
                    <a:lnTo>
                      <a:pt x="1447" y="1165"/>
                    </a:lnTo>
                    <a:lnTo>
                      <a:pt x="1454" y="1150"/>
                    </a:lnTo>
                    <a:lnTo>
                      <a:pt x="1458" y="1136"/>
                    </a:lnTo>
                    <a:lnTo>
                      <a:pt x="1461" y="1120"/>
                    </a:lnTo>
                    <a:lnTo>
                      <a:pt x="1465" y="1105"/>
                    </a:lnTo>
                    <a:lnTo>
                      <a:pt x="1445" y="1109"/>
                    </a:lnTo>
                    <a:lnTo>
                      <a:pt x="1427" y="1114"/>
                    </a:lnTo>
                    <a:lnTo>
                      <a:pt x="1407" y="1120"/>
                    </a:lnTo>
                    <a:lnTo>
                      <a:pt x="1389" y="1125"/>
                    </a:lnTo>
                    <a:lnTo>
                      <a:pt x="1370" y="1131"/>
                    </a:lnTo>
                    <a:lnTo>
                      <a:pt x="1353" y="1140"/>
                    </a:lnTo>
                    <a:lnTo>
                      <a:pt x="1335" y="1148"/>
                    </a:lnTo>
                    <a:lnTo>
                      <a:pt x="1319" y="1159"/>
                    </a:lnTo>
                    <a:lnTo>
                      <a:pt x="1333" y="1163"/>
                    </a:lnTo>
                    <a:lnTo>
                      <a:pt x="1349" y="1166"/>
                    </a:lnTo>
                    <a:lnTo>
                      <a:pt x="1364" y="1169"/>
                    </a:lnTo>
                    <a:lnTo>
                      <a:pt x="1380" y="1169"/>
                    </a:lnTo>
                    <a:lnTo>
                      <a:pt x="1395" y="1169"/>
                    </a:lnTo>
                    <a:lnTo>
                      <a:pt x="1411" y="1169"/>
                    </a:lnTo>
                    <a:lnTo>
                      <a:pt x="1428" y="1169"/>
                    </a:lnTo>
                    <a:lnTo>
                      <a:pt x="1443" y="117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07" name="Freeform 60"/>
              <p:cNvSpPr>
                <a:spLocks/>
              </p:cNvSpPr>
              <p:nvPr/>
            </p:nvSpPr>
            <p:spPr bwMode="auto">
              <a:xfrm>
                <a:off x="4377" y="11491"/>
                <a:ext cx="53" cy="59"/>
              </a:xfrm>
              <a:custGeom>
                <a:avLst/>
                <a:gdLst>
                  <a:gd name="T0" fmla="*/ 53 w 53"/>
                  <a:gd name="T1" fmla="*/ 59 h 59"/>
                  <a:gd name="T2" fmla="*/ 43 w 53"/>
                  <a:gd name="T3" fmla="*/ 55 h 59"/>
                  <a:gd name="T4" fmla="*/ 35 w 53"/>
                  <a:gd name="T5" fmla="*/ 49 h 59"/>
                  <a:gd name="T6" fmla="*/ 29 w 53"/>
                  <a:gd name="T7" fmla="*/ 42 h 59"/>
                  <a:gd name="T8" fmla="*/ 23 w 53"/>
                  <a:gd name="T9" fmla="*/ 34 h 59"/>
                  <a:gd name="T10" fmla="*/ 18 w 53"/>
                  <a:gd name="T11" fmla="*/ 25 h 59"/>
                  <a:gd name="T12" fmla="*/ 13 w 53"/>
                  <a:gd name="T13" fmla="*/ 16 h 59"/>
                  <a:gd name="T14" fmla="*/ 6 w 53"/>
                  <a:gd name="T15" fmla="*/ 8 h 59"/>
                  <a:gd name="T16" fmla="*/ 0 w 53"/>
                  <a:gd name="T17" fmla="*/ 0 h 59"/>
                  <a:gd name="T18" fmla="*/ 9 w 53"/>
                  <a:gd name="T19" fmla="*/ 5 h 59"/>
                  <a:gd name="T20" fmla="*/ 18 w 53"/>
                  <a:gd name="T21" fmla="*/ 10 h 59"/>
                  <a:gd name="T22" fmla="*/ 26 w 53"/>
                  <a:gd name="T23" fmla="*/ 16 h 59"/>
                  <a:gd name="T24" fmla="*/ 32 w 53"/>
                  <a:gd name="T25" fmla="*/ 25 h 59"/>
                  <a:gd name="T26" fmla="*/ 39 w 53"/>
                  <a:gd name="T27" fmla="*/ 32 h 59"/>
                  <a:gd name="T28" fmla="*/ 44 w 53"/>
                  <a:gd name="T29" fmla="*/ 42 h 59"/>
                  <a:gd name="T30" fmla="*/ 48 w 53"/>
                  <a:gd name="T31" fmla="*/ 50 h 59"/>
                  <a:gd name="T32" fmla="*/ 53 w 53"/>
                  <a:gd name="T33" fmla="*/ 59 h 5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3"/>
                  <a:gd name="T52" fmla="*/ 0 h 59"/>
                  <a:gd name="T53" fmla="*/ 53 w 53"/>
                  <a:gd name="T54" fmla="*/ 59 h 5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3" h="59">
                    <a:moveTo>
                      <a:pt x="53" y="59"/>
                    </a:moveTo>
                    <a:lnTo>
                      <a:pt x="43" y="55"/>
                    </a:lnTo>
                    <a:lnTo>
                      <a:pt x="35" y="49"/>
                    </a:lnTo>
                    <a:lnTo>
                      <a:pt x="29" y="42"/>
                    </a:lnTo>
                    <a:lnTo>
                      <a:pt x="23" y="34"/>
                    </a:lnTo>
                    <a:lnTo>
                      <a:pt x="18" y="25"/>
                    </a:lnTo>
                    <a:lnTo>
                      <a:pt x="13" y="16"/>
                    </a:lnTo>
                    <a:lnTo>
                      <a:pt x="6" y="8"/>
                    </a:lnTo>
                    <a:lnTo>
                      <a:pt x="0" y="0"/>
                    </a:lnTo>
                    <a:lnTo>
                      <a:pt x="9" y="5"/>
                    </a:lnTo>
                    <a:lnTo>
                      <a:pt x="18" y="10"/>
                    </a:lnTo>
                    <a:lnTo>
                      <a:pt x="26" y="16"/>
                    </a:lnTo>
                    <a:lnTo>
                      <a:pt x="32" y="25"/>
                    </a:lnTo>
                    <a:lnTo>
                      <a:pt x="39" y="32"/>
                    </a:lnTo>
                    <a:lnTo>
                      <a:pt x="44" y="42"/>
                    </a:lnTo>
                    <a:lnTo>
                      <a:pt x="48" y="50"/>
                    </a:lnTo>
                    <a:lnTo>
                      <a:pt x="53" y="5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08" name="Freeform 61"/>
              <p:cNvSpPr>
                <a:spLocks/>
              </p:cNvSpPr>
              <p:nvPr/>
            </p:nvSpPr>
            <p:spPr bwMode="auto">
              <a:xfrm>
                <a:off x="4494" y="11584"/>
                <a:ext cx="32" cy="36"/>
              </a:xfrm>
              <a:custGeom>
                <a:avLst/>
                <a:gdLst>
                  <a:gd name="T0" fmla="*/ 32 w 32"/>
                  <a:gd name="T1" fmla="*/ 11 h 36"/>
                  <a:gd name="T2" fmla="*/ 32 w 32"/>
                  <a:gd name="T3" fmla="*/ 19 h 36"/>
                  <a:gd name="T4" fmla="*/ 30 w 32"/>
                  <a:gd name="T5" fmla="*/ 26 h 36"/>
                  <a:gd name="T6" fmla="*/ 26 w 32"/>
                  <a:gd name="T7" fmla="*/ 32 h 36"/>
                  <a:gd name="T8" fmla="*/ 19 w 32"/>
                  <a:gd name="T9" fmla="*/ 36 h 36"/>
                  <a:gd name="T10" fmla="*/ 13 w 32"/>
                  <a:gd name="T11" fmla="*/ 36 h 36"/>
                  <a:gd name="T12" fmla="*/ 6 w 32"/>
                  <a:gd name="T13" fmla="*/ 34 h 36"/>
                  <a:gd name="T14" fmla="*/ 2 w 32"/>
                  <a:gd name="T15" fmla="*/ 28 h 36"/>
                  <a:gd name="T16" fmla="*/ 0 w 32"/>
                  <a:gd name="T17" fmla="*/ 23 h 36"/>
                  <a:gd name="T18" fmla="*/ 0 w 32"/>
                  <a:gd name="T19" fmla="*/ 16 h 36"/>
                  <a:gd name="T20" fmla="*/ 2 w 32"/>
                  <a:gd name="T21" fmla="*/ 9 h 36"/>
                  <a:gd name="T22" fmla="*/ 5 w 32"/>
                  <a:gd name="T23" fmla="*/ 4 h 36"/>
                  <a:gd name="T24" fmla="*/ 10 w 32"/>
                  <a:gd name="T25" fmla="*/ 0 h 36"/>
                  <a:gd name="T26" fmla="*/ 17 w 32"/>
                  <a:gd name="T27" fmla="*/ 0 h 36"/>
                  <a:gd name="T28" fmla="*/ 25 w 32"/>
                  <a:gd name="T29" fmla="*/ 1 h 36"/>
                  <a:gd name="T30" fmla="*/ 30 w 32"/>
                  <a:gd name="T31" fmla="*/ 5 h 36"/>
                  <a:gd name="T32" fmla="*/ 32 w 32"/>
                  <a:gd name="T33" fmla="*/ 11 h 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2"/>
                  <a:gd name="T52" fmla="*/ 0 h 36"/>
                  <a:gd name="T53" fmla="*/ 32 w 32"/>
                  <a:gd name="T54" fmla="*/ 36 h 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2" h="36">
                    <a:moveTo>
                      <a:pt x="32" y="11"/>
                    </a:moveTo>
                    <a:lnTo>
                      <a:pt x="32" y="19"/>
                    </a:lnTo>
                    <a:lnTo>
                      <a:pt x="30" y="26"/>
                    </a:lnTo>
                    <a:lnTo>
                      <a:pt x="26" y="32"/>
                    </a:lnTo>
                    <a:lnTo>
                      <a:pt x="19" y="36"/>
                    </a:lnTo>
                    <a:lnTo>
                      <a:pt x="13" y="36"/>
                    </a:lnTo>
                    <a:lnTo>
                      <a:pt x="6" y="34"/>
                    </a:lnTo>
                    <a:lnTo>
                      <a:pt x="2" y="28"/>
                    </a:lnTo>
                    <a:lnTo>
                      <a:pt x="0" y="23"/>
                    </a:lnTo>
                    <a:lnTo>
                      <a:pt x="0" y="16"/>
                    </a:lnTo>
                    <a:lnTo>
                      <a:pt x="2" y="9"/>
                    </a:lnTo>
                    <a:lnTo>
                      <a:pt x="5" y="4"/>
                    </a:lnTo>
                    <a:lnTo>
                      <a:pt x="10" y="0"/>
                    </a:lnTo>
                    <a:lnTo>
                      <a:pt x="17" y="0"/>
                    </a:lnTo>
                    <a:lnTo>
                      <a:pt x="25" y="1"/>
                    </a:lnTo>
                    <a:lnTo>
                      <a:pt x="30" y="5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09" name="Freeform 62"/>
              <p:cNvSpPr>
                <a:spLocks/>
              </p:cNvSpPr>
              <p:nvPr/>
            </p:nvSpPr>
            <p:spPr bwMode="auto">
              <a:xfrm>
                <a:off x="4436" y="11651"/>
                <a:ext cx="94" cy="42"/>
              </a:xfrm>
              <a:custGeom>
                <a:avLst/>
                <a:gdLst>
                  <a:gd name="T0" fmla="*/ 94 w 94"/>
                  <a:gd name="T1" fmla="*/ 31 h 42"/>
                  <a:gd name="T2" fmla="*/ 85 w 94"/>
                  <a:gd name="T3" fmla="*/ 36 h 42"/>
                  <a:gd name="T4" fmla="*/ 75 w 94"/>
                  <a:gd name="T5" fmla="*/ 38 h 42"/>
                  <a:gd name="T6" fmla="*/ 64 w 94"/>
                  <a:gd name="T7" fmla="*/ 41 h 42"/>
                  <a:gd name="T8" fmla="*/ 55 w 94"/>
                  <a:gd name="T9" fmla="*/ 42 h 42"/>
                  <a:gd name="T10" fmla="*/ 44 w 94"/>
                  <a:gd name="T11" fmla="*/ 42 h 42"/>
                  <a:gd name="T12" fmla="*/ 34 w 94"/>
                  <a:gd name="T13" fmla="*/ 40 h 42"/>
                  <a:gd name="T14" fmla="*/ 24 w 94"/>
                  <a:gd name="T15" fmla="*/ 37 h 42"/>
                  <a:gd name="T16" fmla="*/ 16 w 94"/>
                  <a:gd name="T17" fmla="*/ 31 h 42"/>
                  <a:gd name="T18" fmla="*/ 9 w 94"/>
                  <a:gd name="T19" fmla="*/ 24 h 42"/>
                  <a:gd name="T20" fmla="*/ 4 w 94"/>
                  <a:gd name="T21" fmla="*/ 17 h 42"/>
                  <a:gd name="T22" fmla="*/ 0 w 94"/>
                  <a:gd name="T23" fmla="*/ 8 h 42"/>
                  <a:gd name="T24" fmla="*/ 0 w 94"/>
                  <a:gd name="T25" fmla="*/ 0 h 42"/>
                  <a:gd name="T26" fmla="*/ 9 w 94"/>
                  <a:gd name="T27" fmla="*/ 9 h 42"/>
                  <a:gd name="T28" fmla="*/ 19 w 94"/>
                  <a:gd name="T29" fmla="*/ 17 h 42"/>
                  <a:gd name="T30" fmla="*/ 30 w 94"/>
                  <a:gd name="T31" fmla="*/ 23 h 42"/>
                  <a:gd name="T32" fmla="*/ 42 w 94"/>
                  <a:gd name="T33" fmla="*/ 26 h 42"/>
                  <a:gd name="T34" fmla="*/ 55 w 94"/>
                  <a:gd name="T35" fmla="*/ 29 h 42"/>
                  <a:gd name="T36" fmla="*/ 67 w 94"/>
                  <a:gd name="T37" fmla="*/ 31 h 42"/>
                  <a:gd name="T38" fmla="*/ 81 w 94"/>
                  <a:gd name="T39" fmla="*/ 31 h 42"/>
                  <a:gd name="T40" fmla="*/ 94 w 94"/>
                  <a:gd name="T41" fmla="*/ 31 h 4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94"/>
                  <a:gd name="T64" fmla="*/ 0 h 42"/>
                  <a:gd name="T65" fmla="*/ 94 w 94"/>
                  <a:gd name="T66" fmla="*/ 42 h 4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94" h="42">
                    <a:moveTo>
                      <a:pt x="94" y="31"/>
                    </a:moveTo>
                    <a:lnTo>
                      <a:pt x="85" y="36"/>
                    </a:lnTo>
                    <a:lnTo>
                      <a:pt x="75" y="38"/>
                    </a:lnTo>
                    <a:lnTo>
                      <a:pt x="64" y="41"/>
                    </a:lnTo>
                    <a:lnTo>
                      <a:pt x="55" y="42"/>
                    </a:lnTo>
                    <a:lnTo>
                      <a:pt x="44" y="42"/>
                    </a:lnTo>
                    <a:lnTo>
                      <a:pt x="34" y="40"/>
                    </a:lnTo>
                    <a:lnTo>
                      <a:pt x="24" y="37"/>
                    </a:lnTo>
                    <a:lnTo>
                      <a:pt x="16" y="31"/>
                    </a:lnTo>
                    <a:lnTo>
                      <a:pt x="9" y="24"/>
                    </a:lnTo>
                    <a:lnTo>
                      <a:pt x="4" y="17"/>
                    </a:lnTo>
                    <a:lnTo>
                      <a:pt x="0" y="8"/>
                    </a:lnTo>
                    <a:lnTo>
                      <a:pt x="0" y="0"/>
                    </a:lnTo>
                    <a:lnTo>
                      <a:pt x="9" y="9"/>
                    </a:lnTo>
                    <a:lnTo>
                      <a:pt x="19" y="17"/>
                    </a:lnTo>
                    <a:lnTo>
                      <a:pt x="30" y="23"/>
                    </a:lnTo>
                    <a:lnTo>
                      <a:pt x="42" y="26"/>
                    </a:lnTo>
                    <a:lnTo>
                      <a:pt x="55" y="29"/>
                    </a:lnTo>
                    <a:lnTo>
                      <a:pt x="67" y="31"/>
                    </a:lnTo>
                    <a:lnTo>
                      <a:pt x="81" y="31"/>
                    </a:lnTo>
                    <a:lnTo>
                      <a:pt x="94" y="3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10" name="Freeform 63"/>
              <p:cNvSpPr>
                <a:spLocks/>
              </p:cNvSpPr>
              <p:nvPr/>
            </p:nvSpPr>
            <p:spPr bwMode="auto">
              <a:xfrm>
                <a:off x="4345" y="11672"/>
                <a:ext cx="70" cy="221"/>
              </a:xfrm>
              <a:custGeom>
                <a:avLst/>
                <a:gdLst>
                  <a:gd name="T0" fmla="*/ 51 w 70"/>
                  <a:gd name="T1" fmla="*/ 157 h 221"/>
                  <a:gd name="T2" fmla="*/ 46 w 70"/>
                  <a:gd name="T3" fmla="*/ 165 h 221"/>
                  <a:gd name="T4" fmla="*/ 39 w 70"/>
                  <a:gd name="T5" fmla="*/ 173 h 221"/>
                  <a:gd name="T6" fmla="*/ 34 w 70"/>
                  <a:gd name="T7" fmla="*/ 181 h 221"/>
                  <a:gd name="T8" fmla="*/ 28 w 70"/>
                  <a:gd name="T9" fmla="*/ 190 h 221"/>
                  <a:gd name="T10" fmla="*/ 22 w 70"/>
                  <a:gd name="T11" fmla="*/ 198 h 221"/>
                  <a:gd name="T12" fmla="*/ 15 w 70"/>
                  <a:gd name="T13" fmla="*/ 206 h 221"/>
                  <a:gd name="T14" fmla="*/ 8 w 70"/>
                  <a:gd name="T15" fmla="*/ 213 h 221"/>
                  <a:gd name="T16" fmla="*/ 0 w 70"/>
                  <a:gd name="T17" fmla="*/ 221 h 221"/>
                  <a:gd name="T18" fmla="*/ 13 w 70"/>
                  <a:gd name="T19" fmla="*/ 195 h 221"/>
                  <a:gd name="T20" fmla="*/ 25 w 70"/>
                  <a:gd name="T21" fmla="*/ 170 h 221"/>
                  <a:gd name="T22" fmla="*/ 36 w 70"/>
                  <a:gd name="T23" fmla="*/ 143 h 221"/>
                  <a:gd name="T24" fmla="*/ 44 w 70"/>
                  <a:gd name="T25" fmla="*/ 117 h 221"/>
                  <a:gd name="T26" fmla="*/ 50 w 70"/>
                  <a:gd name="T27" fmla="*/ 88 h 221"/>
                  <a:gd name="T28" fmla="*/ 54 w 70"/>
                  <a:gd name="T29" fmla="*/ 59 h 221"/>
                  <a:gd name="T30" fmla="*/ 55 w 70"/>
                  <a:gd name="T31" fmla="*/ 31 h 221"/>
                  <a:gd name="T32" fmla="*/ 54 w 70"/>
                  <a:gd name="T33" fmla="*/ 0 h 221"/>
                  <a:gd name="T34" fmla="*/ 64 w 70"/>
                  <a:gd name="T35" fmla="*/ 38 h 221"/>
                  <a:gd name="T36" fmla="*/ 70 w 70"/>
                  <a:gd name="T37" fmla="*/ 79 h 221"/>
                  <a:gd name="T38" fmla="*/ 66 w 70"/>
                  <a:gd name="T39" fmla="*/ 120 h 221"/>
                  <a:gd name="T40" fmla="*/ 51 w 70"/>
                  <a:gd name="T41" fmla="*/ 157 h 2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70"/>
                  <a:gd name="T64" fmla="*/ 0 h 221"/>
                  <a:gd name="T65" fmla="*/ 70 w 70"/>
                  <a:gd name="T66" fmla="*/ 221 h 2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70" h="221">
                    <a:moveTo>
                      <a:pt x="51" y="157"/>
                    </a:moveTo>
                    <a:lnTo>
                      <a:pt x="46" y="165"/>
                    </a:lnTo>
                    <a:lnTo>
                      <a:pt x="39" y="173"/>
                    </a:lnTo>
                    <a:lnTo>
                      <a:pt x="34" y="181"/>
                    </a:lnTo>
                    <a:lnTo>
                      <a:pt x="28" y="190"/>
                    </a:lnTo>
                    <a:lnTo>
                      <a:pt x="22" y="198"/>
                    </a:lnTo>
                    <a:lnTo>
                      <a:pt x="15" y="206"/>
                    </a:lnTo>
                    <a:lnTo>
                      <a:pt x="8" y="213"/>
                    </a:lnTo>
                    <a:lnTo>
                      <a:pt x="0" y="221"/>
                    </a:lnTo>
                    <a:lnTo>
                      <a:pt x="13" y="195"/>
                    </a:lnTo>
                    <a:lnTo>
                      <a:pt x="25" y="170"/>
                    </a:lnTo>
                    <a:lnTo>
                      <a:pt x="36" y="143"/>
                    </a:lnTo>
                    <a:lnTo>
                      <a:pt x="44" y="117"/>
                    </a:lnTo>
                    <a:lnTo>
                      <a:pt x="50" y="88"/>
                    </a:lnTo>
                    <a:lnTo>
                      <a:pt x="54" y="59"/>
                    </a:lnTo>
                    <a:lnTo>
                      <a:pt x="55" y="31"/>
                    </a:lnTo>
                    <a:lnTo>
                      <a:pt x="54" y="0"/>
                    </a:lnTo>
                    <a:lnTo>
                      <a:pt x="64" y="38"/>
                    </a:lnTo>
                    <a:lnTo>
                      <a:pt x="70" y="79"/>
                    </a:lnTo>
                    <a:lnTo>
                      <a:pt x="66" y="120"/>
                    </a:lnTo>
                    <a:lnTo>
                      <a:pt x="51" y="15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11" name="Freeform 64"/>
              <p:cNvSpPr>
                <a:spLocks/>
              </p:cNvSpPr>
              <p:nvPr/>
            </p:nvSpPr>
            <p:spPr bwMode="auto">
              <a:xfrm>
                <a:off x="4455" y="11759"/>
                <a:ext cx="27" cy="53"/>
              </a:xfrm>
              <a:custGeom>
                <a:avLst/>
                <a:gdLst>
                  <a:gd name="T0" fmla="*/ 3 w 27"/>
                  <a:gd name="T1" fmla="*/ 53 h 53"/>
                  <a:gd name="T2" fmla="*/ 0 w 27"/>
                  <a:gd name="T3" fmla="*/ 53 h 53"/>
                  <a:gd name="T4" fmla="*/ 1 w 27"/>
                  <a:gd name="T5" fmla="*/ 38 h 53"/>
                  <a:gd name="T6" fmla="*/ 6 w 27"/>
                  <a:gd name="T7" fmla="*/ 24 h 53"/>
                  <a:gd name="T8" fmla="*/ 15 w 27"/>
                  <a:gd name="T9" fmla="*/ 12 h 53"/>
                  <a:gd name="T10" fmla="*/ 25 w 27"/>
                  <a:gd name="T11" fmla="*/ 0 h 53"/>
                  <a:gd name="T12" fmla="*/ 27 w 27"/>
                  <a:gd name="T13" fmla="*/ 15 h 53"/>
                  <a:gd name="T14" fmla="*/ 23 w 27"/>
                  <a:gd name="T15" fmla="*/ 28 h 53"/>
                  <a:gd name="T16" fmla="*/ 14 w 27"/>
                  <a:gd name="T17" fmla="*/ 41 h 53"/>
                  <a:gd name="T18" fmla="*/ 3 w 27"/>
                  <a:gd name="T19" fmla="*/ 53 h 53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7"/>
                  <a:gd name="T31" fmla="*/ 0 h 53"/>
                  <a:gd name="T32" fmla="*/ 27 w 27"/>
                  <a:gd name="T33" fmla="*/ 53 h 53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7" h="53">
                    <a:moveTo>
                      <a:pt x="3" y="53"/>
                    </a:moveTo>
                    <a:lnTo>
                      <a:pt x="0" y="53"/>
                    </a:lnTo>
                    <a:lnTo>
                      <a:pt x="1" y="38"/>
                    </a:lnTo>
                    <a:lnTo>
                      <a:pt x="6" y="24"/>
                    </a:lnTo>
                    <a:lnTo>
                      <a:pt x="15" y="12"/>
                    </a:lnTo>
                    <a:lnTo>
                      <a:pt x="25" y="0"/>
                    </a:lnTo>
                    <a:lnTo>
                      <a:pt x="27" y="15"/>
                    </a:lnTo>
                    <a:lnTo>
                      <a:pt x="23" y="28"/>
                    </a:lnTo>
                    <a:lnTo>
                      <a:pt x="14" y="41"/>
                    </a:lnTo>
                    <a:lnTo>
                      <a:pt x="3" y="5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12" name="Freeform 65"/>
              <p:cNvSpPr>
                <a:spLocks/>
              </p:cNvSpPr>
              <p:nvPr/>
            </p:nvSpPr>
            <p:spPr bwMode="auto">
              <a:xfrm>
                <a:off x="4325" y="11811"/>
                <a:ext cx="164" cy="286"/>
              </a:xfrm>
              <a:custGeom>
                <a:avLst/>
                <a:gdLst>
                  <a:gd name="T0" fmla="*/ 119 w 164"/>
                  <a:gd name="T1" fmla="*/ 161 h 286"/>
                  <a:gd name="T2" fmla="*/ 109 w 164"/>
                  <a:gd name="T3" fmla="*/ 212 h 286"/>
                  <a:gd name="T4" fmla="*/ 89 w 164"/>
                  <a:gd name="T5" fmla="*/ 241 h 286"/>
                  <a:gd name="T6" fmla="*/ 78 w 164"/>
                  <a:gd name="T7" fmla="*/ 252 h 286"/>
                  <a:gd name="T8" fmla="*/ 68 w 164"/>
                  <a:gd name="T9" fmla="*/ 265 h 286"/>
                  <a:gd name="T10" fmla="*/ 61 w 164"/>
                  <a:gd name="T11" fmla="*/ 279 h 286"/>
                  <a:gd name="T12" fmla="*/ 55 w 164"/>
                  <a:gd name="T13" fmla="*/ 273 h 286"/>
                  <a:gd name="T14" fmla="*/ 60 w 164"/>
                  <a:gd name="T15" fmla="*/ 248 h 286"/>
                  <a:gd name="T16" fmla="*/ 74 w 164"/>
                  <a:gd name="T17" fmla="*/ 226 h 286"/>
                  <a:gd name="T18" fmla="*/ 86 w 164"/>
                  <a:gd name="T19" fmla="*/ 204 h 286"/>
                  <a:gd name="T20" fmla="*/ 82 w 164"/>
                  <a:gd name="T21" fmla="*/ 195 h 286"/>
                  <a:gd name="T22" fmla="*/ 69 w 164"/>
                  <a:gd name="T23" fmla="*/ 201 h 286"/>
                  <a:gd name="T24" fmla="*/ 55 w 164"/>
                  <a:gd name="T25" fmla="*/ 208 h 286"/>
                  <a:gd name="T26" fmla="*/ 41 w 164"/>
                  <a:gd name="T27" fmla="*/ 212 h 286"/>
                  <a:gd name="T28" fmla="*/ 42 w 164"/>
                  <a:gd name="T29" fmla="*/ 207 h 286"/>
                  <a:gd name="T30" fmla="*/ 60 w 164"/>
                  <a:gd name="T31" fmla="*/ 192 h 286"/>
                  <a:gd name="T32" fmla="*/ 75 w 164"/>
                  <a:gd name="T33" fmla="*/ 176 h 286"/>
                  <a:gd name="T34" fmla="*/ 86 w 164"/>
                  <a:gd name="T35" fmla="*/ 157 h 286"/>
                  <a:gd name="T36" fmla="*/ 79 w 164"/>
                  <a:gd name="T37" fmla="*/ 149 h 286"/>
                  <a:gd name="T38" fmla="*/ 57 w 164"/>
                  <a:gd name="T39" fmla="*/ 155 h 286"/>
                  <a:gd name="T40" fmla="*/ 35 w 164"/>
                  <a:gd name="T41" fmla="*/ 158 h 286"/>
                  <a:gd name="T42" fmla="*/ 11 w 164"/>
                  <a:gd name="T43" fmla="*/ 160 h 286"/>
                  <a:gd name="T44" fmla="*/ 15 w 164"/>
                  <a:gd name="T45" fmla="*/ 158 h 286"/>
                  <a:gd name="T46" fmla="*/ 43 w 164"/>
                  <a:gd name="T47" fmla="*/ 151 h 286"/>
                  <a:gd name="T48" fmla="*/ 68 w 164"/>
                  <a:gd name="T49" fmla="*/ 136 h 286"/>
                  <a:gd name="T50" fmla="*/ 87 w 164"/>
                  <a:gd name="T51" fmla="*/ 116 h 286"/>
                  <a:gd name="T52" fmla="*/ 86 w 164"/>
                  <a:gd name="T53" fmla="*/ 103 h 286"/>
                  <a:gd name="T54" fmla="*/ 67 w 164"/>
                  <a:gd name="T55" fmla="*/ 106 h 286"/>
                  <a:gd name="T56" fmla="*/ 48 w 164"/>
                  <a:gd name="T57" fmla="*/ 109 h 286"/>
                  <a:gd name="T58" fmla="*/ 28 w 164"/>
                  <a:gd name="T59" fmla="*/ 110 h 286"/>
                  <a:gd name="T60" fmla="*/ 38 w 164"/>
                  <a:gd name="T61" fmla="*/ 108 h 286"/>
                  <a:gd name="T62" fmla="*/ 71 w 164"/>
                  <a:gd name="T63" fmla="*/ 90 h 286"/>
                  <a:gd name="T64" fmla="*/ 102 w 164"/>
                  <a:gd name="T65" fmla="*/ 64 h 286"/>
                  <a:gd name="T66" fmla="*/ 131 w 164"/>
                  <a:gd name="T67" fmla="*/ 36 h 286"/>
                  <a:gd name="T68" fmla="*/ 151 w 164"/>
                  <a:gd name="T69" fmla="*/ 20 h 286"/>
                  <a:gd name="T70" fmla="*/ 157 w 164"/>
                  <a:gd name="T71" fmla="*/ 7 h 286"/>
                  <a:gd name="T72" fmla="*/ 164 w 164"/>
                  <a:gd name="T73" fmla="*/ 19 h 286"/>
                  <a:gd name="T74" fmla="*/ 157 w 164"/>
                  <a:gd name="T75" fmla="*/ 52 h 286"/>
                  <a:gd name="T76" fmla="*/ 138 w 164"/>
                  <a:gd name="T77" fmla="*/ 83 h 286"/>
                  <a:gd name="T78" fmla="*/ 122 w 164"/>
                  <a:gd name="T79" fmla="*/ 116 h 28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64"/>
                  <a:gd name="T121" fmla="*/ 0 h 286"/>
                  <a:gd name="T122" fmla="*/ 164 w 164"/>
                  <a:gd name="T123" fmla="*/ 286 h 28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64" h="286">
                    <a:moveTo>
                      <a:pt x="120" y="134"/>
                    </a:moveTo>
                    <a:lnTo>
                      <a:pt x="119" y="161"/>
                    </a:lnTo>
                    <a:lnTo>
                      <a:pt x="116" y="188"/>
                    </a:lnTo>
                    <a:lnTo>
                      <a:pt x="109" y="212"/>
                    </a:lnTo>
                    <a:lnTo>
                      <a:pt x="94" y="234"/>
                    </a:lnTo>
                    <a:lnTo>
                      <a:pt x="89" y="241"/>
                    </a:lnTo>
                    <a:lnTo>
                      <a:pt x="83" y="246"/>
                    </a:lnTo>
                    <a:lnTo>
                      <a:pt x="78" y="252"/>
                    </a:lnTo>
                    <a:lnTo>
                      <a:pt x="73" y="259"/>
                    </a:lnTo>
                    <a:lnTo>
                      <a:pt x="68" y="265"/>
                    </a:lnTo>
                    <a:lnTo>
                      <a:pt x="65" y="272"/>
                    </a:lnTo>
                    <a:lnTo>
                      <a:pt x="61" y="279"/>
                    </a:lnTo>
                    <a:lnTo>
                      <a:pt x="59" y="286"/>
                    </a:lnTo>
                    <a:lnTo>
                      <a:pt x="55" y="273"/>
                    </a:lnTo>
                    <a:lnTo>
                      <a:pt x="56" y="260"/>
                    </a:lnTo>
                    <a:lnTo>
                      <a:pt x="60" y="248"/>
                    </a:lnTo>
                    <a:lnTo>
                      <a:pt x="67" y="238"/>
                    </a:lnTo>
                    <a:lnTo>
                      <a:pt x="74" y="226"/>
                    </a:lnTo>
                    <a:lnTo>
                      <a:pt x="81" y="215"/>
                    </a:lnTo>
                    <a:lnTo>
                      <a:pt x="86" y="204"/>
                    </a:lnTo>
                    <a:lnTo>
                      <a:pt x="89" y="192"/>
                    </a:lnTo>
                    <a:lnTo>
                      <a:pt x="82" y="195"/>
                    </a:lnTo>
                    <a:lnTo>
                      <a:pt x="75" y="198"/>
                    </a:lnTo>
                    <a:lnTo>
                      <a:pt x="69" y="201"/>
                    </a:lnTo>
                    <a:lnTo>
                      <a:pt x="62" y="205"/>
                    </a:lnTo>
                    <a:lnTo>
                      <a:pt x="55" y="208"/>
                    </a:lnTo>
                    <a:lnTo>
                      <a:pt x="48" y="210"/>
                    </a:lnTo>
                    <a:lnTo>
                      <a:pt x="41" y="212"/>
                    </a:lnTo>
                    <a:lnTo>
                      <a:pt x="33" y="213"/>
                    </a:lnTo>
                    <a:lnTo>
                      <a:pt x="42" y="207"/>
                    </a:lnTo>
                    <a:lnTo>
                      <a:pt x="51" y="199"/>
                    </a:lnTo>
                    <a:lnTo>
                      <a:pt x="60" y="192"/>
                    </a:lnTo>
                    <a:lnTo>
                      <a:pt x="68" y="185"/>
                    </a:lnTo>
                    <a:lnTo>
                      <a:pt x="75" y="176"/>
                    </a:lnTo>
                    <a:lnTo>
                      <a:pt x="82" y="166"/>
                    </a:lnTo>
                    <a:lnTo>
                      <a:pt x="86" y="157"/>
                    </a:lnTo>
                    <a:lnTo>
                      <a:pt x="89" y="146"/>
                    </a:lnTo>
                    <a:lnTo>
                      <a:pt x="79" y="149"/>
                    </a:lnTo>
                    <a:lnTo>
                      <a:pt x="68" y="152"/>
                    </a:lnTo>
                    <a:lnTo>
                      <a:pt x="57" y="155"/>
                    </a:lnTo>
                    <a:lnTo>
                      <a:pt x="46" y="157"/>
                    </a:lnTo>
                    <a:lnTo>
                      <a:pt x="35" y="158"/>
                    </a:lnTo>
                    <a:lnTo>
                      <a:pt x="23" y="159"/>
                    </a:lnTo>
                    <a:lnTo>
                      <a:pt x="11" y="160"/>
                    </a:lnTo>
                    <a:lnTo>
                      <a:pt x="0" y="159"/>
                    </a:lnTo>
                    <a:lnTo>
                      <a:pt x="15" y="158"/>
                    </a:lnTo>
                    <a:lnTo>
                      <a:pt x="29" y="155"/>
                    </a:lnTo>
                    <a:lnTo>
                      <a:pt x="43" y="151"/>
                    </a:lnTo>
                    <a:lnTo>
                      <a:pt x="56" y="144"/>
                    </a:lnTo>
                    <a:lnTo>
                      <a:pt x="68" y="136"/>
                    </a:lnTo>
                    <a:lnTo>
                      <a:pt x="79" y="126"/>
                    </a:lnTo>
                    <a:lnTo>
                      <a:pt x="87" y="116"/>
                    </a:lnTo>
                    <a:lnTo>
                      <a:pt x="95" y="102"/>
                    </a:lnTo>
                    <a:lnTo>
                      <a:pt x="86" y="103"/>
                    </a:lnTo>
                    <a:lnTo>
                      <a:pt x="77" y="105"/>
                    </a:lnTo>
                    <a:lnTo>
                      <a:pt x="67" y="106"/>
                    </a:lnTo>
                    <a:lnTo>
                      <a:pt x="58" y="107"/>
                    </a:lnTo>
                    <a:lnTo>
                      <a:pt x="48" y="109"/>
                    </a:lnTo>
                    <a:lnTo>
                      <a:pt x="39" y="110"/>
                    </a:lnTo>
                    <a:lnTo>
                      <a:pt x="28" y="110"/>
                    </a:lnTo>
                    <a:lnTo>
                      <a:pt x="18" y="110"/>
                    </a:lnTo>
                    <a:lnTo>
                      <a:pt x="38" y="108"/>
                    </a:lnTo>
                    <a:lnTo>
                      <a:pt x="55" y="101"/>
                    </a:lnTo>
                    <a:lnTo>
                      <a:pt x="71" y="90"/>
                    </a:lnTo>
                    <a:lnTo>
                      <a:pt x="86" y="77"/>
                    </a:lnTo>
                    <a:lnTo>
                      <a:pt x="102" y="64"/>
                    </a:lnTo>
                    <a:lnTo>
                      <a:pt x="116" y="50"/>
                    </a:lnTo>
                    <a:lnTo>
                      <a:pt x="131" y="36"/>
                    </a:lnTo>
                    <a:lnTo>
                      <a:pt x="147" y="25"/>
                    </a:lnTo>
                    <a:lnTo>
                      <a:pt x="151" y="20"/>
                    </a:lnTo>
                    <a:lnTo>
                      <a:pt x="155" y="14"/>
                    </a:lnTo>
                    <a:lnTo>
                      <a:pt x="157" y="7"/>
                    </a:lnTo>
                    <a:lnTo>
                      <a:pt x="159" y="0"/>
                    </a:lnTo>
                    <a:lnTo>
                      <a:pt x="164" y="19"/>
                    </a:lnTo>
                    <a:lnTo>
                      <a:pt x="163" y="36"/>
                    </a:lnTo>
                    <a:lnTo>
                      <a:pt x="157" y="52"/>
                    </a:lnTo>
                    <a:lnTo>
                      <a:pt x="148" y="67"/>
                    </a:lnTo>
                    <a:lnTo>
                      <a:pt x="138" y="83"/>
                    </a:lnTo>
                    <a:lnTo>
                      <a:pt x="129" y="99"/>
                    </a:lnTo>
                    <a:lnTo>
                      <a:pt x="122" y="116"/>
                    </a:lnTo>
                    <a:lnTo>
                      <a:pt x="120" y="13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13" name="Freeform 66"/>
              <p:cNvSpPr>
                <a:spLocks/>
              </p:cNvSpPr>
              <p:nvPr/>
            </p:nvSpPr>
            <p:spPr bwMode="auto">
              <a:xfrm>
                <a:off x="4252" y="11941"/>
                <a:ext cx="5" cy="5"/>
              </a:xfrm>
              <a:custGeom>
                <a:avLst/>
                <a:gdLst>
                  <a:gd name="T0" fmla="*/ 5 w 5"/>
                  <a:gd name="T1" fmla="*/ 0 h 5"/>
                  <a:gd name="T2" fmla="*/ 4 w 5"/>
                  <a:gd name="T3" fmla="*/ 3 h 5"/>
                  <a:gd name="T4" fmla="*/ 3 w 5"/>
                  <a:gd name="T5" fmla="*/ 4 h 5"/>
                  <a:gd name="T6" fmla="*/ 2 w 5"/>
                  <a:gd name="T7" fmla="*/ 5 h 5"/>
                  <a:gd name="T8" fmla="*/ 0 w 5"/>
                  <a:gd name="T9" fmla="*/ 5 h 5"/>
                  <a:gd name="T10" fmla="*/ 0 w 5"/>
                  <a:gd name="T11" fmla="*/ 3 h 5"/>
                  <a:gd name="T12" fmla="*/ 1 w 5"/>
                  <a:gd name="T13" fmla="*/ 1 h 5"/>
                  <a:gd name="T14" fmla="*/ 3 w 5"/>
                  <a:gd name="T15" fmla="*/ 0 h 5"/>
                  <a:gd name="T16" fmla="*/ 5 w 5"/>
                  <a:gd name="T17" fmla="*/ 0 h 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"/>
                  <a:gd name="T28" fmla="*/ 0 h 5"/>
                  <a:gd name="T29" fmla="*/ 5 w 5"/>
                  <a:gd name="T30" fmla="*/ 5 h 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" h="5">
                    <a:moveTo>
                      <a:pt x="5" y="0"/>
                    </a:moveTo>
                    <a:lnTo>
                      <a:pt x="4" y="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14" name="Freeform 67"/>
              <p:cNvSpPr>
                <a:spLocks/>
              </p:cNvSpPr>
              <p:nvPr/>
            </p:nvSpPr>
            <p:spPr bwMode="auto">
              <a:xfrm>
                <a:off x="3926" y="11948"/>
                <a:ext cx="315" cy="39"/>
              </a:xfrm>
              <a:custGeom>
                <a:avLst/>
                <a:gdLst>
                  <a:gd name="T0" fmla="*/ 315 w 315"/>
                  <a:gd name="T1" fmla="*/ 3 h 39"/>
                  <a:gd name="T2" fmla="*/ 298 w 315"/>
                  <a:gd name="T3" fmla="*/ 12 h 39"/>
                  <a:gd name="T4" fmla="*/ 280 w 315"/>
                  <a:gd name="T5" fmla="*/ 21 h 39"/>
                  <a:gd name="T6" fmla="*/ 262 w 315"/>
                  <a:gd name="T7" fmla="*/ 27 h 39"/>
                  <a:gd name="T8" fmla="*/ 242 w 315"/>
                  <a:gd name="T9" fmla="*/ 33 h 39"/>
                  <a:gd name="T10" fmla="*/ 223 w 315"/>
                  <a:gd name="T11" fmla="*/ 36 h 39"/>
                  <a:gd name="T12" fmla="*/ 202 w 315"/>
                  <a:gd name="T13" fmla="*/ 38 h 39"/>
                  <a:gd name="T14" fmla="*/ 181 w 315"/>
                  <a:gd name="T15" fmla="*/ 39 h 39"/>
                  <a:gd name="T16" fmla="*/ 161 w 315"/>
                  <a:gd name="T17" fmla="*/ 39 h 39"/>
                  <a:gd name="T18" fmla="*/ 139 w 315"/>
                  <a:gd name="T19" fmla="*/ 38 h 39"/>
                  <a:gd name="T20" fmla="*/ 118 w 315"/>
                  <a:gd name="T21" fmla="*/ 37 h 39"/>
                  <a:gd name="T22" fmla="*/ 98 w 315"/>
                  <a:gd name="T23" fmla="*/ 34 h 39"/>
                  <a:gd name="T24" fmla="*/ 77 w 315"/>
                  <a:gd name="T25" fmla="*/ 31 h 39"/>
                  <a:gd name="T26" fmla="*/ 57 w 315"/>
                  <a:gd name="T27" fmla="*/ 26 h 39"/>
                  <a:gd name="T28" fmla="*/ 37 w 315"/>
                  <a:gd name="T29" fmla="*/ 22 h 39"/>
                  <a:gd name="T30" fmla="*/ 19 w 315"/>
                  <a:gd name="T31" fmla="*/ 17 h 39"/>
                  <a:gd name="T32" fmla="*/ 0 w 315"/>
                  <a:gd name="T33" fmla="*/ 11 h 39"/>
                  <a:gd name="T34" fmla="*/ 14 w 315"/>
                  <a:gd name="T35" fmla="*/ 10 h 39"/>
                  <a:gd name="T36" fmla="*/ 29 w 315"/>
                  <a:gd name="T37" fmla="*/ 9 h 39"/>
                  <a:gd name="T38" fmla="*/ 44 w 315"/>
                  <a:gd name="T39" fmla="*/ 9 h 39"/>
                  <a:gd name="T40" fmla="*/ 58 w 315"/>
                  <a:gd name="T41" fmla="*/ 10 h 39"/>
                  <a:gd name="T42" fmla="*/ 72 w 315"/>
                  <a:gd name="T43" fmla="*/ 11 h 39"/>
                  <a:gd name="T44" fmla="*/ 86 w 315"/>
                  <a:gd name="T45" fmla="*/ 12 h 39"/>
                  <a:gd name="T46" fmla="*/ 100 w 315"/>
                  <a:gd name="T47" fmla="*/ 15 h 39"/>
                  <a:gd name="T48" fmla="*/ 114 w 315"/>
                  <a:gd name="T49" fmla="*/ 17 h 39"/>
                  <a:gd name="T50" fmla="*/ 127 w 315"/>
                  <a:gd name="T51" fmla="*/ 19 h 39"/>
                  <a:gd name="T52" fmla="*/ 141 w 315"/>
                  <a:gd name="T53" fmla="*/ 21 h 39"/>
                  <a:gd name="T54" fmla="*/ 155 w 315"/>
                  <a:gd name="T55" fmla="*/ 22 h 39"/>
                  <a:gd name="T56" fmla="*/ 169 w 315"/>
                  <a:gd name="T57" fmla="*/ 23 h 39"/>
                  <a:gd name="T58" fmla="*/ 184 w 315"/>
                  <a:gd name="T59" fmla="*/ 24 h 39"/>
                  <a:gd name="T60" fmla="*/ 198 w 315"/>
                  <a:gd name="T61" fmla="*/ 24 h 39"/>
                  <a:gd name="T62" fmla="*/ 213 w 315"/>
                  <a:gd name="T63" fmla="*/ 23 h 39"/>
                  <a:gd name="T64" fmla="*/ 227 w 315"/>
                  <a:gd name="T65" fmla="*/ 22 h 39"/>
                  <a:gd name="T66" fmla="*/ 238 w 315"/>
                  <a:gd name="T67" fmla="*/ 20 h 39"/>
                  <a:gd name="T68" fmla="*/ 249 w 315"/>
                  <a:gd name="T69" fmla="*/ 17 h 39"/>
                  <a:gd name="T70" fmla="*/ 260 w 315"/>
                  <a:gd name="T71" fmla="*/ 14 h 39"/>
                  <a:gd name="T72" fmla="*/ 270 w 315"/>
                  <a:gd name="T73" fmla="*/ 9 h 39"/>
                  <a:gd name="T74" fmla="*/ 281 w 315"/>
                  <a:gd name="T75" fmla="*/ 6 h 39"/>
                  <a:gd name="T76" fmla="*/ 292 w 315"/>
                  <a:gd name="T77" fmla="*/ 3 h 39"/>
                  <a:gd name="T78" fmla="*/ 303 w 315"/>
                  <a:gd name="T79" fmla="*/ 1 h 39"/>
                  <a:gd name="T80" fmla="*/ 315 w 315"/>
                  <a:gd name="T81" fmla="*/ 0 h 39"/>
                  <a:gd name="T82" fmla="*/ 315 w 315"/>
                  <a:gd name="T83" fmla="*/ 3 h 3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15"/>
                  <a:gd name="T127" fmla="*/ 0 h 39"/>
                  <a:gd name="T128" fmla="*/ 315 w 315"/>
                  <a:gd name="T129" fmla="*/ 39 h 3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15" h="39">
                    <a:moveTo>
                      <a:pt x="315" y="3"/>
                    </a:moveTo>
                    <a:lnTo>
                      <a:pt x="298" y="12"/>
                    </a:lnTo>
                    <a:lnTo>
                      <a:pt x="280" y="21"/>
                    </a:lnTo>
                    <a:lnTo>
                      <a:pt x="262" y="27"/>
                    </a:lnTo>
                    <a:lnTo>
                      <a:pt x="242" y="33"/>
                    </a:lnTo>
                    <a:lnTo>
                      <a:pt x="223" y="36"/>
                    </a:lnTo>
                    <a:lnTo>
                      <a:pt x="202" y="38"/>
                    </a:lnTo>
                    <a:lnTo>
                      <a:pt x="181" y="39"/>
                    </a:lnTo>
                    <a:lnTo>
                      <a:pt x="161" y="39"/>
                    </a:lnTo>
                    <a:lnTo>
                      <a:pt x="139" y="38"/>
                    </a:lnTo>
                    <a:lnTo>
                      <a:pt x="118" y="37"/>
                    </a:lnTo>
                    <a:lnTo>
                      <a:pt x="98" y="34"/>
                    </a:lnTo>
                    <a:lnTo>
                      <a:pt x="77" y="31"/>
                    </a:lnTo>
                    <a:lnTo>
                      <a:pt x="57" y="26"/>
                    </a:lnTo>
                    <a:lnTo>
                      <a:pt x="37" y="22"/>
                    </a:lnTo>
                    <a:lnTo>
                      <a:pt x="19" y="17"/>
                    </a:lnTo>
                    <a:lnTo>
                      <a:pt x="0" y="11"/>
                    </a:lnTo>
                    <a:lnTo>
                      <a:pt x="14" y="10"/>
                    </a:lnTo>
                    <a:lnTo>
                      <a:pt x="29" y="9"/>
                    </a:lnTo>
                    <a:lnTo>
                      <a:pt x="44" y="9"/>
                    </a:lnTo>
                    <a:lnTo>
                      <a:pt x="58" y="10"/>
                    </a:lnTo>
                    <a:lnTo>
                      <a:pt x="72" y="11"/>
                    </a:lnTo>
                    <a:lnTo>
                      <a:pt x="86" y="12"/>
                    </a:lnTo>
                    <a:lnTo>
                      <a:pt x="100" y="15"/>
                    </a:lnTo>
                    <a:lnTo>
                      <a:pt x="114" y="17"/>
                    </a:lnTo>
                    <a:lnTo>
                      <a:pt x="127" y="19"/>
                    </a:lnTo>
                    <a:lnTo>
                      <a:pt x="141" y="21"/>
                    </a:lnTo>
                    <a:lnTo>
                      <a:pt x="155" y="22"/>
                    </a:lnTo>
                    <a:lnTo>
                      <a:pt x="169" y="23"/>
                    </a:lnTo>
                    <a:lnTo>
                      <a:pt x="184" y="24"/>
                    </a:lnTo>
                    <a:lnTo>
                      <a:pt x="198" y="24"/>
                    </a:lnTo>
                    <a:lnTo>
                      <a:pt x="213" y="23"/>
                    </a:lnTo>
                    <a:lnTo>
                      <a:pt x="227" y="22"/>
                    </a:lnTo>
                    <a:lnTo>
                      <a:pt x="238" y="20"/>
                    </a:lnTo>
                    <a:lnTo>
                      <a:pt x="249" y="17"/>
                    </a:lnTo>
                    <a:lnTo>
                      <a:pt x="260" y="14"/>
                    </a:lnTo>
                    <a:lnTo>
                      <a:pt x="270" y="9"/>
                    </a:lnTo>
                    <a:lnTo>
                      <a:pt x="281" y="6"/>
                    </a:lnTo>
                    <a:lnTo>
                      <a:pt x="292" y="3"/>
                    </a:lnTo>
                    <a:lnTo>
                      <a:pt x="303" y="1"/>
                    </a:lnTo>
                    <a:lnTo>
                      <a:pt x="315" y="0"/>
                    </a:lnTo>
                    <a:lnTo>
                      <a:pt x="315" y="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15" name="Freeform 68"/>
              <p:cNvSpPr>
                <a:spLocks/>
              </p:cNvSpPr>
              <p:nvPr/>
            </p:nvSpPr>
            <p:spPr bwMode="auto">
              <a:xfrm>
                <a:off x="3599" y="11954"/>
                <a:ext cx="46" cy="31"/>
              </a:xfrm>
              <a:custGeom>
                <a:avLst/>
                <a:gdLst>
                  <a:gd name="T0" fmla="*/ 46 w 46"/>
                  <a:gd name="T1" fmla="*/ 25 h 31"/>
                  <a:gd name="T2" fmla="*/ 42 w 46"/>
                  <a:gd name="T3" fmla="*/ 29 h 31"/>
                  <a:gd name="T4" fmla="*/ 37 w 46"/>
                  <a:gd name="T5" fmla="*/ 29 h 31"/>
                  <a:gd name="T6" fmla="*/ 33 w 46"/>
                  <a:gd name="T7" fmla="*/ 30 h 31"/>
                  <a:gd name="T8" fmla="*/ 29 w 46"/>
                  <a:gd name="T9" fmla="*/ 30 h 31"/>
                  <a:gd name="T10" fmla="*/ 25 w 46"/>
                  <a:gd name="T11" fmla="*/ 31 h 31"/>
                  <a:gd name="T12" fmla="*/ 21 w 46"/>
                  <a:gd name="T13" fmla="*/ 31 h 31"/>
                  <a:gd name="T14" fmla="*/ 17 w 46"/>
                  <a:gd name="T15" fmla="*/ 31 h 31"/>
                  <a:gd name="T16" fmla="*/ 12 w 46"/>
                  <a:gd name="T17" fmla="*/ 30 h 31"/>
                  <a:gd name="T18" fmla="*/ 9 w 46"/>
                  <a:gd name="T19" fmla="*/ 29 h 31"/>
                  <a:gd name="T20" fmla="*/ 5 w 46"/>
                  <a:gd name="T21" fmla="*/ 23 h 31"/>
                  <a:gd name="T22" fmla="*/ 3 w 46"/>
                  <a:gd name="T23" fmla="*/ 16 h 31"/>
                  <a:gd name="T24" fmla="*/ 2 w 46"/>
                  <a:gd name="T25" fmla="*/ 9 h 31"/>
                  <a:gd name="T26" fmla="*/ 0 w 46"/>
                  <a:gd name="T27" fmla="*/ 0 h 31"/>
                  <a:gd name="T28" fmla="*/ 6 w 46"/>
                  <a:gd name="T29" fmla="*/ 3 h 31"/>
                  <a:gd name="T30" fmla="*/ 12 w 46"/>
                  <a:gd name="T31" fmla="*/ 5 h 31"/>
                  <a:gd name="T32" fmla="*/ 19 w 46"/>
                  <a:gd name="T33" fmla="*/ 8 h 31"/>
                  <a:gd name="T34" fmla="*/ 25 w 46"/>
                  <a:gd name="T35" fmla="*/ 10 h 31"/>
                  <a:gd name="T36" fmla="*/ 32 w 46"/>
                  <a:gd name="T37" fmla="*/ 13 h 31"/>
                  <a:gd name="T38" fmla="*/ 37 w 46"/>
                  <a:gd name="T39" fmla="*/ 16 h 31"/>
                  <a:gd name="T40" fmla="*/ 42 w 46"/>
                  <a:gd name="T41" fmla="*/ 19 h 31"/>
                  <a:gd name="T42" fmla="*/ 46 w 46"/>
                  <a:gd name="T43" fmla="*/ 25 h 31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6"/>
                  <a:gd name="T67" fmla="*/ 0 h 31"/>
                  <a:gd name="T68" fmla="*/ 46 w 46"/>
                  <a:gd name="T69" fmla="*/ 31 h 31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6" h="31">
                    <a:moveTo>
                      <a:pt x="46" y="25"/>
                    </a:moveTo>
                    <a:lnTo>
                      <a:pt x="42" y="29"/>
                    </a:lnTo>
                    <a:lnTo>
                      <a:pt x="37" y="29"/>
                    </a:lnTo>
                    <a:lnTo>
                      <a:pt x="33" y="30"/>
                    </a:lnTo>
                    <a:lnTo>
                      <a:pt x="29" y="30"/>
                    </a:lnTo>
                    <a:lnTo>
                      <a:pt x="25" y="31"/>
                    </a:lnTo>
                    <a:lnTo>
                      <a:pt x="21" y="31"/>
                    </a:lnTo>
                    <a:lnTo>
                      <a:pt x="17" y="31"/>
                    </a:lnTo>
                    <a:lnTo>
                      <a:pt x="12" y="30"/>
                    </a:lnTo>
                    <a:lnTo>
                      <a:pt x="9" y="29"/>
                    </a:lnTo>
                    <a:lnTo>
                      <a:pt x="5" y="23"/>
                    </a:lnTo>
                    <a:lnTo>
                      <a:pt x="3" y="16"/>
                    </a:lnTo>
                    <a:lnTo>
                      <a:pt x="2" y="9"/>
                    </a:lnTo>
                    <a:lnTo>
                      <a:pt x="0" y="0"/>
                    </a:lnTo>
                    <a:lnTo>
                      <a:pt x="6" y="3"/>
                    </a:lnTo>
                    <a:lnTo>
                      <a:pt x="12" y="5"/>
                    </a:lnTo>
                    <a:lnTo>
                      <a:pt x="19" y="8"/>
                    </a:lnTo>
                    <a:lnTo>
                      <a:pt x="25" y="10"/>
                    </a:lnTo>
                    <a:lnTo>
                      <a:pt x="32" y="13"/>
                    </a:lnTo>
                    <a:lnTo>
                      <a:pt x="37" y="16"/>
                    </a:lnTo>
                    <a:lnTo>
                      <a:pt x="42" y="19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16" name="Freeform 69"/>
              <p:cNvSpPr>
                <a:spLocks/>
              </p:cNvSpPr>
              <p:nvPr/>
            </p:nvSpPr>
            <p:spPr bwMode="auto">
              <a:xfrm>
                <a:off x="3846" y="11958"/>
                <a:ext cx="79" cy="50"/>
              </a:xfrm>
              <a:custGeom>
                <a:avLst/>
                <a:gdLst>
                  <a:gd name="T0" fmla="*/ 74 w 79"/>
                  <a:gd name="T1" fmla="*/ 33 h 50"/>
                  <a:gd name="T2" fmla="*/ 76 w 79"/>
                  <a:gd name="T3" fmla="*/ 38 h 50"/>
                  <a:gd name="T4" fmla="*/ 77 w 79"/>
                  <a:gd name="T5" fmla="*/ 42 h 50"/>
                  <a:gd name="T6" fmla="*/ 78 w 79"/>
                  <a:gd name="T7" fmla="*/ 46 h 50"/>
                  <a:gd name="T8" fmla="*/ 79 w 79"/>
                  <a:gd name="T9" fmla="*/ 50 h 50"/>
                  <a:gd name="T10" fmla="*/ 69 w 79"/>
                  <a:gd name="T11" fmla="*/ 44 h 50"/>
                  <a:gd name="T12" fmla="*/ 61 w 79"/>
                  <a:gd name="T13" fmla="*/ 38 h 50"/>
                  <a:gd name="T14" fmla="*/ 51 w 79"/>
                  <a:gd name="T15" fmla="*/ 31 h 50"/>
                  <a:gd name="T16" fmla="*/ 41 w 79"/>
                  <a:gd name="T17" fmla="*/ 26 h 50"/>
                  <a:gd name="T18" fmla="*/ 30 w 79"/>
                  <a:gd name="T19" fmla="*/ 21 h 50"/>
                  <a:gd name="T20" fmla="*/ 20 w 79"/>
                  <a:gd name="T21" fmla="*/ 15 h 50"/>
                  <a:gd name="T22" fmla="*/ 11 w 79"/>
                  <a:gd name="T23" fmla="*/ 11 h 50"/>
                  <a:gd name="T24" fmla="*/ 0 w 79"/>
                  <a:gd name="T25" fmla="*/ 8 h 50"/>
                  <a:gd name="T26" fmla="*/ 3 w 79"/>
                  <a:gd name="T27" fmla="*/ 6 h 50"/>
                  <a:gd name="T28" fmla="*/ 7 w 79"/>
                  <a:gd name="T29" fmla="*/ 5 h 50"/>
                  <a:gd name="T30" fmla="*/ 12 w 79"/>
                  <a:gd name="T31" fmla="*/ 2 h 50"/>
                  <a:gd name="T32" fmla="*/ 16 w 79"/>
                  <a:gd name="T33" fmla="*/ 1 h 50"/>
                  <a:gd name="T34" fmla="*/ 20 w 79"/>
                  <a:gd name="T35" fmla="*/ 0 h 50"/>
                  <a:gd name="T36" fmla="*/ 25 w 79"/>
                  <a:gd name="T37" fmla="*/ 0 h 50"/>
                  <a:gd name="T38" fmla="*/ 30 w 79"/>
                  <a:gd name="T39" fmla="*/ 0 h 50"/>
                  <a:gd name="T40" fmla="*/ 35 w 79"/>
                  <a:gd name="T41" fmla="*/ 1 h 50"/>
                  <a:gd name="T42" fmla="*/ 41 w 79"/>
                  <a:gd name="T43" fmla="*/ 4 h 50"/>
                  <a:gd name="T44" fmla="*/ 47 w 79"/>
                  <a:gd name="T45" fmla="*/ 7 h 50"/>
                  <a:gd name="T46" fmla="*/ 52 w 79"/>
                  <a:gd name="T47" fmla="*/ 10 h 50"/>
                  <a:gd name="T48" fmla="*/ 57 w 79"/>
                  <a:gd name="T49" fmla="*/ 14 h 50"/>
                  <a:gd name="T50" fmla="*/ 62 w 79"/>
                  <a:gd name="T51" fmla="*/ 19 h 50"/>
                  <a:gd name="T52" fmla="*/ 66 w 79"/>
                  <a:gd name="T53" fmla="*/ 24 h 50"/>
                  <a:gd name="T54" fmla="*/ 70 w 79"/>
                  <a:gd name="T55" fmla="*/ 29 h 50"/>
                  <a:gd name="T56" fmla="*/ 74 w 79"/>
                  <a:gd name="T57" fmla="*/ 33 h 5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79"/>
                  <a:gd name="T88" fmla="*/ 0 h 50"/>
                  <a:gd name="T89" fmla="*/ 79 w 79"/>
                  <a:gd name="T90" fmla="*/ 50 h 50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79" h="50">
                    <a:moveTo>
                      <a:pt x="74" y="33"/>
                    </a:moveTo>
                    <a:lnTo>
                      <a:pt x="76" y="38"/>
                    </a:lnTo>
                    <a:lnTo>
                      <a:pt x="77" y="42"/>
                    </a:lnTo>
                    <a:lnTo>
                      <a:pt x="78" y="46"/>
                    </a:lnTo>
                    <a:lnTo>
                      <a:pt x="79" y="50"/>
                    </a:lnTo>
                    <a:lnTo>
                      <a:pt x="69" y="44"/>
                    </a:lnTo>
                    <a:lnTo>
                      <a:pt x="61" y="38"/>
                    </a:lnTo>
                    <a:lnTo>
                      <a:pt x="51" y="31"/>
                    </a:lnTo>
                    <a:lnTo>
                      <a:pt x="41" y="26"/>
                    </a:lnTo>
                    <a:lnTo>
                      <a:pt x="30" y="21"/>
                    </a:lnTo>
                    <a:lnTo>
                      <a:pt x="20" y="15"/>
                    </a:lnTo>
                    <a:lnTo>
                      <a:pt x="11" y="11"/>
                    </a:lnTo>
                    <a:lnTo>
                      <a:pt x="0" y="8"/>
                    </a:lnTo>
                    <a:lnTo>
                      <a:pt x="3" y="6"/>
                    </a:lnTo>
                    <a:lnTo>
                      <a:pt x="7" y="5"/>
                    </a:lnTo>
                    <a:lnTo>
                      <a:pt x="12" y="2"/>
                    </a:lnTo>
                    <a:lnTo>
                      <a:pt x="16" y="1"/>
                    </a:lnTo>
                    <a:lnTo>
                      <a:pt x="20" y="0"/>
                    </a:lnTo>
                    <a:lnTo>
                      <a:pt x="25" y="0"/>
                    </a:lnTo>
                    <a:lnTo>
                      <a:pt x="30" y="0"/>
                    </a:lnTo>
                    <a:lnTo>
                      <a:pt x="35" y="1"/>
                    </a:lnTo>
                    <a:lnTo>
                      <a:pt x="41" y="4"/>
                    </a:lnTo>
                    <a:lnTo>
                      <a:pt x="47" y="7"/>
                    </a:lnTo>
                    <a:lnTo>
                      <a:pt x="52" y="10"/>
                    </a:lnTo>
                    <a:lnTo>
                      <a:pt x="57" y="14"/>
                    </a:lnTo>
                    <a:lnTo>
                      <a:pt x="62" y="19"/>
                    </a:lnTo>
                    <a:lnTo>
                      <a:pt x="66" y="24"/>
                    </a:lnTo>
                    <a:lnTo>
                      <a:pt x="70" y="29"/>
                    </a:lnTo>
                    <a:lnTo>
                      <a:pt x="74" y="3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17" name="Freeform 70"/>
              <p:cNvSpPr>
                <a:spLocks/>
              </p:cNvSpPr>
              <p:nvPr/>
            </p:nvSpPr>
            <p:spPr bwMode="auto">
              <a:xfrm>
                <a:off x="3787" y="11985"/>
                <a:ext cx="33" cy="29"/>
              </a:xfrm>
              <a:custGeom>
                <a:avLst/>
                <a:gdLst>
                  <a:gd name="T0" fmla="*/ 30 w 33"/>
                  <a:gd name="T1" fmla="*/ 16 h 29"/>
                  <a:gd name="T2" fmla="*/ 33 w 33"/>
                  <a:gd name="T3" fmla="*/ 29 h 29"/>
                  <a:gd name="T4" fmla="*/ 27 w 33"/>
                  <a:gd name="T5" fmla="*/ 27 h 29"/>
                  <a:gd name="T6" fmla="*/ 21 w 33"/>
                  <a:gd name="T7" fmla="*/ 25 h 29"/>
                  <a:gd name="T8" fmla="*/ 17 w 33"/>
                  <a:gd name="T9" fmla="*/ 23 h 29"/>
                  <a:gd name="T10" fmla="*/ 12 w 33"/>
                  <a:gd name="T11" fmla="*/ 19 h 29"/>
                  <a:gd name="T12" fmla="*/ 8 w 33"/>
                  <a:gd name="T13" fmla="*/ 15 h 29"/>
                  <a:gd name="T14" fmla="*/ 5 w 33"/>
                  <a:gd name="T15" fmla="*/ 11 h 29"/>
                  <a:gd name="T16" fmla="*/ 2 w 33"/>
                  <a:gd name="T17" fmla="*/ 5 h 29"/>
                  <a:gd name="T18" fmla="*/ 0 w 33"/>
                  <a:gd name="T19" fmla="*/ 0 h 29"/>
                  <a:gd name="T20" fmla="*/ 9 w 33"/>
                  <a:gd name="T21" fmla="*/ 1 h 29"/>
                  <a:gd name="T22" fmla="*/ 18 w 33"/>
                  <a:gd name="T23" fmla="*/ 3 h 29"/>
                  <a:gd name="T24" fmla="*/ 25 w 33"/>
                  <a:gd name="T25" fmla="*/ 8 h 29"/>
                  <a:gd name="T26" fmla="*/ 30 w 33"/>
                  <a:gd name="T27" fmla="*/ 16 h 2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3"/>
                  <a:gd name="T43" fmla="*/ 0 h 29"/>
                  <a:gd name="T44" fmla="*/ 33 w 33"/>
                  <a:gd name="T45" fmla="*/ 29 h 29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3" h="29">
                    <a:moveTo>
                      <a:pt x="30" y="16"/>
                    </a:moveTo>
                    <a:lnTo>
                      <a:pt x="33" y="29"/>
                    </a:lnTo>
                    <a:lnTo>
                      <a:pt x="27" y="27"/>
                    </a:lnTo>
                    <a:lnTo>
                      <a:pt x="21" y="25"/>
                    </a:lnTo>
                    <a:lnTo>
                      <a:pt x="17" y="23"/>
                    </a:lnTo>
                    <a:lnTo>
                      <a:pt x="12" y="19"/>
                    </a:lnTo>
                    <a:lnTo>
                      <a:pt x="8" y="15"/>
                    </a:lnTo>
                    <a:lnTo>
                      <a:pt x="5" y="11"/>
                    </a:lnTo>
                    <a:lnTo>
                      <a:pt x="2" y="5"/>
                    </a:lnTo>
                    <a:lnTo>
                      <a:pt x="0" y="0"/>
                    </a:lnTo>
                    <a:lnTo>
                      <a:pt x="9" y="1"/>
                    </a:lnTo>
                    <a:lnTo>
                      <a:pt x="18" y="3"/>
                    </a:lnTo>
                    <a:lnTo>
                      <a:pt x="25" y="8"/>
                    </a:lnTo>
                    <a:lnTo>
                      <a:pt x="30" y="1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18" name="Freeform 71"/>
              <p:cNvSpPr>
                <a:spLocks/>
              </p:cNvSpPr>
              <p:nvPr/>
            </p:nvSpPr>
            <p:spPr bwMode="auto">
              <a:xfrm>
                <a:off x="4279" y="12000"/>
                <a:ext cx="53" cy="18"/>
              </a:xfrm>
              <a:custGeom>
                <a:avLst/>
                <a:gdLst>
                  <a:gd name="T0" fmla="*/ 53 w 53"/>
                  <a:gd name="T1" fmla="*/ 8 h 18"/>
                  <a:gd name="T2" fmla="*/ 53 w 53"/>
                  <a:gd name="T3" fmla="*/ 9 h 18"/>
                  <a:gd name="T4" fmla="*/ 52 w 53"/>
                  <a:gd name="T5" fmla="*/ 11 h 18"/>
                  <a:gd name="T6" fmla="*/ 52 w 53"/>
                  <a:gd name="T7" fmla="*/ 12 h 18"/>
                  <a:gd name="T8" fmla="*/ 51 w 53"/>
                  <a:gd name="T9" fmla="*/ 15 h 18"/>
                  <a:gd name="T10" fmla="*/ 44 w 53"/>
                  <a:gd name="T11" fmla="*/ 17 h 18"/>
                  <a:gd name="T12" fmla="*/ 38 w 53"/>
                  <a:gd name="T13" fmla="*/ 18 h 18"/>
                  <a:gd name="T14" fmla="*/ 31 w 53"/>
                  <a:gd name="T15" fmla="*/ 18 h 18"/>
                  <a:gd name="T16" fmla="*/ 26 w 53"/>
                  <a:gd name="T17" fmla="*/ 17 h 18"/>
                  <a:gd name="T18" fmla="*/ 19 w 53"/>
                  <a:gd name="T19" fmla="*/ 16 h 18"/>
                  <a:gd name="T20" fmla="*/ 13 w 53"/>
                  <a:gd name="T21" fmla="*/ 14 h 18"/>
                  <a:gd name="T22" fmla="*/ 6 w 53"/>
                  <a:gd name="T23" fmla="*/ 11 h 18"/>
                  <a:gd name="T24" fmla="*/ 0 w 53"/>
                  <a:gd name="T25" fmla="*/ 10 h 18"/>
                  <a:gd name="T26" fmla="*/ 5 w 53"/>
                  <a:gd name="T27" fmla="*/ 7 h 18"/>
                  <a:gd name="T28" fmla="*/ 12 w 53"/>
                  <a:gd name="T29" fmla="*/ 4 h 18"/>
                  <a:gd name="T30" fmla="*/ 18 w 53"/>
                  <a:gd name="T31" fmla="*/ 2 h 18"/>
                  <a:gd name="T32" fmla="*/ 26 w 53"/>
                  <a:gd name="T33" fmla="*/ 0 h 18"/>
                  <a:gd name="T34" fmla="*/ 34 w 53"/>
                  <a:gd name="T35" fmla="*/ 0 h 18"/>
                  <a:gd name="T36" fmla="*/ 41 w 53"/>
                  <a:gd name="T37" fmla="*/ 1 h 18"/>
                  <a:gd name="T38" fmla="*/ 48 w 53"/>
                  <a:gd name="T39" fmla="*/ 4 h 18"/>
                  <a:gd name="T40" fmla="*/ 53 w 53"/>
                  <a:gd name="T41" fmla="*/ 8 h 1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3"/>
                  <a:gd name="T64" fmla="*/ 0 h 18"/>
                  <a:gd name="T65" fmla="*/ 53 w 53"/>
                  <a:gd name="T66" fmla="*/ 18 h 1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3" h="18">
                    <a:moveTo>
                      <a:pt x="53" y="8"/>
                    </a:moveTo>
                    <a:lnTo>
                      <a:pt x="53" y="9"/>
                    </a:lnTo>
                    <a:lnTo>
                      <a:pt x="52" y="11"/>
                    </a:lnTo>
                    <a:lnTo>
                      <a:pt x="52" y="12"/>
                    </a:lnTo>
                    <a:lnTo>
                      <a:pt x="51" y="15"/>
                    </a:lnTo>
                    <a:lnTo>
                      <a:pt x="44" y="17"/>
                    </a:lnTo>
                    <a:lnTo>
                      <a:pt x="38" y="18"/>
                    </a:lnTo>
                    <a:lnTo>
                      <a:pt x="31" y="18"/>
                    </a:lnTo>
                    <a:lnTo>
                      <a:pt x="26" y="17"/>
                    </a:lnTo>
                    <a:lnTo>
                      <a:pt x="19" y="16"/>
                    </a:lnTo>
                    <a:lnTo>
                      <a:pt x="13" y="14"/>
                    </a:lnTo>
                    <a:lnTo>
                      <a:pt x="6" y="11"/>
                    </a:lnTo>
                    <a:lnTo>
                      <a:pt x="0" y="10"/>
                    </a:lnTo>
                    <a:lnTo>
                      <a:pt x="5" y="7"/>
                    </a:lnTo>
                    <a:lnTo>
                      <a:pt x="12" y="4"/>
                    </a:lnTo>
                    <a:lnTo>
                      <a:pt x="18" y="2"/>
                    </a:lnTo>
                    <a:lnTo>
                      <a:pt x="26" y="0"/>
                    </a:lnTo>
                    <a:lnTo>
                      <a:pt x="34" y="0"/>
                    </a:lnTo>
                    <a:lnTo>
                      <a:pt x="41" y="1"/>
                    </a:lnTo>
                    <a:lnTo>
                      <a:pt x="48" y="4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19" name="Freeform 72"/>
              <p:cNvSpPr>
                <a:spLocks/>
              </p:cNvSpPr>
              <p:nvPr/>
            </p:nvSpPr>
            <p:spPr bwMode="auto">
              <a:xfrm>
                <a:off x="3649" y="12021"/>
                <a:ext cx="94" cy="184"/>
              </a:xfrm>
              <a:custGeom>
                <a:avLst/>
                <a:gdLst>
                  <a:gd name="T0" fmla="*/ 94 w 94"/>
                  <a:gd name="T1" fmla="*/ 0 h 184"/>
                  <a:gd name="T2" fmla="*/ 81 w 94"/>
                  <a:gd name="T3" fmla="*/ 15 h 184"/>
                  <a:gd name="T4" fmla="*/ 69 w 94"/>
                  <a:gd name="T5" fmla="*/ 32 h 184"/>
                  <a:gd name="T6" fmla="*/ 59 w 94"/>
                  <a:gd name="T7" fmla="*/ 48 h 184"/>
                  <a:gd name="T8" fmla="*/ 50 w 94"/>
                  <a:gd name="T9" fmla="*/ 65 h 184"/>
                  <a:gd name="T10" fmla="*/ 44 w 94"/>
                  <a:gd name="T11" fmla="*/ 83 h 184"/>
                  <a:gd name="T12" fmla="*/ 41 w 94"/>
                  <a:gd name="T13" fmla="*/ 102 h 184"/>
                  <a:gd name="T14" fmla="*/ 38 w 94"/>
                  <a:gd name="T15" fmla="*/ 122 h 184"/>
                  <a:gd name="T16" fmla="*/ 41 w 94"/>
                  <a:gd name="T17" fmla="*/ 142 h 184"/>
                  <a:gd name="T18" fmla="*/ 34 w 94"/>
                  <a:gd name="T19" fmla="*/ 125 h 184"/>
                  <a:gd name="T20" fmla="*/ 31 w 94"/>
                  <a:gd name="T21" fmla="*/ 108 h 184"/>
                  <a:gd name="T22" fmla="*/ 30 w 94"/>
                  <a:gd name="T23" fmla="*/ 90 h 184"/>
                  <a:gd name="T24" fmla="*/ 31 w 94"/>
                  <a:gd name="T25" fmla="*/ 72 h 184"/>
                  <a:gd name="T26" fmla="*/ 18 w 94"/>
                  <a:gd name="T27" fmla="*/ 97 h 184"/>
                  <a:gd name="T28" fmla="*/ 11 w 94"/>
                  <a:gd name="T29" fmla="*/ 124 h 184"/>
                  <a:gd name="T30" fmla="*/ 10 w 94"/>
                  <a:gd name="T31" fmla="*/ 154 h 184"/>
                  <a:gd name="T32" fmla="*/ 12 w 94"/>
                  <a:gd name="T33" fmla="*/ 184 h 184"/>
                  <a:gd name="T34" fmla="*/ 3 w 94"/>
                  <a:gd name="T35" fmla="*/ 149 h 184"/>
                  <a:gd name="T36" fmla="*/ 0 w 94"/>
                  <a:gd name="T37" fmla="*/ 111 h 184"/>
                  <a:gd name="T38" fmla="*/ 6 w 94"/>
                  <a:gd name="T39" fmla="*/ 74 h 184"/>
                  <a:gd name="T40" fmla="*/ 21 w 94"/>
                  <a:gd name="T41" fmla="*/ 41 h 184"/>
                  <a:gd name="T42" fmla="*/ 29 w 94"/>
                  <a:gd name="T43" fmla="*/ 33 h 184"/>
                  <a:gd name="T44" fmla="*/ 36 w 94"/>
                  <a:gd name="T45" fmla="*/ 25 h 184"/>
                  <a:gd name="T46" fmla="*/ 45 w 94"/>
                  <a:gd name="T47" fmla="*/ 19 h 184"/>
                  <a:gd name="T48" fmla="*/ 54 w 94"/>
                  <a:gd name="T49" fmla="*/ 14 h 184"/>
                  <a:gd name="T50" fmla="*/ 63 w 94"/>
                  <a:gd name="T51" fmla="*/ 8 h 184"/>
                  <a:gd name="T52" fmla="*/ 73 w 94"/>
                  <a:gd name="T53" fmla="*/ 5 h 184"/>
                  <a:gd name="T54" fmla="*/ 83 w 94"/>
                  <a:gd name="T55" fmla="*/ 2 h 184"/>
                  <a:gd name="T56" fmla="*/ 94 w 94"/>
                  <a:gd name="T57" fmla="*/ 0 h 184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4"/>
                  <a:gd name="T88" fmla="*/ 0 h 184"/>
                  <a:gd name="T89" fmla="*/ 94 w 94"/>
                  <a:gd name="T90" fmla="*/ 184 h 184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4" h="184">
                    <a:moveTo>
                      <a:pt x="94" y="0"/>
                    </a:moveTo>
                    <a:lnTo>
                      <a:pt x="81" y="15"/>
                    </a:lnTo>
                    <a:lnTo>
                      <a:pt x="69" y="32"/>
                    </a:lnTo>
                    <a:lnTo>
                      <a:pt x="59" y="48"/>
                    </a:lnTo>
                    <a:lnTo>
                      <a:pt x="50" y="65"/>
                    </a:lnTo>
                    <a:lnTo>
                      <a:pt x="44" y="83"/>
                    </a:lnTo>
                    <a:lnTo>
                      <a:pt x="41" y="102"/>
                    </a:lnTo>
                    <a:lnTo>
                      <a:pt x="38" y="122"/>
                    </a:lnTo>
                    <a:lnTo>
                      <a:pt x="41" y="142"/>
                    </a:lnTo>
                    <a:lnTo>
                      <a:pt x="34" y="125"/>
                    </a:lnTo>
                    <a:lnTo>
                      <a:pt x="31" y="108"/>
                    </a:lnTo>
                    <a:lnTo>
                      <a:pt x="30" y="90"/>
                    </a:lnTo>
                    <a:lnTo>
                      <a:pt x="31" y="72"/>
                    </a:lnTo>
                    <a:lnTo>
                      <a:pt x="18" y="97"/>
                    </a:lnTo>
                    <a:lnTo>
                      <a:pt x="11" y="124"/>
                    </a:lnTo>
                    <a:lnTo>
                      <a:pt x="10" y="154"/>
                    </a:lnTo>
                    <a:lnTo>
                      <a:pt x="12" y="184"/>
                    </a:lnTo>
                    <a:lnTo>
                      <a:pt x="3" y="149"/>
                    </a:lnTo>
                    <a:lnTo>
                      <a:pt x="0" y="111"/>
                    </a:lnTo>
                    <a:lnTo>
                      <a:pt x="6" y="74"/>
                    </a:lnTo>
                    <a:lnTo>
                      <a:pt x="21" y="41"/>
                    </a:lnTo>
                    <a:lnTo>
                      <a:pt x="29" y="33"/>
                    </a:lnTo>
                    <a:lnTo>
                      <a:pt x="36" y="25"/>
                    </a:lnTo>
                    <a:lnTo>
                      <a:pt x="45" y="19"/>
                    </a:lnTo>
                    <a:lnTo>
                      <a:pt x="54" y="14"/>
                    </a:lnTo>
                    <a:lnTo>
                      <a:pt x="63" y="8"/>
                    </a:lnTo>
                    <a:lnTo>
                      <a:pt x="73" y="5"/>
                    </a:lnTo>
                    <a:lnTo>
                      <a:pt x="83" y="2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20" name="Freeform 73"/>
              <p:cNvSpPr>
                <a:spLocks/>
              </p:cNvSpPr>
              <p:nvPr/>
            </p:nvSpPr>
            <p:spPr bwMode="auto">
              <a:xfrm>
                <a:off x="4152" y="12025"/>
                <a:ext cx="151" cy="49"/>
              </a:xfrm>
              <a:custGeom>
                <a:avLst/>
                <a:gdLst>
                  <a:gd name="T0" fmla="*/ 151 w 151"/>
                  <a:gd name="T1" fmla="*/ 49 h 49"/>
                  <a:gd name="T2" fmla="*/ 136 w 151"/>
                  <a:gd name="T3" fmla="*/ 41 h 49"/>
                  <a:gd name="T4" fmla="*/ 119 w 151"/>
                  <a:gd name="T5" fmla="*/ 34 h 49"/>
                  <a:gd name="T6" fmla="*/ 102 w 151"/>
                  <a:gd name="T7" fmla="*/ 29 h 49"/>
                  <a:gd name="T8" fmla="*/ 85 w 151"/>
                  <a:gd name="T9" fmla="*/ 25 h 49"/>
                  <a:gd name="T10" fmla="*/ 66 w 151"/>
                  <a:gd name="T11" fmla="*/ 23 h 49"/>
                  <a:gd name="T12" fmla="*/ 48 w 151"/>
                  <a:gd name="T13" fmla="*/ 21 h 49"/>
                  <a:gd name="T14" fmla="*/ 29 w 151"/>
                  <a:gd name="T15" fmla="*/ 23 h 49"/>
                  <a:gd name="T16" fmla="*/ 11 w 151"/>
                  <a:gd name="T17" fmla="*/ 25 h 49"/>
                  <a:gd name="T18" fmla="*/ 8 w 151"/>
                  <a:gd name="T19" fmla="*/ 24 h 49"/>
                  <a:gd name="T20" fmla="*/ 4 w 151"/>
                  <a:gd name="T21" fmla="*/ 23 h 49"/>
                  <a:gd name="T22" fmla="*/ 2 w 151"/>
                  <a:gd name="T23" fmla="*/ 21 h 49"/>
                  <a:gd name="T24" fmla="*/ 0 w 151"/>
                  <a:gd name="T25" fmla="*/ 18 h 49"/>
                  <a:gd name="T26" fmla="*/ 1 w 151"/>
                  <a:gd name="T27" fmla="*/ 14 h 49"/>
                  <a:gd name="T28" fmla="*/ 3 w 151"/>
                  <a:gd name="T29" fmla="*/ 11 h 49"/>
                  <a:gd name="T30" fmla="*/ 8 w 151"/>
                  <a:gd name="T31" fmla="*/ 10 h 49"/>
                  <a:gd name="T32" fmla="*/ 11 w 151"/>
                  <a:gd name="T33" fmla="*/ 8 h 49"/>
                  <a:gd name="T34" fmla="*/ 30 w 151"/>
                  <a:gd name="T35" fmla="*/ 2 h 49"/>
                  <a:gd name="T36" fmla="*/ 50 w 151"/>
                  <a:gd name="T37" fmla="*/ 0 h 49"/>
                  <a:gd name="T38" fmla="*/ 69 w 151"/>
                  <a:gd name="T39" fmla="*/ 1 h 49"/>
                  <a:gd name="T40" fmla="*/ 89 w 151"/>
                  <a:gd name="T41" fmla="*/ 6 h 49"/>
                  <a:gd name="T42" fmla="*/ 106 w 151"/>
                  <a:gd name="T43" fmla="*/ 12 h 49"/>
                  <a:gd name="T44" fmla="*/ 124 w 151"/>
                  <a:gd name="T45" fmla="*/ 21 h 49"/>
                  <a:gd name="T46" fmla="*/ 138 w 151"/>
                  <a:gd name="T47" fmla="*/ 34 h 49"/>
                  <a:gd name="T48" fmla="*/ 151 w 151"/>
                  <a:gd name="T49" fmla="*/ 49 h 49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51"/>
                  <a:gd name="T76" fmla="*/ 0 h 49"/>
                  <a:gd name="T77" fmla="*/ 151 w 151"/>
                  <a:gd name="T78" fmla="*/ 49 h 49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51" h="49">
                    <a:moveTo>
                      <a:pt x="151" y="49"/>
                    </a:moveTo>
                    <a:lnTo>
                      <a:pt x="136" y="41"/>
                    </a:lnTo>
                    <a:lnTo>
                      <a:pt x="119" y="34"/>
                    </a:lnTo>
                    <a:lnTo>
                      <a:pt x="102" y="29"/>
                    </a:lnTo>
                    <a:lnTo>
                      <a:pt x="85" y="25"/>
                    </a:lnTo>
                    <a:lnTo>
                      <a:pt x="66" y="23"/>
                    </a:lnTo>
                    <a:lnTo>
                      <a:pt x="48" y="21"/>
                    </a:lnTo>
                    <a:lnTo>
                      <a:pt x="29" y="23"/>
                    </a:lnTo>
                    <a:lnTo>
                      <a:pt x="11" y="25"/>
                    </a:lnTo>
                    <a:lnTo>
                      <a:pt x="8" y="24"/>
                    </a:lnTo>
                    <a:lnTo>
                      <a:pt x="4" y="23"/>
                    </a:lnTo>
                    <a:lnTo>
                      <a:pt x="2" y="21"/>
                    </a:lnTo>
                    <a:lnTo>
                      <a:pt x="0" y="18"/>
                    </a:lnTo>
                    <a:lnTo>
                      <a:pt x="1" y="14"/>
                    </a:lnTo>
                    <a:lnTo>
                      <a:pt x="3" y="11"/>
                    </a:lnTo>
                    <a:lnTo>
                      <a:pt x="8" y="10"/>
                    </a:lnTo>
                    <a:lnTo>
                      <a:pt x="11" y="8"/>
                    </a:lnTo>
                    <a:lnTo>
                      <a:pt x="30" y="2"/>
                    </a:lnTo>
                    <a:lnTo>
                      <a:pt x="50" y="0"/>
                    </a:lnTo>
                    <a:lnTo>
                      <a:pt x="69" y="1"/>
                    </a:lnTo>
                    <a:lnTo>
                      <a:pt x="89" y="6"/>
                    </a:lnTo>
                    <a:lnTo>
                      <a:pt x="106" y="12"/>
                    </a:lnTo>
                    <a:lnTo>
                      <a:pt x="124" y="21"/>
                    </a:lnTo>
                    <a:lnTo>
                      <a:pt x="138" y="34"/>
                    </a:lnTo>
                    <a:lnTo>
                      <a:pt x="151" y="4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21" name="Freeform 74"/>
              <p:cNvSpPr>
                <a:spLocks/>
              </p:cNvSpPr>
              <p:nvPr/>
            </p:nvSpPr>
            <p:spPr bwMode="auto">
              <a:xfrm>
                <a:off x="3810" y="12068"/>
                <a:ext cx="91" cy="177"/>
              </a:xfrm>
              <a:custGeom>
                <a:avLst/>
                <a:gdLst>
                  <a:gd name="T0" fmla="*/ 91 w 91"/>
                  <a:gd name="T1" fmla="*/ 90 h 177"/>
                  <a:gd name="T2" fmla="*/ 91 w 91"/>
                  <a:gd name="T3" fmla="*/ 103 h 177"/>
                  <a:gd name="T4" fmla="*/ 90 w 91"/>
                  <a:gd name="T5" fmla="*/ 115 h 177"/>
                  <a:gd name="T6" fmla="*/ 86 w 91"/>
                  <a:gd name="T7" fmla="*/ 128 h 177"/>
                  <a:gd name="T8" fmla="*/ 81 w 91"/>
                  <a:gd name="T9" fmla="*/ 140 h 177"/>
                  <a:gd name="T10" fmla="*/ 74 w 91"/>
                  <a:gd name="T11" fmla="*/ 150 h 177"/>
                  <a:gd name="T12" fmla="*/ 66 w 91"/>
                  <a:gd name="T13" fmla="*/ 161 h 177"/>
                  <a:gd name="T14" fmla="*/ 56 w 91"/>
                  <a:gd name="T15" fmla="*/ 169 h 177"/>
                  <a:gd name="T16" fmla="*/ 46 w 91"/>
                  <a:gd name="T17" fmla="*/ 177 h 177"/>
                  <a:gd name="T18" fmla="*/ 38 w 91"/>
                  <a:gd name="T19" fmla="*/ 176 h 177"/>
                  <a:gd name="T20" fmla="*/ 46 w 91"/>
                  <a:gd name="T21" fmla="*/ 163 h 177"/>
                  <a:gd name="T22" fmla="*/ 53 w 91"/>
                  <a:gd name="T23" fmla="*/ 149 h 177"/>
                  <a:gd name="T24" fmla="*/ 60 w 91"/>
                  <a:gd name="T25" fmla="*/ 136 h 177"/>
                  <a:gd name="T26" fmla="*/ 64 w 91"/>
                  <a:gd name="T27" fmla="*/ 121 h 177"/>
                  <a:gd name="T28" fmla="*/ 66 w 91"/>
                  <a:gd name="T29" fmla="*/ 106 h 177"/>
                  <a:gd name="T30" fmla="*/ 66 w 91"/>
                  <a:gd name="T31" fmla="*/ 90 h 177"/>
                  <a:gd name="T32" fmla="*/ 63 w 91"/>
                  <a:gd name="T33" fmla="*/ 75 h 177"/>
                  <a:gd name="T34" fmla="*/ 56 w 91"/>
                  <a:gd name="T35" fmla="*/ 61 h 177"/>
                  <a:gd name="T36" fmla="*/ 50 w 91"/>
                  <a:gd name="T37" fmla="*/ 53 h 177"/>
                  <a:gd name="T38" fmla="*/ 45 w 91"/>
                  <a:gd name="T39" fmla="*/ 45 h 177"/>
                  <a:gd name="T40" fmla="*/ 37 w 91"/>
                  <a:gd name="T41" fmla="*/ 37 h 177"/>
                  <a:gd name="T42" fmla="*/ 30 w 91"/>
                  <a:gd name="T43" fmla="*/ 29 h 177"/>
                  <a:gd name="T44" fmla="*/ 23 w 91"/>
                  <a:gd name="T45" fmla="*/ 22 h 177"/>
                  <a:gd name="T46" fmla="*/ 15 w 91"/>
                  <a:gd name="T47" fmla="*/ 15 h 177"/>
                  <a:gd name="T48" fmla="*/ 8 w 91"/>
                  <a:gd name="T49" fmla="*/ 7 h 177"/>
                  <a:gd name="T50" fmla="*/ 0 w 91"/>
                  <a:gd name="T51" fmla="*/ 0 h 177"/>
                  <a:gd name="T52" fmla="*/ 14 w 91"/>
                  <a:gd name="T53" fmla="*/ 6 h 177"/>
                  <a:gd name="T54" fmla="*/ 29 w 91"/>
                  <a:gd name="T55" fmla="*/ 15 h 177"/>
                  <a:gd name="T56" fmla="*/ 45 w 91"/>
                  <a:gd name="T57" fmla="*/ 23 h 177"/>
                  <a:gd name="T58" fmla="*/ 59 w 91"/>
                  <a:gd name="T59" fmla="*/ 34 h 177"/>
                  <a:gd name="T60" fmla="*/ 71 w 91"/>
                  <a:gd name="T61" fmla="*/ 46 h 177"/>
                  <a:gd name="T62" fmla="*/ 80 w 91"/>
                  <a:gd name="T63" fmla="*/ 59 h 177"/>
                  <a:gd name="T64" fmla="*/ 88 w 91"/>
                  <a:gd name="T65" fmla="*/ 74 h 177"/>
                  <a:gd name="T66" fmla="*/ 91 w 91"/>
                  <a:gd name="T67" fmla="*/ 90 h 177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91"/>
                  <a:gd name="T103" fmla="*/ 0 h 177"/>
                  <a:gd name="T104" fmla="*/ 91 w 91"/>
                  <a:gd name="T105" fmla="*/ 177 h 177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91" h="177">
                    <a:moveTo>
                      <a:pt x="91" y="90"/>
                    </a:moveTo>
                    <a:lnTo>
                      <a:pt x="91" y="103"/>
                    </a:lnTo>
                    <a:lnTo>
                      <a:pt x="90" y="115"/>
                    </a:lnTo>
                    <a:lnTo>
                      <a:pt x="86" y="128"/>
                    </a:lnTo>
                    <a:lnTo>
                      <a:pt x="81" y="140"/>
                    </a:lnTo>
                    <a:lnTo>
                      <a:pt x="74" y="150"/>
                    </a:lnTo>
                    <a:lnTo>
                      <a:pt x="66" y="161"/>
                    </a:lnTo>
                    <a:lnTo>
                      <a:pt x="56" y="169"/>
                    </a:lnTo>
                    <a:lnTo>
                      <a:pt x="46" y="177"/>
                    </a:lnTo>
                    <a:lnTo>
                      <a:pt x="38" y="176"/>
                    </a:lnTo>
                    <a:lnTo>
                      <a:pt x="46" y="163"/>
                    </a:lnTo>
                    <a:lnTo>
                      <a:pt x="53" y="149"/>
                    </a:lnTo>
                    <a:lnTo>
                      <a:pt x="60" y="136"/>
                    </a:lnTo>
                    <a:lnTo>
                      <a:pt x="64" y="121"/>
                    </a:lnTo>
                    <a:lnTo>
                      <a:pt x="66" y="106"/>
                    </a:lnTo>
                    <a:lnTo>
                      <a:pt x="66" y="90"/>
                    </a:lnTo>
                    <a:lnTo>
                      <a:pt x="63" y="75"/>
                    </a:lnTo>
                    <a:lnTo>
                      <a:pt x="56" y="61"/>
                    </a:lnTo>
                    <a:lnTo>
                      <a:pt x="50" y="53"/>
                    </a:lnTo>
                    <a:lnTo>
                      <a:pt x="45" y="45"/>
                    </a:lnTo>
                    <a:lnTo>
                      <a:pt x="37" y="37"/>
                    </a:lnTo>
                    <a:lnTo>
                      <a:pt x="30" y="29"/>
                    </a:lnTo>
                    <a:lnTo>
                      <a:pt x="23" y="22"/>
                    </a:lnTo>
                    <a:lnTo>
                      <a:pt x="15" y="15"/>
                    </a:lnTo>
                    <a:lnTo>
                      <a:pt x="8" y="7"/>
                    </a:lnTo>
                    <a:lnTo>
                      <a:pt x="0" y="0"/>
                    </a:lnTo>
                    <a:lnTo>
                      <a:pt x="14" y="6"/>
                    </a:lnTo>
                    <a:lnTo>
                      <a:pt x="29" y="15"/>
                    </a:lnTo>
                    <a:lnTo>
                      <a:pt x="45" y="23"/>
                    </a:lnTo>
                    <a:lnTo>
                      <a:pt x="59" y="34"/>
                    </a:lnTo>
                    <a:lnTo>
                      <a:pt x="71" y="46"/>
                    </a:lnTo>
                    <a:lnTo>
                      <a:pt x="80" y="59"/>
                    </a:lnTo>
                    <a:lnTo>
                      <a:pt x="88" y="74"/>
                    </a:lnTo>
                    <a:lnTo>
                      <a:pt x="91" y="9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22" name="Freeform 75"/>
              <p:cNvSpPr>
                <a:spLocks/>
              </p:cNvSpPr>
              <p:nvPr/>
            </p:nvSpPr>
            <p:spPr bwMode="auto">
              <a:xfrm>
                <a:off x="3883" y="12079"/>
                <a:ext cx="55" cy="97"/>
              </a:xfrm>
              <a:custGeom>
                <a:avLst/>
                <a:gdLst>
                  <a:gd name="T0" fmla="*/ 51 w 55"/>
                  <a:gd name="T1" fmla="*/ 38 h 97"/>
                  <a:gd name="T2" fmla="*/ 55 w 55"/>
                  <a:gd name="T3" fmla="*/ 53 h 97"/>
                  <a:gd name="T4" fmla="*/ 54 w 55"/>
                  <a:gd name="T5" fmla="*/ 68 h 97"/>
                  <a:gd name="T6" fmla="*/ 50 w 55"/>
                  <a:gd name="T7" fmla="*/ 84 h 97"/>
                  <a:gd name="T8" fmla="*/ 41 w 55"/>
                  <a:gd name="T9" fmla="*/ 97 h 97"/>
                  <a:gd name="T10" fmla="*/ 38 w 55"/>
                  <a:gd name="T11" fmla="*/ 97 h 97"/>
                  <a:gd name="T12" fmla="*/ 39 w 55"/>
                  <a:gd name="T13" fmla="*/ 83 h 97"/>
                  <a:gd name="T14" fmla="*/ 38 w 55"/>
                  <a:gd name="T15" fmla="*/ 69 h 97"/>
                  <a:gd name="T16" fmla="*/ 36 w 55"/>
                  <a:gd name="T17" fmla="*/ 57 h 97"/>
                  <a:gd name="T18" fmla="*/ 31 w 55"/>
                  <a:gd name="T19" fmla="*/ 44 h 97"/>
                  <a:gd name="T20" fmla="*/ 26 w 55"/>
                  <a:gd name="T21" fmla="*/ 32 h 97"/>
                  <a:gd name="T22" fmla="*/ 18 w 55"/>
                  <a:gd name="T23" fmla="*/ 21 h 97"/>
                  <a:gd name="T24" fmla="*/ 10 w 55"/>
                  <a:gd name="T25" fmla="*/ 10 h 97"/>
                  <a:gd name="T26" fmla="*/ 0 w 55"/>
                  <a:gd name="T27" fmla="*/ 0 h 97"/>
                  <a:gd name="T28" fmla="*/ 7 w 55"/>
                  <a:gd name="T29" fmla="*/ 2 h 97"/>
                  <a:gd name="T30" fmla="*/ 15 w 55"/>
                  <a:gd name="T31" fmla="*/ 6 h 97"/>
                  <a:gd name="T32" fmla="*/ 23 w 55"/>
                  <a:gd name="T33" fmla="*/ 10 h 97"/>
                  <a:gd name="T34" fmla="*/ 29 w 55"/>
                  <a:gd name="T35" fmla="*/ 14 h 97"/>
                  <a:gd name="T36" fmla="*/ 36 w 55"/>
                  <a:gd name="T37" fmla="*/ 18 h 97"/>
                  <a:gd name="T38" fmla="*/ 42 w 55"/>
                  <a:gd name="T39" fmla="*/ 25 h 97"/>
                  <a:gd name="T40" fmla="*/ 46 w 55"/>
                  <a:gd name="T41" fmla="*/ 31 h 97"/>
                  <a:gd name="T42" fmla="*/ 51 w 55"/>
                  <a:gd name="T43" fmla="*/ 38 h 9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55"/>
                  <a:gd name="T67" fmla="*/ 0 h 97"/>
                  <a:gd name="T68" fmla="*/ 55 w 55"/>
                  <a:gd name="T69" fmla="*/ 97 h 9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55" h="97">
                    <a:moveTo>
                      <a:pt x="51" y="38"/>
                    </a:moveTo>
                    <a:lnTo>
                      <a:pt x="55" y="53"/>
                    </a:lnTo>
                    <a:lnTo>
                      <a:pt x="54" y="68"/>
                    </a:lnTo>
                    <a:lnTo>
                      <a:pt x="50" y="84"/>
                    </a:lnTo>
                    <a:lnTo>
                      <a:pt x="41" y="97"/>
                    </a:lnTo>
                    <a:lnTo>
                      <a:pt x="38" y="97"/>
                    </a:lnTo>
                    <a:lnTo>
                      <a:pt x="39" y="83"/>
                    </a:lnTo>
                    <a:lnTo>
                      <a:pt x="38" y="69"/>
                    </a:lnTo>
                    <a:lnTo>
                      <a:pt x="36" y="57"/>
                    </a:lnTo>
                    <a:lnTo>
                      <a:pt x="31" y="44"/>
                    </a:lnTo>
                    <a:lnTo>
                      <a:pt x="26" y="32"/>
                    </a:lnTo>
                    <a:lnTo>
                      <a:pt x="18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7" y="2"/>
                    </a:lnTo>
                    <a:lnTo>
                      <a:pt x="15" y="6"/>
                    </a:lnTo>
                    <a:lnTo>
                      <a:pt x="23" y="10"/>
                    </a:lnTo>
                    <a:lnTo>
                      <a:pt x="29" y="14"/>
                    </a:lnTo>
                    <a:lnTo>
                      <a:pt x="36" y="18"/>
                    </a:lnTo>
                    <a:lnTo>
                      <a:pt x="42" y="25"/>
                    </a:lnTo>
                    <a:lnTo>
                      <a:pt x="46" y="31"/>
                    </a:lnTo>
                    <a:lnTo>
                      <a:pt x="51" y="3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23" name="Freeform 76"/>
              <p:cNvSpPr>
                <a:spLocks/>
              </p:cNvSpPr>
              <p:nvPr/>
            </p:nvSpPr>
            <p:spPr bwMode="auto">
              <a:xfrm>
                <a:off x="4330" y="12125"/>
                <a:ext cx="22" cy="80"/>
              </a:xfrm>
              <a:custGeom>
                <a:avLst/>
                <a:gdLst>
                  <a:gd name="T0" fmla="*/ 15 w 22"/>
                  <a:gd name="T1" fmla="*/ 80 h 80"/>
                  <a:gd name="T2" fmla="*/ 12 w 22"/>
                  <a:gd name="T3" fmla="*/ 79 h 80"/>
                  <a:gd name="T4" fmla="*/ 9 w 22"/>
                  <a:gd name="T5" fmla="*/ 74 h 80"/>
                  <a:gd name="T6" fmla="*/ 5 w 22"/>
                  <a:gd name="T7" fmla="*/ 68 h 80"/>
                  <a:gd name="T8" fmla="*/ 2 w 22"/>
                  <a:gd name="T9" fmla="*/ 63 h 80"/>
                  <a:gd name="T10" fmla="*/ 0 w 22"/>
                  <a:gd name="T11" fmla="*/ 47 h 80"/>
                  <a:gd name="T12" fmla="*/ 3 w 22"/>
                  <a:gd name="T13" fmla="*/ 31 h 80"/>
                  <a:gd name="T14" fmla="*/ 8 w 22"/>
                  <a:gd name="T15" fmla="*/ 16 h 80"/>
                  <a:gd name="T16" fmla="*/ 12 w 22"/>
                  <a:gd name="T17" fmla="*/ 0 h 80"/>
                  <a:gd name="T18" fmla="*/ 18 w 22"/>
                  <a:gd name="T19" fmla="*/ 10 h 80"/>
                  <a:gd name="T20" fmla="*/ 22 w 22"/>
                  <a:gd name="T21" fmla="*/ 19 h 80"/>
                  <a:gd name="T22" fmla="*/ 21 w 22"/>
                  <a:gd name="T23" fmla="*/ 29 h 80"/>
                  <a:gd name="T24" fmla="*/ 17 w 22"/>
                  <a:gd name="T25" fmla="*/ 39 h 80"/>
                  <a:gd name="T26" fmla="*/ 14 w 22"/>
                  <a:gd name="T27" fmla="*/ 49 h 80"/>
                  <a:gd name="T28" fmla="*/ 12 w 22"/>
                  <a:gd name="T29" fmla="*/ 59 h 80"/>
                  <a:gd name="T30" fmla="*/ 12 w 22"/>
                  <a:gd name="T31" fmla="*/ 69 h 80"/>
                  <a:gd name="T32" fmla="*/ 15 w 22"/>
                  <a:gd name="T33" fmla="*/ 80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2"/>
                  <a:gd name="T52" fmla="*/ 0 h 80"/>
                  <a:gd name="T53" fmla="*/ 22 w 22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2" h="80">
                    <a:moveTo>
                      <a:pt x="15" y="80"/>
                    </a:moveTo>
                    <a:lnTo>
                      <a:pt x="12" y="79"/>
                    </a:lnTo>
                    <a:lnTo>
                      <a:pt x="9" y="74"/>
                    </a:lnTo>
                    <a:lnTo>
                      <a:pt x="5" y="68"/>
                    </a:lnTo>
                    <a:lnTo>
                      <a:pt x="2" y="63"/>
                    </a:lnTo>
                    <a:lnTo>
                      <a:pt x="0" y="47"/>
                    </a:lnTo>
                    <a:lnTo>
                      <a:pt x="3" y="31"/>
                    </a:lnTo>
                    <a:lnTo>
                      <a:pt x="8" y="16"/>
                    </a:lnTo>
                    <a:lnTo>
                      <a:pt x="12" y="0"/>
                    </a:lnTo>
                    <a:lnTo>
                      <a:pt x="18" y="10"/>
                    </a:lnTo>
                    <a:lnTo>
                      <a:pt x="22" y="19"/>
                    </a:lnTo>
                    <a:lnTo>
                      <a:pt x="21" y="29"/>
                    </a:lnTo>
                    <a:lnTo>
                      <a:pt x="17" y="39"/>
                    </a:lnTo>
                    <a:lnTo>
                      <a:pt x="14" y="49"/>
                    </a:lnTo>
                    <a:lnTo>
                      <a:pt x="12" y="59"/>
                    </a:lnTo>
                    <a:lnTo>
                      <a:pt x="12" y="69"/>
                    </a:lnTo>
                    <a:lnTo>
                      <a:pt x="15" y="8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24" name="Freeform 77"/>
              <p:cNvSpPr>
                <a:spLocks/>
              </p:cNvSpPr>
              <p:nvPr/>
            </p:nvSpPr>
            <p:spPr bwMode="auto">
              <a:xfrm>
                <a:off x="4565" y="12128"/>
                <a:ext cx="37" cy="55"/>
              </a:xfrm>
              <a:custGeom>
                <a:avLst/>
                <a:gdLst>
                  <a:gd name="T0" fmla="*/ 37 w 37"/>
                  <a:gd name="T1" fmla="*/ 26 h 55"/>
                  <a:gd name="T2" fmla="*/ 29 w 37"/>
                  <a:gd name="T3" fmla="*/ 32 h 55"/>
                  <a:gd name="T4" fmla="*/ 21 w 37"/>
                  <a:gd name="T5" fmla="*/ 39 h 55"/>
                  <a:gd name="T6" fmla="*/ 13 w 37"/>
                  <a:gd name="T7" fmla="*/ 48 h 55"/>
                  <a:gd name="T8" fmla="*/ 6 w 37"/>
                  <a:gd name="T9" fmla="*/ 55 h 55"/>
                  <a:gd name="T10" fmla="*/ 2 w 37"/>
                  <a:gd name="T11" fmla="*/ 51 h 55"/>
                  <a:gd name="T12" fmla="*/ 0 w 37"/>
                  <a:gd name="T13" fmla="*/ 45 h 55"/>
                  <a:gd name="T14" fmla="*/ 3 w 37"/>
                  <a:gd name="T15" fmla="*/ 36 h 55"/>
                  <a:gd name="T16" fmla="*/ 5 w 37"/>
                  <a:gd name="T17" fmla="*/ 29 h 55"/>
                  <a:gd name="T18" fmla="*/ 25 w 37"/>
                  <a:gd name="T19" fmla="*/ 0 h 55"/>
                  <a:gd name="T20" fmla="*/ 31 w 37"/>
                  <a:gd name="T21" fmla="*/ 5 h 55"/>
                  <a:gd name="T22" fmla="*/ 34 w 37"/>
                  <a:gd name="T23" fmla="*/ 11 h 55"/>
                  <a:gd name="T24" fmla="*/ 36 w 37"/>
                  <a:gd name="T25" fmla="*/ 18 h 55"/>
                  <a:gd name="T26" fmla="*/ 37 w 37"/>
                  <a:gd name="T27" fmla="*/ 26 h 55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37"/>
                  <a:gd name="T43" fmla="*/ 0 h 55"/>
                  <a:gd name="T44" fmla="*/ 37 w 37"/>
                  <a:gd name="T45" fmla="*/ 55 h 55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37" h="55">
                    <a:moveTo>
                      <a:pt x="37" y="26"/>
                    </a:moveTo>
                    <a:lnTo>
                      <a:pt x="29" y="32"/>
                    </a:lnTo>
                    <a:lnTo>
                      <a:pt x="21" y="39"/>
                    </a:lnTo>
                    <a:lnTo>
                      <a:pt x="13" y="48"/>
                    </a:lnTo>
                    <a:lnTo>
                      <a:pt x="6" y="55"/>
                    </a:lnTo>
                    <a:lnTo>
                      <a:pt x="2" y="51"/>
                    </a:lnTo>
                    <a:lnTo>
                      <a:pt x="0" y="45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25" y="0"/>
                    </a:lnTo>
                    <a:lnTo>
                      <a:pt x="31" y="5"/>
                    </a:lnTo>
                    <a:lnTo>
                      <a:pt x="34" y="11"/>
                    </a:lnTo>
                    <a:lnTo>
                      <a:pt x="36" y="18"/>
                    </a:lnTo>
                    <a:lnTo>
                      <a:pt x="37" y="2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25" name="Freeform 78"/>
              <p:cNvSpPr>
                <a:spLocks/>
              </p:cNvSpPr>
              <p:nvPr/>
            </p:nvSpPr>
            <p:spPr bwMode="auto">
              <a:xfrm>
                <a:off x="4153" y="12156"/>
                <a:ext cx="116" cy="17"/>
              </a:xfrm>
              <a:custGeom>
                <a:avLst/>
                <a:gdLst>
                  <a:gd name="T0" fmla="*/ 116 w 116"/>
                  <a:gd name="T1" fmla="*/ 13 h 17"/>
                  <a:gd name="T2" fmla="*/ 102 w 116"/>
                  <a:gd name="T3" fmla="*/ 13 h 17"/>
                  <a:gd name="T4" fmla="*/ 87 w 116"/>
                  <a:gd name="T5" fmla="*/ 14 h 17"/>
                  <a:gd name="T6" fmla="*/ 72 w 116"/>
                  <a:gd name="T7" fmla="*/ 16 h 17"/>
                  <a:gd name="T8" fmla="*/ 56 w 116"/>
                  <a:gd name="T9" fmla="*/ 16 h 17"/>
                  <a:gd name="T10" fmla="*/ 41 w 116"/>
                  <a:gd name="T11" fmla="*/ 17 h 17"/>
                  <a:gd name="T12" fmla="*/ 27 w 116"/>
                  <a:gd name="T13" fmla="*/ 16 h 17"/>
                  <a:gd name="T14" fmla="*/ 13 w 116"/>
                  <a:gd name="T15" fmla="*/ 13 h 17"/>
                  <a:gd name="T16" fmla="*/ 0 w 116"/>
                  <a:gd name="T17" fmla="*/ 7 h 17"/>
                  <a:gd name="T18" fmla="*/ 4 w 116"/>
                  <a:gd name="T19" fmla="*/ 3 h 17"/>
                  <a:gd name="T20" fmla="*/ 11 w 116"/>
                  <a:gd name="T21" fmla="*/ 1 h 17"/>
                  <a:gd name="T22" fmla="*/ 18 w 116"/>
                  <a:gd name="T23" fmla="*/ 1 h 17"/>
                  <a:gd name="T24" fmla="*/ 26 w 116"/>
                  <a:gd name="T25" fmla="*/ 0 h 17"/>
                  <a:gd name="T26" fmla="*/ 38 w 116"/>
                  <a:gd name="T27" fmla="*/ 0 h 17"/>
                  <a:gd name="T28" fmla="*/ 50 w 116"/>
                  <a:gd name="T29" fmla="*/ 0 h 17"/>
                  <a:gd name="T30" fmla="*/ 61 w 116"/>
                  <a:gd name="T31" fmla="*/ 0 h 17"/>
                  <a:gd name="T32" fmla="*/ 73 w 116"/>
                  <a:gd name="T33" fmla="*/ 1 h 17"/>
                  <a:gd name="T34" fmla="*/ 84 w 116"/>
                  <a:gd name="T35" fmla="*/ 3 h 17"/>
                  <a:gd name="T36" fmla="*/ 96 w 116"/>
                  <a:gd name="T37" fmla="*/ 5 h 17"/>
                  <a:gd name="T38" fmla="*/ 105 w 116"/>
                  <a:gd name="T39" fmla="*/ 8 h 17"/>
                  <a:gd name="T40" fmla="*/ 116 w 116"/>
                  <a:gd name="T41" fmla="*/ 13 h 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16"/>
                  <a:gd name="T64" fmla="*/ 0 h 17"/>
                  <a:gd name="T65" fmla="*/ 116 w 116"/>
                  <a:gd name="T66" fmla="*/ 17 h 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16" h="17">
                    <a:moveTo>
                      <a:pt x="116" y="13"/>
                    </a:moveTo>
                    <a:lnTo>
                      <a:pt x="102" y="13"/>
                    </a:lnTo>
                    <a:lnTo>
                      <a:pt x="87" y="14"/>
                    </a:lnTo>
                    <a:lnTo>
                      <a:pt x="72" y="16"/>
                    </a:lnTo>
                    <a:lnTo>
                      <a:pt x="56" y="16"/>
                    </a:lnTo>
                    <a:lnTo>
                      <a:pt x="41" y="17"/>
                    </a:lnTo>
                    <a:lnTo>
                      <a:pt x="27" y="16"/>
                    </a:lnTo>
                    <a:lnTo>
                      <a:pt x="13" y="13"/>
                    </a:lnTo>
                    <a:lnTo>
                      <a:pt x="0" y="7"/>
                    </a:lnTo>
                    <a:lnTo>
                      <a:pt x="4" y="3"/>
                    </a:lnTo>
                    <a:lnTo>
                      <a:pt x="11" y="1"/>
                    </a:lnTo>
                    <a:lnTo>
                      <a:pt x="18" y="1"/>
                    </a:lnTo>
                    <a:lnTo>
                      <a:pt x="26" y="0"/>
                    </a:lnTo>
                    <a:lnTo>
                      <a:pt x="38" y="0"/>
                    </a:lnTo>
                    <a:lnTo>
                      <a:pt x="50" y="0"/>
                    </a:lnTo>
                    <a:lnTo>
                      <a:pt x="61" y="0"/>
                    </a:lnTo>
                    <a:lnTo>
                      <a:pt x="73" y="1"/>
                    </a:lnTo>
                    <a:lnTo>
                      <a:pt x="84" y="3"/>
                    </a:lnTo>
                    <a:lnTo>
                      <a:pt x="96" y="5"/>
                    </a:lnTo>
                    <a:lnTo>
                      <a:pt x="105" y="8"/>
                    </a:lnTo>
                    <a:lnTo>
                      <a:pt x="116" y="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26" name="Freeform 79"/>
              <p:cNvSpPr>
                <a:spLocks/>
              </p:cNvSpPr>
              <p:nvPr/>
            </p:nvSpPr>
            <p:spPr bwMode="auto">
              <a:xfrm>
                <a:off x="4202" y="12183"/>
                <a:ext cx="58" cy="16"/>
              </a:xfrm>
              <a:custGeom>
                <a:avLst/>
                <a:gdLst>
                  <a:gd name="T0" fmla="*/ 58 w 58"/>
                  <a:gd name="T1" fmla="*/ 9 h 16"/>
                  <a:gd name="T2" fmla="*/ 53 w 58"/>
                  <a:gd name="T3" fmla="*/ 11 h 16"/>
                  <a:gd name="T4" fmla="*/ 49 w 58"/>
                  <a:gd name="T5" fmla="*/ 13 h 16"/>
                  <a:gd name="T6" fmla="*/ 42 w 58"/>
                  <a:gd name="T7" fmla="*/ 14 h 16"/>
                  <a:gd name="T8" fmla="*/ 37 w 58"/>
                  <a:gd name="T9" fmla="*/ 15 h 16"/>
                  <a:gd name="T10" fmla="*/ 31 w 58"/>
                  <a:gd name="T11" fmla="*/ 16 h 16"/>
                  <a:gd name="T12" fmla="*/ 26 w 58"/>
                  <a:gd name="T13" fmla="*/ 16 h 16"/>
                  <a:gd name="T14" fmla="*/ 20 w 58"/>
                  <a:gd name="T15" fmla="*/ 15 h 16"/>
                  <a:gd name="T16" fmla="*/ 15 w 58"/>
                  <a:gd name="T17" fmla="*/ 13 h 16"/>
                  <a:gd name="T18" fmla="*/ 0 w 58"/>
                  <a:gd name="T19" fmla="*/ 0 h 16"/>
                  <a:gd name="T20" fmla="*/ 7 w 58"/>
                  <a:gd name="T21" fmla="*/ 0 h 16"/>
                  <a:gd name="T22" fmla="*/ 15 w 58"/>
                  <a:gd name="T23" fmla="*/ 1 h 16"/>
                  <a:gd name="T24" fmla="*/ 23 w 58"/>
                  <a:gd name="T25" fmla="*/ 2 h 16"/>
                  <a:gd name="T26" fmla="*/ 30 w 58"/>
                  <a:gd name="T27" fmla="*/ 2 h 16"/>
                  <a:gd name="T28" fmla="*/ 37 w 58"/>
                  <a:gd name="T29" fmla="*/ 5 h 16"/>
                  <a:gd name="T30" fmla="*/ 44 w 58"/>
                  <a:gd name="T31" fmla="*/ 6 h 16"/>
                  <a:gd name="T32" fmla="*/ 52 w 58"/>
                  <a:gd name="T33" fmla="*/ 7 h 16"/>
                  <a:gd name="T34" fmla="*/ 58 w 58"/>
                  <a:gd name="T35" fmla="*/ 9 h 1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58"/>
                  <a:gd name="T55" fmla="*/ 0 h 16"/>
                  <a:gd name="T56" fmla="*/ 58 w 58"/>
                  <a:gd name="T57" fmla="*/ 16 h 1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58" h="16">
                    <a:moveTo>
                      <a:pt x="58" y="9"/>
                    </a:moveTo>
                    <a:lnTo>
                      <a:pt x="53" y="11"/>
                    </a:lnTo>
                    <a:lnTo>
                      <a:pt x="49" y="13"/>
                    </a:lnTo>
                    <a:lnTo>
                      <a:pt x="42" y="14"/>
                    </a:lnTo>
                    <a:lnTo>
                      <a:pt x="37" y="15"/>
                    </a:lnTo>
                    <a:lnTo>
                      <a:pt x="31" y="16"/>
                    </a:lnTo>
                    <a:lnTo>
                      <a:pt x="26" y="16"/>
                    </a:lnTo>
                    <a:lnTo>
                      <a:pt x="20" y="15"/>
                    </a:lnTo>
                    <a:lnTo>
                      <a:pt x="15" y="13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5" y="1"/>
                    </a:lnTo>
                    <a:lnTo>
                      <a:pt x="23" y="2"/>
                    </a:lnTo>
                    <a:lnTo>
                      <a:pt x="30" y="2"/>
                    </a:lnTo>
                    <a:lnTo>
                      <a:pt x="37" y="5"/>
                    </a:lnTo>
                    <a:lnTo>
                      <a:pt x="44" y="6"/>
                    </a:lnTo>
                    <a:lnTo>
                      <a:pt x="52" y="7"/>
                    </a:lnTo>
                    <a:lnTo>
                      <a:pt x="58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27" name="Freeform 80"/>
              <p:cNvSpPr>
                <a:spLocks/>
              </p:cNvSpPr>
              <p:nvPr/>
            </p:nvSpPr>
            <p:spPr bwMode="auto">
              <a:xfrm>
                <a:off x="4266" y="12213"/>
                <a:ext cx="7" cy="4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0 w 7"/>
                  <a:gd name="T5" fmla="*/ 0 h 4"/>
                  <a:gd name="T6" fmla="*/ 0 60000 65536"/>
                  <a:gd name="T7" fmla="*/ 0 60000 65536"/>
                  <a:gd name="T8" fmla="*/ 0 60000 65536"/>
                  <a:gd name="T9" fmla="*/ 0 w 7"/>
                  <a:gd name="T10" fmla="*/ 0 h 4"/>
                  <a:gd name="T11" fmla="*/ 7 w 7"/>
                  <a:gd name="T12" fmla="*/ 4 h 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7" h="4">
                    <a:moveTo>
                      <a:pt x="0" y="0"/>
                    </a:moveTo>
                    <a:lnTo>
                      <a:pt x="7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28" name="Freeform 81"/>
              <p:cNvSpPr>
                <a:spLocks/>
              </p:cNvSpPr>
              <p:nvPr/>
            </p:nvSpPr>
            <p:spPr bwMode="auto">
              <a:xfrm>
                <a:off x="4050" y="12214"/>
                <a:ext cx="39" cy="14"/>
              </a:xfrm>
              <a:custGeom>
                <a:avLst/>
                <a:gdLst>
                  <a:gd name="T0" fmla="*/ 39 w 39"/>
                  <a:gd name="T1" fmla="*/ 13 h 14"/>
                  <a:gd name="T2" fmla="*/ 34 w 39"/>
                  <a:gd name="T3" fmla="*/ 14 h 14"/>
                  <a:gd name="T4" fmla="*/ 28 w 39"/>
                  <a:gd name="T5" fmla="*/ 14 h 14"/>
                  <a:gd name="T6" fmla="*/ 23 w 39"/>
                  <a:gd name="T7" fmla="*/ 13 h 14"/>
                  <a:gd name="T8" fmla="*/ 18 w 39"/>
                  <a:gd name="T9" fmla="*/ 11 h 14"/>
                  <a:gd name="T10" fmla="*/ 13 w 39"/>
                  <a:gd name="T11" fmla="*/ 9 h 14"/>
                  <a:gd name="T12" fmla="*/ 9 w 39"/>
                  <a:gd name="T13" fmla="*/ 7 h 14"/>
                  <a:gd name="T14" fmla="*/ 4 w 39"/>
                  <a:gd name="T15" fmla="*/ 3 h 14"/>
                  <a:gd name="T16" fmla="*/ 0 w 39"/>
                  <a:gd name="T17" fmla="*/ 0 h 14"/>
                  <a:gd name="T18" fmla="*/ 5 w 39"/>
                  <a:gd name="T19" fmla="*/ 1 h 14"/>
                  <a:gd name="T20" fmla="*/ 10 w 39"/>
                  <a:gd name="T21" fmla="*/ 3 h 14"/>
                  <a:gd name="T22" fmla="*/ 15 w 39"/>
                  <a:gd name="T23" fmla="*/ 4 h 14"/>
                  <a:gd name="T24" fmla="*/ 19 w 39"/>
                  <a:gd name="T25" fmla="*/ 7 h 14"/>
                  <a:gd name="T26" fmla="*/ 25 w 39"/>
                  <a:gd name="T27" fmla="*/ 8 h 14"/>
                  <a:gd name="T28" fmla="*/ 29 w 39"/>
                  <a:gd name="T29" fmla="*/ 10 h 14"/>
                  <a:gd name="T30" fmla="*/ 35 w 39"/>
                  <a:gd name="T31" fmla="*/ 11 h 14"/>
                  <a:gd name="T32" fmla="*/ 39 w 39"/>
                  <a:gd name="T33" fmla="*/ 13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39"/>
                  <a:gd name="T52" fmla="*/ 0 h 14"/>
                  <a:gd name="T53" fmla="*/ 39 w 39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39" h="14">
                    <a:moveTo>
                      <a:pt x="39" y="13"/>
                    </a:moveTo>
                    <a:lnTo>
                      <a:pt x="34" y="14"/>
                    </a:lnTo>
                    <a:lnTo>
                      <a:pt x="28" y="14"/>
                    </a:lnTo>
                    <a:lnTo>
                      <a:pt x="23" y="13"/>
                    </a:lnTo>
                    <a:lnTo>
                      <a:pt x="18" y="11"/>
                    </a:lnTo>
                    <a:lnTo>
                      <a:pt x="13" y="9"/>
                    </a:lnTo>
                    <a:lnTo>
                      <a:pt x="9" y="7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5" y="1"/>
                    </a:lnTo>
                    <a:lnTo>
                      <a:pt x="10" y="3"/>
                    </a:lnTo>
                    <a:lnTo>
                      <a:pt x="15" y="4"/>
                    </a:lnTo>
                    <a:lnTo>
                      <a:pt x="19" y="7"/>
                    </a:lnTo>
                    <a:lnTo>
                      <a:pt x="25" y="8"/>
                    </a:lnTo>
                    <a:lnTo>
                      <a:pt x="29" y="10"/>
                    </a:lnTo>
                    <a:lnTo>
                      <a:pt x="35" y="11"/>
                    </a:lnTo>
                    <a:lnTo>
                      <a:pt x="39" y="1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29" name="Freeform 82"/>
              <p:cNvSpPr>
                <a:spLocks/>
              </p:cNvSpPr>
              <p:nvPr/>
            </p:nvSpPr>
            <p:spPr bwMode="auto">
              <a:xfrm>
                <a:off x="3922" y="12225"/>
                <a:ext cx="206" cy="44"/>
              </a:xfrm>
              <a:custGeom>
                <a:avLst/>
                <a:gdLst>
                  <a:gd name="T0" fmla="*/ 206 w 206"/>
                  <a:gd name="T1" fmla="*/ 26 h 44"/>
                  <a:gd name="T2" fmla="*/ 198 w 206"/>
                  <a:gd name="T3" fmla="*/ 31 h 44"/>
                  <a:gd name="T4" fmla="*/ 190 w 206"/>
                  <a:gd name="T5" fmla="*/ 35 h 44"/>
                  <a:gd name="T6" fmla="*/ 180 w 206"/>
                  <a:gd name="T7" fmla="*/ 38 h 44"/>
                  <a:gd name="T8" fmla="*/ 169 w 206"/>
                  <a:gd name="T9" fmla="*/ 40 h 44"/>
                  <a:gd name="T10" fmla="*/ 158 w 206"/>
                  <a:gd name="T11" fmla="*/ 41 h 44"/>
                  <a:gd name="T12" fmla="*/ 147 w 206"/>
                  <a:gd name="T13" fmla="*/ 42 h 44"/>
                  <a:gd name="T14" fmla="*/ 137 w 206"/>
                  <a:gd name="T15" fmla="*/ 43 h 44"/>
                  <a:gd name="T16" fmla="*/ 126 w 206"/>
                  <a:gd name="T17" fmla="*/ 44 h 44"/>
                  <a:gd name="T18" fmla="*/ 109 w 206"/>
                  <a:gd name="T19" fmla="*/ 44 h 44"/>
                  <a:gd name="T20" fmla="*/ 92 w 206"/>
                  <a:gd name="T21" fmla="*/ 43 h 44"/>
                  <a:gd name="T22" fmla="*/ 76 w 206"/>
                  <a:gd name="T23" fmla="*/ 41 h 44"/>
                  <a:gd name="T24" fmla="*/ 60 w 206"/>
                  <a:gd name="T25" fmla="*/ 38 h 44"/>
                  <a:gd name="T26" fmla="*/ 44 w 206"/>
                  <a:gd name="T27" fmla="*/ 35 h 44"/>
                  <a:gd name="T28" fmla="*/ 29 w 206"/>
                  <a:gd name="T29" fmla="*/ 29 h 44"/>
                  <a:gd name="T30" fmla="*/ 14 w 206"/>
                  <a:gd name="T31" fmla="*/ 23 h 44"/>
                  <a:gd name="T32" fmla="*/ 0 w 206"/>
                  <a:gd name="T33" fmla="*/ 15 h 44"/>
                  <a:gd name="T34" fmla="*/ 14 w 206"/>
                  <a:gd name="T35" fmla="*/ 19 h 44"/>
                  <a:gd name="T36" fmla="*/ 28 w 206"/>
                  <a:gd name="T37" fmla="*/ 22 h 44"/>
                  <a:gd name="T38" fmla="*/ 42 w 206"/>
                  <a:gd name="T39" fmla="*/ 24 h 44"/>
                  <a:gd name="T40" fmla="*/ 57 w 206"/>
                  <a:gd name="T41" fmla="*/ 26 h 44"/>
                  <a:gd name="T42" fmla="*/ 73 w 206"/>
                  <a:gd name="T43" fmla="*/ 28 h 44"/>
                  <a:gd name="T44" fmla="*/ 87 w 206"/>
                  <a:gd name="T45" fmla="*/ 29 h 44"/>
                  <a:gd name="T46" fmla="*/ 102 w 206"/>
                  <a:gd name="T47" fmla="*/ 29 h 44"/>
                  <a:gd name="T48" fmla="*/ 117 w 206"/>
                  <a:gd name="T49" fmla="*/ 28 h 44"/>
                  <a:gd name="T50" fmla="*/ 109 w 206"/>
                  <a:gd name="T51" fmla="*/ 25 h 44"/>
                  <a:gd name="T52" fmla="*/ 101 w 206"/>
                  <a:gd name="T53" fmla="*/ 22 h 44"/>
                  <a:gd name="T54" fmla="*/ 93 w 206"/>
                  <a:gd name="T55" fmla="*/ 19 h 44"/>
                  <a:gd name="T56" fmla="*/ 84 w 206"/>
                  <a:gd name="T57" fmla="*/ 16 h 44"/>
                  <a:gd name="T58" fmla="*/ 77 w 206"/>
                  <a:gd name="T59" fmla="*/ 12 h 44"/>
                  <a:gd name="T60" fmla="*/ 69 w 206"/>
                  <a:gd name="T61" fmla="*/ 9 h 44"/>
                  <a:gd name="T62" fmla="*/ 62 w 206"/>
                  <a:gd name="T63" fmla="*/ 5 h 44"/>
                  <a:gd name="T64" fmla="*/ 54 w 206"/>
                  <a:gd name="T65" fmla="*/ 0 h 44"/>
                  <a:gd name="T66" fmla="*/ 71 w 206"/>
                  <a:gd name="T67" fmla="*/ 6 h 44"/>
                  <a:gd name="T68" fmla="*/ 90 w 206"/>
                  <a:gd name="T69" fmla="*/ 11 h 44"/>
                  <a:gd name="T70" fmla="*/ 108 w 206"/>
                  <a:gd name="T71" fmla="*/ 17 h 44"/>
                  <a:gd name="T72" fmla="*/ 128 w 206"/>
                  <a:gd name="T73" fmla="*/ 20 h 44"/>
                  <a:gd name="T74" fmla="*/ 147 w 206"/>
                  <a:gd name="T75" fmla="*/ 23 h 44"/>
                  <a:gd name="T76" fmla="*/ 167 w 206"/>
                  <a:gd name="T77" fmla="*/ 25 h 44"/>
                  <a:gd name="T78" fmla="*/ 187 w 206"/>
                  <a:gd name="T79" fmla="*/ 26 h 44"/>
                  <a:gd name="T80" fmla="*/ 206 w 206"/>
                  <a:gd name="T81" fmla="*/ 26 h 4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6"/>
                  <a:gd name="T124" fmla="*/ 0 h 44"/>
                  <a:gd name="T125" fmla="*/ 206 w 206"/>
                  <a:gd name="T126" fmla="*/ 44 h 4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6" h="44">
                    <a:moveTo>
                      <a:pt x="206" y="26"/>
                    </a:moveTo>
                    <a:lnTo>
                      <a:pt x="198" y="31"/>
                    </a:lnTo>
                    <a:lnTo>
                      <a:pt x="190" y="35"/>
                    </a:lnTo>
                    <a:lnTo>
                      <a:pt x="180" y="38"/>
                    </a:lnTo>
                    <a:lnTo>
                      <a:pt x="169" y="40"/>
                    </a:lnTo>
                    <a:lnTo>
                      <a:pt x="158" y="41"/>
                    </a:lnTo>
                    <a:lnTo>
                      <a:pt x="147" y="42"/>
                    </a:lnTo>
                    <a:lnTo>
                      <a:pt x="137" y="43"/>
                    </a:lnTo>
                    <a:lnTo>
                      <a:pt x="126" y="44"/>
                    </a:lnTo>
                    <a:lnTo>
                      <a:pt x="109" y="44"/>
                    </a:lnTo>
                    <a:lnTo>
                      <a:pt x="92" y="43"/>
                    </a:lnTo>
                    <a:lnTo>
                      <a:pt x="76" y="41"/>
                    </a:lnTo>
                    <a:lnTo>
                      <a:pt x="60" y="38"/>
                    </a:lnTo>
                    <a:lnTo>
                      <a:pt x="44" y="35"/>
                    </a:lnTo>
                    <a:lnTo>
                      <a:pt x="29" y="29"/>
                    </a:lnTo>
                    <a:lnTo>
                      <a:pt x="14" y="23"/>
                    </a:lnTo>
                    <a:lnTo>
                      <a:pt x="0" y="15"/>
                    </a:lnTo>
                    <a:lnTo>
                      <a:pt x="14" y="19"/>
                    </a:lnTo>
                    <a:lnTo>
                      <a:pt x="28" y="22"/>
                    </a:lnTo>
                    <a:lnTo>
                      <a:pt x="42" y="24"/>
                    </a:lnTo>
                    <a:lnTo>
                      <a:pt x="57" y="26"/>
                    </a:lnTo>
                    <a:lnTo>
                      <a:pt x="73" y="28"/>
                    </a:lnTo>
                    <a:lnTo>
                      <a:pt x="87" y="29"/>
                    </a:lnTo>
                    <a:lnTo>
                      <a:pt x="102" y="29"/>
                    </a:lnTo>
                    <a:lnTo>
                      <a:pt x="117" y="28"/>
                    </a:lnTo>
                    <a:lnTo>
                      <a:pt x="109" y="25"/>
                    </a:lnTo>
                    <a:lnTo>
                      <a:pt x="101" y="22"/>
                    </a:lnTo>
                    <a:lnTo>
                      <a:pt x="93" y="19"/>
                    </a:lnTo>
                    <a:lnTo>
                      <a:pt x="84" y="16"/>
                    </a:lnTo>
                    <a:lnTo>
                      <a:pt x="77" y="12"/>
                    </a:lnTo>
                    <a:lnTo>
                      <a:pt x="69" y="9"/>
                    </a:lnTo>
                    <a:lnTo>
                      <a:pt x="62" y="5"/>
                    </a:lnTo>
                    <a:lnTo>
                      <a:pt x="54" y="0"/>
                    </a:lnTo>
                    <a:lnTo>
                      <a:pt x="71" y="6"/>
                    </a:lnTo>
                    <a:lnTo>
                      <a:pt x="90" y="11"/>
                    </a:lnTo>
                    <a:lnTo>
                      <a:pt x="108" y="17"/>
                    </a:lnTo>
                    <a:lnTo>
                      <a:pt x="128" y="20"/>
                    </a:lnTo>
                    <a:lnTo>
                      <a:pt x="147" y="23"/>
                    </a:lnTo>
                    <a:lnTo>
                      <a:pt x="167" y="25"/>
                    </a:lnTo>
                    <a:lnTo>
                      <a:pt x="187" y="26"/>
                    </a:lnTo>
                    <a:lnTo>
                      <a:pt x="206" y="2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30" name="Freeform 83"/>
              <p:cNvSpPr>
                <a:spLocks/>
              </p:cNvSpPr>
              <p:nvPr/>
            </p:nvSpPr>
            <p:spPr bwMode="auto">
              <a:xfrm>
                <a:off x="3481" y="12241"/>
                <a:ext cx="134" cy="137"/>
              </a:xfrm>
              <a:custGeom>
                <a:avLst/>
                <a:gdLst>
                  <a:gd name="T0" fmla="*/ 134 w 134"/>
                  <a:gd name="T1" fmla="*/ 0 h 137"/>
                  <a:gd name="T2" fmla="*/ 122 w 134"/>
                  <a:gd name="T3" fmla="*/ 12 h 137"/>
                  <a:gd name="T4" fmla="*/ 108 w 134"/>
                  <a:gd name="T5" fmla="*/ 23 h 137"/>
                  <a:gd name="T6" fmla="*/ 92 w 134"/>
                  <a:gd name="T7" fmla="*/ 32 h 137"/>
                  <a:gd name="T8" fmla="*/ 77 w 134"/>
                  <a:gd name="T9" fmla="*/ 40 h 137"/>
                  <a:gd name="T10" fmla="*/ 62 w 134"/>
                  <a:gd name="T11" fmla="*/ 49 h 137"/>
                  <a:gd name="T12" fmla="*/ 47 w 134"/>
                  <a:gd name="T13" fmla="*/ 57 h 137"/>
                  <a:gd name="T14" fmla="*/ 33 w 134"/>
                  <a:gd name="T15" fmla="*/ 69 h 137"/>
                  <a:gd name="T16" fmla="*/ 21 w 134"/>
                  <a:gd name="T17" fmla="*/ 82 h 137"/>
                  <a:gd name="T18" fmla="*/ 3 w 134"/>
                  <a:gd name="T19" fmla="*/ 137 h 137"/>
                  <a:gd name="T20" fmla="*/ 0 w 134"/>
                  <a:gd name="T21" fmla="*/ 115 h 137"/>
                  <a:gd name="T22" fmla="*/ 0 w 134"/>
                  <a:gd name="T23" fmla="*/ 93 h 137"/>
                  <a:gd name="T24" fmla="*/ 6 w 134"/>
                  <a:gd name="T25" fmla="*/ 73 h 137"/>
                  <a:gd name="T26" fmla="*/ 16 w 134"/>
                  <a:gd name="T27" fmla="*/ 55 h 137"/>
                  <a:gd name="T28" fmla="*/ 27 w 134"/>
                  <a:gd name="T29" fmla="*/ 44 h 137"/>
                  <a:gd name="T30" fmla="*/ 38 w 134"/>
                  <a:gd name="T31" fmla="*/ 36 h 137"/>
                  <a:gd name="T32" fmla="*/ 50 w 134"/>
                  <a:gd name="T33" fmla="*/ 28 h 137"/>
                  <a:gd name="T34" fmla="*/ 63 w 134"/>
                  <a:gd name="T35" fmla="*/ 23 h 137"/>
                  <a:gd name="T36" fmla="*/ 76 w 134"/>
                  <a:gd name="T37" fmla="*/ 18 h 137"/>
                  <a:gd name="T38" fmla="*/ 89 w 134"/>
                  <a:gd name="T39" fmla="*/ 15 h 137"/>
                  <a:gd name="T40" fmla="*/ 103 w 134"/>
                  <a:gd name="T41" fmla="*/ 12 h 137"/>
                  <a:gd name="T42" fmla="*/ 117 w 134"/>
                  <a:gd name="T43" fmla="*/ 10 h 137"/>
                  <a:gd name="T44" fmla="*/ 122 w 134"/>
                  <a:gd name="T45" fmla="*/ 7 h 137"/>
                  <a:gd name="T46" fmla="*/ 125 w 134"/>
                  <a:gd name="T47" fmla="*/ 4 h 137"/>
                  <a:gd name="T48" fmla="*/ 129 w 134"/>
                  <a:gd name="T49" fmla="*/ 2 h 137"/>
                  <a:gd name="T50" fmla="*/ 134 w 134"/>
                  <a:gd name="T51" fmla="*/ 0 h 1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4"/>
                  <a:gd name="T79" fmla="*/ 0 h 137"/>
                  <a:gd name="T80" fmla="*/ 134 w 134"/>
                  <a:gd name="T81" fmla="*/ 137 h 1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4" h="137">
                    <a:moveTo>
                      <a:pt x="134" y="0"/>
                    </a:moveTo>
                    <a:lnTo>
                      <a:pt x="122" y="12"/>
                    </a:lnTo>
                    <a:lnTo>
                      <a:pt x="108" y="23"/>
                    </a:lnTo>
                    <a:lnTo>
                      <a:pt x="92" y="32"/>
                    </a:lnTo>
                    <a:lnTo>
                      <a:pt x="77" y="40"/>
                    </a:lnTo>
                    <a:lnTo>
                      <a:pt x="62" y="49"/>
                    </a:lnTo>
                    <a:lnTo>
                      <a:pt x="47" y="57"/>
                    </a:lnTo>
                    <a:lnTo>
                      <a:pt x="33" y="69"/>
                    </a:lnTo>
                    <a:lnTo>
                      <a:pt x="21" y="82"/>
                    </a:lnTo>
                    <a:lnTo>
                      <a:pt x="3" y="137"/>
                    </a:lnTo>
                    <a:lnTo>
                      <a:pt x="0" y="115"/>
                    </a:lnTo>
                    <a:lnTo>
                      <a:pt x="0" y="93"/>
                    </a:lnTo>
                    <a:lnTo>
                      <a:pt x="6" y="73"/>
                    </a:lnTo>
                    <a:lnTo>
                      <a:pt x="16" y="55"/>
                    </a:lnTo>
                    <a:lnTo>
                      <a:pt x="27" y="44"/>
                    </a:lnTo>
                    <a:lnTo>
                      <a:pt x="38" y="36"/>
                    </a:lnTo>
                    <a:lnTo>
                      <a:pt x="50" y="28"/>
                    </a:lnTo>
                    <a:lnTo>
                      <a:pt x="63" y="23"/>
                    </a:lnTo>
                    <a:lnTo>
                      <a:pt x="76" y="18"/>
                    </a:lnTo>
                    <a:lnTo>
                      <a:pt x="89" y="15"/>
                    </a:lnTo>
                    <a:lnTo>
                      <a:pt x="103" y="12"/>
                    </a:lnTo>
                    <a:lnTo>
                      <a:pt x="117" y="10"/>
                    </a:lnTo>
                    <a:lnTo>
                      <a:pt x="122" y="7"/>
                    </a:lnTo>
                    <a:lnTo>
                      <a:pt x="125" y="4"/>
                    </a:lnTo>
                    <a:lnTo>
                      <a:pt x="129" y="2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31" name="Freeform 84"/>
              <p:cNvSpPr>
                <a:spLocks/>
              </p:cNvSpPr>
              <p:nvPr/>
            </p:nvSpPr>
            <p:spPr bwMode="auto">
              <a:xfrm>
                <a:off x="4493" y="12241"/>
                <a:ext cx="177" cy="87"/>
              </a:xfrm>
              <a:custGeom>
                <a:avLst/>
                <a:gdLst>
                  <a:gd name="T0" fmla="*/ 177 w 177"/>
                  <a:gd name="T1" fmla="*/ 87 h 87"/>
                  <a:gd name="T2" fmla="*/ 161 w 177"/>
                  <a:gd name="T3" fmla="*/ 78 h 87"/>
                  <a:gd name="T4" fmla="*/ 147 w 177"/>
                  <a:gd name="T5" fmla="*/ 68 h 87"/>
                  <a:gd name="T6" fmla="*/ 134 w 177"/>
                  <a:gd name="T7" fmla="*/ 57 h 87"/>
                  <a:gd name="T8" fmla="*/ 120 w 177"/>
                  <a:gd name="T9" fmla="*/ 46 h 87"/>
                  <a:gd name="T10" fmla="*/ 105 w 177"/>
                  <a:gd name="T11" fmla="*/ 36 h 87"/>
                  <a:gd name="T12" fmla="*/ 91 w 177"/>
                  <a:gd name="T13" fmla="*/ 27 h 87"/>
                  <a:gd name="T14" fmla="*/ 75 w 177"/>
                  <a:gd name="T15" fmla="*/ 21 h 87"/>
                  <a:gd name="T16" fmla="*/ 57 w 177"/>
                  <a:gd name="T17" fmla="*/ 18 h 87"/>
                  <a:gd name="T18" fmla="*/ 50 w 177"/>
                  <a:gd name="T19" fmla="*/ 17 h 87"/>
                  <a:gd name="T20" fmla="*/ 42 w 177"/>
                  <a:gd name="T21" fmla="*/ 15 h 87"/>
                  <a:gd name="T22" fmla="*/ 34 w 177"/>
                  <a:gd name="T23" fmla="*/ 13 h 87"/>
                  <a:gd name="T24" fmla="*/ 27 w 177"/>
                  <a:gd name="T25" fmla="*/ 11 h 87"/>
                  <a:gd name="T26" fmla="*/ 19 w 177"/>
                  <a:gd name="T27" fmla="*/ 10 h 87"/>
                  <a:gd name="T28" fmla="*/ 13 w 177"/>
                  <a:gd name="T29" fmla="*/ 7 h 87"/>
                  <a:gd name="T30" fmla="*/ 6 w 177"/>
                  <a:gd name="T31" fmla="*/ 4 h 87"/>
                  <a:gd name="T32" fmla="*/ 0 w 177"/>
                  <a:gd name="T33" fmla="*/ 0 h 87"/>
                  <a:gd name="T34" fmla="*/ 13 w 177"/>
                  <a:gd name="T35" fmla="*/ 0 h 87"/>
                  <a:gd name="T36" fmla="*/ 27 w 177"/>
                  <a:gd name="T37" fmla="*/ 0 h 87"/>
                  <a:gd name="T38" fmla="*/ 39 w 177"/>
                  <a:gd name="T39" fmla="*/ 1 h 87"/>
                  <a:gd name="T40" fmla="*/ 52 w 177"/>
                  <a:gd name="T41" fmla="*/ 4 h 87"/>
                  <a:gd name="T42" fmla="*/ 64 w 177"/>
                  <a:gd name="T43" fmla="*/ 6 h 87"/>
                  <a:gd name="T44" fmla="*/ 76 w 177"/>
                  <a:gd name="T45" fmla="*/ 10 h 87"/>
                  <a:gd name="T46" fmla="*/ 88 w 177"/>
                  <a:gd name="T47" fmla="*/ 15 h 87"/>
                  <a:gd name="T48" fmla="*/ 99 w 177"/>
                  <a:gd name="T49" fmla="*/ 20 h 87"/>
                  <a:gd name="T50" fmla="*/ 109 w 177"/>
                  <a:gd name="T51" fmla="*/ 26 h 87"/>
                  <a:gd name="T52" fmla="*/ 120 w 177"/>
                  <a:gd name="T53" fmla="*/ 33 h 87"/>
                  <a:gd name="T54" fmla="*/ 130 w 177"/>
                  <a:gd name="T55" fmla="*/ 40 h 87"/>
                  <a:gd name="T56" fmla="*/ 140 w 177"/>
                  <a:gd name="T57" fmla="*/ 49 h 87"/>
                  <a:gd name="T58" fmla="*/ 150 w 177"/>
                  <a:gd name="T59" fmla="*/ 57 h 87"/>
                  <a:gd name="T60" fmla="*/ 159 w 177"/>
                  <a:gd name="T61" fmla="*/ 67 h 87"/>
                  <a:gd name="T62" fmla="*/ 168 w 177"/>
                  <a:gd name="T63" fmla="*/ 76 h 87"/>
                  <a:gd name="T64" fmla="*/ 177 w 177"/>
                  <a:gd name="T65" fmla="*/ 87 h 8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7"/>
                  <a:gd name="T100" fmla="*/ 0 h 87"/>
                  <a:gd name="T101" fmla="*/ 177 w 177"/>
                  <a:gd name="T102" fmla="*/ 87 h 8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7" h="87">
                    <a:moveTo>
                      <a:pt x="177" y="87"/>
                    </a:moveTo>
                    <a:lnTo>
                      <a:pt x="161" y="78"/>
                    </a:lnTo>
                    <a:lnTo>
                      <a:pt x="147" y="68"/>
                    </a:lnTo>
                    <a:lnTo>
                      <a:pt x="134" y="57"/>
                    </a:lnTo>
                    <a:lnTo>
                      <a:pt x="120" y="46"/>
                    </a:lnTo>
                    <a:lnTo>
                      <a:pt x="105" y="36"/>
                    </a:lnTo>
                    <a:lnTo>
                      <a:pt x="91" y="27"/>
                    </a:lnTo>
                    <a:lnTo>
                      <a:pt x="75" y="21"/>
                    </a:lnTo>
                    <a:lnTo>
                      <a:pt x="57" y="18"/>
                    </a:lnTo>
                    <a:lnTo>
                      <a:pt x="50" y="17"/>
                    </a:lnTo>
                    <a:lnTo>
                      <a:pt x="42" y="15"/>
                    </a:lnTo>
                    <a:lnTo>
                      <a:pt x="34" y="13"/>
                    </a:lnTo>
                    <a:lnTo>
                      <a:pt x="27" y="11"/>
                    </a:lnTo>
                    <a:lnTo>
                      <a:pt x="19" y="10"/>
                    </a:lnTo>
                    <a:lnTo>
                      <a:pt x="13" y="7"/>
                    </a:lnTo>
                    <a:lnTo>
                      <a:pt x="6" y="4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27" y="0"/>
                    </a:lnTo>
                    <a:lnTo>
                      <a:pt x="39" y="1"/>
                    </a:lnTo>
                    <a:lnTo>
                      <a:pt x="52" y="4"/>
                    </a:lnTo>
                    <a:lnTo>
                      <a:pt x="64" y="6"/>
                    </a:lnTo>
                    <a:lnTo>
                      <a:pt x="76" y="10"/>
                    </a:lnTo>
                    <a:lnTo>
                      <a:pt x="88" y="15"/>
                    </a:lnTo>
                    <a:lnTo>
                      <a:pt x="99" y="20"/>
                    </a:lnTo>
                    <a:lnTo>
                      <a:pt x="109" y="26"/>
                    </a:lnTo>
                    <a:lnTo>
                      <a:pt x="120" y="33"/>
                    </a:lnTo>
                    <a:lnTo>
                      <a:pt x="130" y="40"/>
                    </a:lnTo>
                    <a:lnTo>
                      <a:pt x="140" y="49"/>
                    </a:lnTo>
                    <a:lnTo>
                      <a:pt x="150" y="57"/>
                    </a:lnTo>
                    <a:lnTo>
                      <a:pt x="159" y="67"/>
                    </a:lnTo>
                    <a:lnTo>
                      <a:pt x="168" y="76"/>
                    </a:lnTo>
                    <a:lnTo>
                      <a:pt x="177" y="8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32" name="Freeform 85"/>
              <p:cNvSpPr>
                <a:spLocks/>
              </p:cNvSpPr>
              <p:nvPr/>
            </p:nvSpPr>
            <p:spPr bwMode="auto">
              <a:xfrm>
                <a:off x="3666" y="12256"/>
                <a:ext cx="145" cy="27"/>
              </a:xfrm>
              <a:custGeom>
                <a:avLst/>
                <a:gdLst>
                  <a:gd name="T0" fmla="*/ 145 w 145"/>
                  <a:gd name="T1" fmla="*/ 1 h 27"/>
                  <a:gd name="T2" fmla="*/ 131 w 145"/>
                  <a:gd name="T3" fmla="*/ 13 h 27"/>
                  <a:gd name="T4" fmla="*/ 115 w 145"/>
                  <a:gd name="T5" fmla="*/ 22 h 27"/>
                  <a:gd name="T6" fmla="*/ 97 w 145"/>
                  <a:gd name="T7" fmla="*/ 26 h 27"/>
                  <a:gd name="T8" fmla="*/ 78 w 145"/>
                  <a:gd name="T9" fmla="*/ 27 h 27"/>
                  <a:gd name="T10" fmla="*/ 58 w 145"/>
                  <a:gd name="T11" fmla="*/ 27 h 27"/>
                  <a:gd name="T12" fmla="*/ 38 w 145"/>
                  <a:gd name="T13" fmla="*/ 24 h 27"/>
                  <a:gd name="T14" fmla="*/ 18 w 145"/>
                  <a:gd name="T15" fmla="*/ 22 h 27"/>
                  <a:gd name="T16" fmla="*/ 0 w 145"/>
                  <a:gd name="T17" fmla="*/ 20 h 27"/>
                  <a:gd name="T18" fmla="*/ 15 w 145"/>
                  <a:gd name="T19" fmla="*/ 15 h 27"/>
                  <a:gd name="T20" fmla="*/ 31 w 145"/>
                  <a:gd name="T21" fmla="*/ 13 h 27"/>
                  <a:gd name="T22" fmla="*/ 49 w 145"/>
                  <a:gd name="T23" fmla="*/ 11 h 27"/>
                  <a:gd name="T24" fmla="*/ 66 w 145"/>
                  <a:gd name="T25" fmla="*/ 10 h 27"/>
                  <a:gd name="T26" fmla="*/ 83 w 145"/>
                  <a:gd name="T27" fmla="*/ 9 h 27"/>
                  <a:gd name="T28" fmla="*/ 101 w 145"/>
                  <a:gd name="T29" fmla="*/ 7 h 27"/>
                  <a:gd name="T30" fmla="*/ 117 w 145"/>
                  <a:gd name="T31" fmla="*/ 4 h 27"/>
                  <a:gd name="T32" fmla="*/ 132 w 145"/>
                  <a:gd name="T33" fmla="*/ 0 h 27"/>
                  <a:gd name="T34" fmla="*/ 135 w 145"/>
                  <a:gd name="T35" fmla="*/ 0 h 27"/>
                  <a:gd name="T36" fmla="*/ 139 w 145"/>
                  <a:gd name="T37" fmla="*/ 0 h 27"/>
                  <a:gd name="T38" fmla="*/ 142 w 145"/>
                  <a:gd name="T39" fmla="*/ 0 h 27"/>
                  <a:gd name="T40" fmla="*/ 145 w 145"/>
                  <a:gd name="T41" fmla="*/ 1 h 2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5"/>
                  <a:gd name="T64" fmla="*/ 0 h 27"/>
                  <a:gd name="T65" fmla="*/ 145 w 145"/>
                  <a:gd name="T66" fmla="*/ 27 h 2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5" h="27">
                    <a:moveTo>
                      <a:pt x="145" y="1"/>
                    </a:moveTo>
                    <a:lnTo>
                      <a:pt x="131" y="13"/>
                    </a:lnTo>
                    <a:lnTo>
                      <a:pt x="115" y="22"/>
                    </a:lnTo>
                    <a:lnTo>
                      <a:pt x="97" y="26"/>
                    </a:lnTo>
                    <a:lnTo>
                      <a:pt x="78" y="27"/>
                    </a:lnTo>
                    <a:lnTo>
                      <a:pt x="58" y="27"/>
                    </a:lnTo>
                    <a:lnTo>
                      <a:pt x="38" y="24"/>
                    </a:lnTo>
                    <a:lnTo>
                      <a:pt x="18" y="22"/>
                    </a:lnTo>
                    <a:lnTo>
                      <a:pt x="0" y="20"/>
                    </a:lnTo>
                    <a:lnTo>
                      <a:pt x="15" y="15"/>
                    </a:lnTo>
                    <a:lnTo>
                      <a:pt x="31" y="13"/>
                    </a:lnTo>
                    <a:lnTo>
                      <a:pt x="49" y="11"/>
                    </a:lnTo>
                    <a:lnTo>
                      <a:pt x="66" y="10"/>
                    </a:lnTo>
                    <a:lnTo>
                      <a:pt x="83" y="9"/>
                    </a:lnTo>
                    <a:lnTo>
                      <a:pt x="101" y="7"/>
                    </a:lnTo>
                    <a:lnTo>
                      <a:pt x="117" y="4"/>
                    </a:lnTo>
                    <a:lnTo>
                      <a:pt x="132" y="0"/>
                    </a:lnTo>
                    <a:lnTo>
                      <a:pt x="135" y="0"/>
                    </a:lnTo>
                    <a:lnTo>
                      <a:pt x="139" y="0"/>
                    </a:lnTo>
                    <a:lnTo>
                      <a:pt x="142" y="0"/>
                    </a:lnTo>
                    <a:lnTo>
                      <a:pt x="145" y="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33" name="Freeform 86"/>
              <p:cNvSpPr>
                <a:spLocks/>
              </p:cNvSpPr>
              <p:nvPr/>
            </p:nvSpPr>
            <p:spPr bwMode="auto">
              <a:xfrm>
                <a:off x="3612" y="12300"/>
                <a:ext cx="98" cy="14"/>
              </a:xfrm>
              <a:custGeom>
                <a:avLst/>
                <a:gdLst>
                  <a:gd name="T0" fmla="*/ 98 w 98"/>
                  <a:gd name="T1" fmla="*/ 8 h 14"/>
                  <a:gd name="T2" fmla="*/ 98 w 98"/>
                  <a:gd name="T3" fmla="*/ 10 h 14"/>
                  <a:gd name="T4" fmla="*/ 86 w 98"/>
                  <a:gd name="T5" fmla="*/ 13 h 14"/>
                  <a:gd name="T6" fmla="*/ 74 w 98"/>
                  <a:gd name="T7" fmla="*/ 14 h 14"/>
                  <a:gd name="T8" fmla="*/ 61 w 98"/>
                  <a:gd name="T9" fmla="*/ 13 h 14"/>
                  <a:gd name="T10" fmla="*/ 49 w 98"/>
                  <a:gd name="T11" fmla="*/ 13 h 14"/>
                  <a:gd name="T12" fmla="*/ 37 w 98"/>
                  <a:gd name="T13" fmla="*/ 11 h 14"/>
                  <a:gd name="T14" fmla="*/ 25 w 98"/>
                  <a:gd name="T15" fmla="*/ 10 h 14"/>
                  <a:gd name="T16" fmla="*/ 12 w 98"/>
                  <a:gd name="T17" fmla="*/ 10 h 14"/>
                  <a:gd name="T18" fmla="*/ 0 w 98"/>
                  <a:gd name="T19" fmla="*/ 10 h 14"/>
                  <a:gd name="T20" fmla="*/ 11 w 98"/>
                  <a:gd name="T21" fmla="*/ 5 h 14"/>
                  <a:gd name="T22" fmla="*/ 23 w 98"/>
                  <a:gd name="T23" fmla="*/ 2 h 14"/>
                  <a:gd name="T24" fmla="*/ 36 w 98"/>
                  <a:gd name="T25" fmla="*/ 1 h 14"/>
                  <a:gd name="T26" fmla="*/ 48 w 98"/>
                  <a:gd name="T27" fmla="*/ 0 h 14"/>
                  <a:gd name="T28" fmla="*/ 61 w 98"/>
                  <a:gd name="T29" fmla="*/ 1 h 14"/>
                  <a:gd name="T30" fmla="*/ 74 w 98"/>
                  <a:gd name="T31" fmla="*/ 2 h 14"/>
                  <a:gd name="T32" fmla="*/ 86 w 98"/>
                  <a:gd name="T33" fmla="*/ 4 h 14"/>
                  <a:gd name="T34" fmla="*/ 98 w 98"/>
                  <a:gd name="T35" fmla="*/ 8 h 14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98"/>
                  <a:gd name="T55" fmla="*/ 0 h 14"/>
                  <a:gd name="T56" fmla="*/ 98 w 98"/>
                  <a:gd name="T57" fmla="*/ 14 h 14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98" h="14">
                    <a:moveTo>
                      <a:pt x="98" y="8"/>
                    </a:moveTo>
                    <a:lnTo>
                      <a:pt x="98" y="10"/>
                    </a:lnTo>
                    <a:lnTo>
                      <a:pt x="86" y="13"/>
                    </a:lnTo>
                    <a:lnTo>
                      <a:pt x="74" y="14"/>
                    </a:lnTo>
                    <a:lnTo>
                      <a:pt x="61" y="13"/>
                    </a:lnTo>
                    <a:lnTo>
                      <a:pt x="49" y="13"/>
                    </a:lnTo>
                    <a:lnTo>
                      <a:pt x="37" y="11"/>
                    </a:lnTo>
                    <a:lnTo>
                      <a:pt x="25" y="1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11" y="5"/>
                    </a:lnTo>
                    <a:lnTo>
                      <a:pt x="23" y="2"/>
                    </a:lnTo>
                    <a:lnTo>
                      <a:pt x="36" y="1"/>
                    </a:lnTo>
                    <a:lnTo>
                      <a:pt x="48" y="0"/>
                    </a:lnTo>
                    <a:lnTo>
                      <a:pt x="61" y="1"/>
                    </a:lnTo>
                    <a:lnTo>
                      <a:pt x="74" y="2"/>
                    </a:lnTo>
                    <a:lnTo>
                      <a:pt x="86" y="4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34" name="Freeform 87"/>
              <p:cNvSpPr>
                <a:spLocks/>
              </p:cNvSpPr>
              <p:nvPr/>
            </p:nvSpPr>
            <p:spPr bwMode="auto">
              <a:xfrm>
                <a:off x="3381" y="12301"/>
                <a:ext cx="52" cy="104"/>
              </a:xfrm>
              <a:custGeom>
                <a:avLst/>
                <a:gdLst>
                  <a:gd name="T0" fmla="*/ 52 w 52"/>
                  <a:gd name="T1" fmla="*/ 0 h 104"/>
                  <a:gd name="T2" fmla="*/ 50 w 52"/>
                  <a:gd name="T3" fmla="*/ 15 h 104"/>
                  <a:gd name="T4" fmla="*/ 46 w 52"/>
                  <a:gd name="T5" fmla="*/ 29 h 104"/>
                  <a:gd name="T6" fmla="*/ 40 w 52"/>
                  <a:gd name="T7" fmla="*/ 43 h 104"/>
                  <a:gd name="T8" fmla="*/ 33 w 52"/>
                  <a:gd name="T9" fmla="*/ 55 h 104"/>
                  <a:gd name="T10" fmla="*/ 25 w 52"/>
                  <a:gd name="T11" fmla="*/ 68 h 104"/>
                  <a:gd name="T12" fmla="*/ 17 w 52"/>
                  <a:gd name="T13" fmla="*/ 81 h 104"/>
                  <a:gd name="T14" fmla="*/ 8 w 52"/>
                  <a:gd name="T15" fmla="*/ 93 h 104"/>
                  <a:gd name="T16" fmla="*/ 0 w 52"/>
                  <a:gd name="T17" fmla="*/ 104 h 104"/>
                  <a:gd name="T18" fmla="*/ 1 w 52"/>
                  <a:gd name="T19" fmla="*/ 90 h 104"/>
                  <a:gd name="T20" fmla="*/ 4 w 52"/>
                  <a:gd name="T21" fmla="*/ 77 h 104"/>
                  <a:gd name="T22" fmla="*/ 8 w 52"/>
                  <a:gd name="T23" fmla="*/ 64 h 104"/>
                  <a:gd name="T24" fmla="*/ 14 w 52"/>
                  <a:gd name="T25" fmla="*/ 51 h 104"/>
                  <a:gd name="T26" fmla="*/ 21 w 52"/>
                  <a:gd name="T27" fmla="*/ 38 h 104"/>
                  <a:gd name="T28" fmla="*/ 29 w 52"/>
                  <a:gd name="T29" fmla="*/ 27 h 104"/>
                  <a:gd name="T30" fmla="*/ 37 w 52"/>
                  <a:gd name="T31" fmla="*/ 15 h 104"/>
                  <a:gd name="T32" fmla="*/ 46 w 52"/>
                  <a:gd name="T33" fmla="*/ 3 h 104"/>
                  <a:gd name="T34" fmla="*/ 48 w 52"/>
                  <a:gd name="T35" fmla="*/ 2 h 104"/>
                  <a:gd name="T36" fmla="*/ 49 w 52"/>
                  <a:gd name="T37" fmla="*/ 1 h 104"/>
                  <a:gd name="T38" fmla="*/ 51 w 52"/>
                  <a:gd name="T39" fmla="*/ 1 h 104"/>
                  <a:gd name="T40" fmla="*/ 52 w 52"/>
                  <a:gd name="T41" fmla="*/ 0 h 10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52"/>
                  <a:gd name="T64" fmla="*/ 0 h 104"/>
                  <a:gd name="T65" fmla="*/ 52 w 52"/>
                  <a:gd name="T66" fmla="*/ 104 h 10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52" h="104">
                    <a:moveTo>
                      <a:pt x="52" y="0"/>
                    </a:moveTo>
                    <a:lnTo>
                      <a:pt x="50" y="15"/>
                    </a:lnTo>
                    <a:lnTo>
                      <a:pt x="46" y="29"/>
                    </a:lnTo>
                    <a:lnTo>
                      <a:pt x="40" y="43"/>
                    </a:lnTo>
                    <a:lnTo>
                      <a:pt x="33" y="55"/>
                    </a:lnTo>
                    <a:lnTo>
                      <a:pt x="25" y="68"/>
                    </a:lnTo>
                    <a:lnTo>
                      <a:pt x="17" y="81"/>
                    </a:lnTo>
                    <a:lnTo>
                      <a:pt x="8" y="93"/>
                    </a:lnTo>
                    <a:lnTo>
                      <a:pt x="0" y="104"/>
                    </a:lnTo>
                    <a:lnTo>
                      <a:pt x="1" y="90"/>
                    </a:lnTo>
                    <a:lnTo>
                      <a:pt x="4" y="77"/>
                    </a:lnTo>
                    <a:lnTo>
                      <a:pt x="8" y="64"/>
                    </a:lnTo>
                    <a:lnTo>
                      <a:pt x="14" y="51"/>
                    </a:lnTo>
                    <a:lnTo>
                      <a:pt x="21" y="38"/>
                    </a:lnTo>
                    <a:lnTo>
                      <a:pt x="29" y="27"/>
                    </a:lnTo>
                    <a:lnTo>
                      <a:pt x="37" y="15"/>
                    </a:lnTo>
                    <a:lnTo>
                      <a:pt x="46" y="3"/>
                    </a:lnTo>
                    <a:lnTo>
                      <a:pt x="48" y="2"/>
                    </a:lnTo>
                    <a:lnTo>
                      <a:pt x="49" y="1"/>
                    </a:lnTo>
                    <a:lnTo>
                      <a:pt x="51" y="1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35" name="Freeform 88"/>
              <p:cNvSpPr>
                <a:spLocks/>
              </p:cNvSpPr>
              <p:nvPr/>
            </p:nvSpPr>
            <p:spPr bwMode="auto">
              <a:xfrm>
                <a:off x="3592" y="12322"/>
                <a:ext cx="45" cy="14"/>
              </a:xfrm>
              <a:custGeom>
                <a:avLst/>
                <a:gdLst>
                  <a:gd name="T0" fmla="*/ 45 w 45"/>
                  <a:gd name="T1" fmla="*/ 5 h 14"/>
                  <a:gd name="T2" fmla="*/ 41 w 45"/>
                  <a:gd name="T3" fmla="*/ 9 h 14"/>
                  <a:gd name="T4" fmla="*/ 36 w 45"/>
                  <a:gd name="T5" fmla="*/ 12 h 14"/>
                  <a:gd name="T6" fmla="*/ 30 w 45"/>
                  <a:gd name="T7" fmla="*/ 13 h 14"/>
                  <a:gd name="T8" fmla="*/ 25 w 45"/>
                  <a:gd name="T9" fmla="*/ 14 h 14"/>
                  <a:gd name="T10" fmla="*/ 18 w 45"/>
                  <a:gd name="T11" fmla="*/ 14 h 14"/>
                  <a:gd name="T12" fmla="*/ 12 w 45"/>
                  <a:gd name="T13" fmla="*/ 14 h 14"/>
                  <a:gd name="T14" fmla="*/ 5 w 45"/>
                  <a:gd name="T15" fmla="*/ 13 h 14"/>
                  <a:gd name="T16" fmla="*/ 0 w 45"/>
                  <a:gd name="T17" fmla="*/ 12 h 14"/>
                  <a:gd name="T18" fmla="*/ 3 w 45"/>
                  <a:gd name="T19" fmla="*/ 7 h 14"/>
                  <a:gd name="T20" fmla="*/ 9 w 45"/>
                  <a:gd name="T21" fmla="*/ 5 h 14"/>
                  <a:gd name="T22" fmla="*/ 15 w 45"/>
                  <a:gd name="T23" fmla="*/ 3 h 14"/>
                  <a:gd name="T24" fmla="*/ 22 w 45"/>
                  <a:gd name="T25" fmla="*/ 0 h 14"/>
                  <a:gd name="T26" fmla="*/ 28 w 45"/>
                  <a:gd name="T27" fmla="*/ 0 h 14"/>
                  <a:gd name="T28" fmla="*/ 34 w 45"/>
                  <a:gd name="T29" fmla="*/ 1 h 14"/>
                  <a:gd name="T30" fmla="*/ 40 w 45"/>
                  <a:gd name="T31" fmla="*/ 3 h 14"/>
                  <a:gd name="T32" fmla="*/ 45 w 45"/>
                  <a:gd name="T33" fmla="*/ 5 h 1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5"/>
                  <a:gd name="T52" fmla="*/ 0 h 14"/>
                  <a:gd name="T53" fmla="*/ 45 w 45"/>
                  <a:gd name="T54" fmla="*/ 14 h 1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5" h="14">
                    <a:moveTo>
                      <a:pt x="45" y="5"/>
                    </a:moveTo>
                    <a:lnTo>
                      <a:pt x="41" y="9"/>
                    </a:lnTo>
                    <a:lnTo>
                      <a:pt x="36" y="12"/>
                    </a:lnTo>
                    <a:lnTo>
                      <a:pt x="30" y="13"/>
                    </a:lnTo>
                    <a:lnTo>
                      <a:pt x="25" y="14"/>
                    </a:lnTo>
                    <a:lnTo>
                      <a:pt x="18" y="14"/>
                    </a:lnTo>
                    <a:lnTo>
                      <a:pt x="12" y="14"/>
                    </a:lnTo>
                    <a:lnTo>
                      <a:pt x="5" y="13"/>
                    </a:lnTo>
                    <a:lnTo>
                      <a:pt x="0" y="12"/>
                    </a:lnTo>
                    <a:lnTo>
                      <a:pt x="3" y="7"/>
                    </a:lnTo>
                    <a:lnTo>
                      <a:pt x="9" y="5"/>
                    </a:lnTo>
                    <a:lnTo>
                      <a:pt x="15" y="3"/>
                    </a:lnTo>
                    <a:lnTo>
                      <a:pt x="22" y="0"/>
                    </a:lnTo>
                    <a:lnTo>
                      <a:pt x="28" y="0"/>
                    </a:lnTo>
                    <a:lnTo>
                      <a:pt x="34" y="1"/>
                    </a:lnTo>
                    <a:lnTo>
                      <a:pt x="40" y="3"/>
                    </a:ln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36" name="Freeform 89"/>
              <p:cNvSpPr>
                <a:spLocks/>
              </p:cNvSpPr>
              <p:nvPr/>
            </p:nvSpPr>
            <p:spPr bwMode="auto">
              <a:xfrm>
                <a:off x="4690" y="12362"/>
                <a:ext cx="24" cy="42"/>
              </a:xfrm>
              <a:custGeom>
                <a:avLst/>
                <a:gdLst>
                  <a:gd name="T0" fmla="*/ 24 w 24"/>
                  <a:gd name="T1" fmla="*/ 42 h 42"/>
                  <a:gd name="T2" fmla="*/ 14 w 24"/>
                  <a:gd name="T3" fmla="*/ 34 h 42"/>
                  <a:gd name="T4" fmla="*/ 7 w 24"/>
                  <a:gd name="T5" fmla="*/ 24 h 42"/>
                  <a:gd name="T6" fmla="*/ 2 w 24"/>
                  <a:gd name="T7" fmla="*/ 12 h 42"/>
                  <a:gd name="T8" fmla="*/ 0 w 24"/>
                  <a:gd name="T9" fmla="*/ 0 h 42"/>
                  <a:gd name="T10" fmla="*/ 10 w 24"/>
                  <a:gd name="T11" fmla="*/ 8 h 42"/>
                  <a:gd name="T12" fmla="*/ 19 w 24"/>
                  <a:gd name="T13" fmla="*/ 18 h 42"/>
                  <a:gd name="T14" fmla="*/ 24 w 24"/>
                  <a:gd name="T15" fmla="*/ 29 h 42"/>
                  <a:gd name="T16" fmla="*/ 24 w 24"/>
                  <a:gd name="T17" fmla="*/ 42 h 4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4"/>
                  <a:gd name="T28" fmla="*/ 0 h 42"/>
                  <a:gd name="T29" fmla="*/ 24 w 24"/>
                  <a:gd name="T30" fmla="*/ 42 h 4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4" h="42">
                    <a:moveTo>
                      <a:pt x="24" y="42"/>
                    </a:moveTo>
                    <a:lnTo>
                      <a:pt x="14" y="34"/>
                    </a:lnTo>
                    <a:lnTo>
                      <a:pt x="7" y="24"/>
                    </a:lnTo>
                    <a:lnTo>
                      <a:pt x="2" y="12"/>
                    </a:lnTo>
                    <a:lnTo>
                      <a:pt x="0" y="0"/>
                    </a:lnTo>
                    <a:lnTo>
                      <a:pt x="10" y="8"/>
                    </a:lnTo>
                    <a:lnTo>
                      <a:pt x="19" y="18"/>
                    </a:lnTo>
                    <a:lnTo>
                      <a:pt x="24" y="29"/>
                    </a:lnTo>
                    <a:lnTo>
                      <a:pt x="24" y="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37" name="Freeform 90"/>
              <p:cNvSpPr>
                <a:spLocks/>
              </p:cNvSpPr>
              <p:nvPr/>
            </p:nvSpPr>
            <p:spPr bwMode="auto">
              <a:xfrm>
                <a:off x="4364" y="12364"/>
                <a:ext cx="28" cy="40"/>
              </a:xfrm>
              <a:custGeom>
                <a:avLst/>
                <a:gdLst>
                  <a:gd name="T0" fmla="*/ 26 w 28"/>
                  <a:gd name="T1" fmla="*/ 25 h 40"/>
                  <a:gd name="T2" fmla="*/ 22 w 28"/>
                  <a:gd name="T3" fmla="*/ 30 h 40"/>
                  <a:gd name="T4" fmla="*/ 19 w 28"/>
                  <a:gd name="T5" fmla="*/ 35 h 40"/>
                  <a:gd name="T6" fmla="*/ 15 w 28"/>
                  <a:gd name="T7" fmla="*/ 39 h 40"/>
                  <a:gd name="T8" fmla="*/ 9 w 28"/>
                  <a:gd name="T9" fmla="*/ 40 h 40"/>
                  <a:gd name="T10" fmla="*/ 5 w 28"/>
                  <a:gd name="T11" fmla="*/ 33 h 40"/>
                  <a:gd name="T12" fmla="*/ 2 w 28"/>
                  <a:gd name="T13" fmla="*/ 25 h 40"/>
                  <a:gd name="T14" fmla="*/ 0 w 28"/>
                  <a:gd name="T15" fmla="*/ 18 h 40"/>
                  <a:gd name="T16" fmla="*/ 1 w 28"/>
                  <a:gd name="T17" fmla="*/ 9 h 40"/>
                  <a:gd name="T18" fmla="*/ 6 w 28"/>
                  <a:gd name="T19" fmla="*/ 8 h 40"/>
                  <a:gd name="T20" fmla="*/ 10 w 28"/>
                  <a:gd name="T21" fmla="*/ 6 h 40"/>
                  <a:gd name="T22" fmla="*/ 15 w 28"/>
                  <a:gd name="T23" fmla="*/ 3 h 40"/>
                  <a:gd name="T24" fmla="*/ 19 w 28"/>
                  <a:gd name="T25" fmla="*/ 0 h 40"/>
                  <a:gd name="T26" fmla="*/ 25 w 28"/>
                  <a:gd name="T27" fmla="*/ 4 h 40"/>
                  <a:gd name="T28" fmla="*/ 28 w 28"/>
                  <a:gd name="T29" fmla="*/ 10 h 40"/>
                  <a:gd name="T30" fmla="*/ 27 w 28"/>
                  <a:gd name="T31" fmla="*/ 18 h 40"/>
                  <a:gd name="T32" fmla="*/ 26 w 28"/>
                  <a:gd name="T33" fmla="*/ 25 h 4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28"/>
                  <a:gd name="T52" fmla="*/ 0 h 40"/>
                  <a:gd name="T53" fmla="*/ 28 w 28"/>
                  <a:gd name="T54" fmla="*/ 40 h 4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28" h="40">
                    <a:moveTo>
                      <a:pt x="26" y="25"/>
                    </a:moveTo>
                    <a:lnTo>
                      <a:pt x="22" y="30"/>
                    </a:lnTo>
                    <a:lnTo>
                      <a:pt x="19" y="35"/>
                    </a:lnTo>
                    <a:lnTo>
                      <a:pt x="15" y="39"/>
                    </a:lnTo>
                    <a:lnTo>
                      <a:pt x="9" y="40"/>
                    </a:lnTo>
                    <a:lnTo>
                      <a:pt x="5" y="33"/>
                    </a:lnTo>
                    <a:lnTo>
                      <a:pt x="2" y="25"/>
                    </a:lnTo>
                    <a:lnTo>
                      <a:pt x="0" y="18"/>
                    </a:lnTo>
                    <a:lnTo>
                      <a:pt x="1" y="9"/>
                    </a:lnTo>
                    <a:lnTo>
                      <a:pt x="6" y="8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9" y="0"/>
                    </a:lnTo>
                    <a:lnTo>
                      <a:pt x="25" y="4"/>
                    </a:lnTo>
                    <a:lnTo>
                      <a:pt x="28" y="10"/>
                    </a:lnTo>
                    <a:lnTo>
                      <a:pt x="27" y="18"/>
                    </a:lnTo>
                    <a:lnTo>
                      <a:pt x="26" y="2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38" name="Freeform 91"/>
              <p:cNvSpPr>
                <a:spLocks/>
              </p:cNvSpPr>
              <p:nvPr/>
            </p:nvSpPr>
            <p:spPr bwMode="auto">
              <a:xfrm>
                <a:off x="3334" y="12429"/>
                <a:ext cx="18" cy="29"/>
              </a:xfrm>
              <a:custGeom>
                <a:avLst/>
                <a:gdLst>
                  <a:gd name="T0" fmla="*/ 15 w 18"/>
                  <a:gd name="T1" fmla="*/ 24 h 29"/>
                  <a:gd name="T2" fmla="*/ 11 w 18"/>
                  <a:gd name="T3" fmla="*/ 26 h 29"/>
                  <a:gd name="T4" fmla="*/ 7 w 18"/>
                  <a:gd name="T5" fmla="*/ 29 h 29"/>
                  <a:gd name="T6" fmla="*/ 4 w 18"/>
                  <a:gd name="T7" fmla="*/ 29 h 29"/>
                  <a:gd name="T8" fmla="*/ 0 w 18"/>
                  <a:gd name="T9" fmla="*/ 28 h 29"/>
                  <a:gd name="T10" fmla="*/ 0 w 18"/>
                  <a:gd name="T11" fmla="*/ 21 h 29"/>
                  <a:gd name="T12" fmla="*/ 3 w 18"/>
                  <a:gd name="T13" fmla="*/ 13 h 29"/>
                  <a:gd name="T14" fmla="*/ 8 w 18"/>
                  <a:gd name="T15" fmla="*/ 6 h 29"/>
                  <a:gd name="T16" fmla="*/ 14 w 18"/>
                  <a:gd name="T17" fmla="*/ 0 h 29"/>
                  <a:gd name="T18" fmla="*/ 16 w 18"/>
                  <a:gd name="T19" fmla="*/ 5 h 29"/>
                  <a:gd name="T20" fmla="*/ 18 w 18"/>
                  <a:gd name="T21" fmla="*/ 11 h 29"/>
                  <a:gd name="T22" fmla="*/ 17 w 18"/>
                  <a:gd name="T23" fmla="*/ 18 h 29"/>
                  <a:gd name="T24" fmla="*/ 15 w 18"/>
                  <a:gd name="T25" fmla="*/ 24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8"/>
                  <a:gd name="T40" fmla="*/ 0 h 29"/>
                  <a:gd name="T41" fmla="*/ 18 w 18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8" h="29">
                    <a:moveTo>
                      <a:pt x="15" y="24"/>
                    </a:moveTo>
                    <a:lnTo>
                      <a:pt x="11" y="26"/>
                    </a:lnTo>
                    <a:lnTo>
                      <a:pt x="7" y="29"/>
                    </a:lnTo>
                    <a:lnTo>
                      <a:pt x="4" y="29"/>
                    </a:lnTo>
                    <a:lnTo>
                      <a:pt x="0" y="28"/>
                    </a:lnTo>
                    <a:lnTo>
                      <a:pt x="0" y="21"/>
                    </a:lnTo>
                    <a:lnTo>
                      <a:pt x="3" y="13"/>
                    </a:lnTo>
                    <a:lnTo>
                      <a:pt x="8" y="6"/>
                    </a:lnTo>
                    <a:lnTo>
                      <a:pt x="14" y="0"/>
                    </a:lnTo>
                    <a:lnTo>
                      <a:pt x="16" y="5"/>
                    </a:lnTo>
                    <a:lnTo>
                      <a:pt x="18" y="11"/>
                    </a:lnTo>
                    <a:lnTo>
                      <a:pt x="17" y="18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39" name="Freeform 92"/>
              <p:cNvSpPr>
                <a:spLocks/>
              </p:cNvSpPr>
              <p:nvPr/>
            </p:nvSpPr>
            <p:spPr bwMode="auto">
              <a:xfrm>
                <a:off x="3510" y="12432"/>
                <a:ext cx="16" cy="47"/>
              </a:xfrm>
              <a:custGeom>
                <a:avLst/>
                <a:gdLst>
                  <a:gd name="T0" fmla="*/ 2 w 16"/>
                  <a:gd name="T1" fmla="*/ 47 h 47"/>
                  <a:gd name="T2" fmla="*/ 0 w 16"/>
                  <a:gd name="T3" fmla="*/ 35 h 47"/>
                  <a:gd name="T4" fmla="*/ 2 w 16"/>
                  <a:gd name="T5" fmla="*/ 23 h 47"/>
                  <a:gd name="T6" fmla="*/ 6 w 16"/>
                  <a:gd name="T7" fmla="*/ 10 h 47"/>
                  <a:gd name="T8" fmla="*/ 12 w 16"/>
                  <a:gd name="T9" fmla="*/ 0 h 47"/>
                  <a:gd name="T10" fmla="*/ 16 w 16"/>
                  <a:gd name="T11" fmla="*/ 12 h 47"/>
                  <a:gd name="T12" fmla="*/ 13 w 16"/>
                  <a:gd name="T13" fmla="*/ 25 h 47"/>
                  <a:gd name="T14" fmla="*/ 9 w 16"/>
                  <a:gd name="T15" fmla="*/ 38 h 47"/>
                  <a:gd name="T16" fmla="*/ 2 w 16"/>
                  <a:gd name="T17" fmla="*/ 47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6"/>
                  <a:gd name="T28" fmla="*/ 0 h 47"/>
                  <a:gd name="T29" fmla="*/ 16 w 16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6" h="47">
                    <a:moveTo>
                      <a:pt x="2" y="47"/>
                    </a:moveTo>
                    <a:lnTo>
                      <a:pt x="0" y="35"/>
                    </a:lnTo>
                    <a:lnTo>
                      <a:pt x="2" y="23"/>
                    </a:lnTo>
                    <a:lnTo>
                      <a:pt x="6" y="10"/>
                    </a:lnTo>
                    <a:lnTo>
                      <a:pt x="12" y="0"/>
                    </a:lnTo>
                    <a:lnTo>
                      <a:pt x="16" y="12"/>
                    </a:lnTo>
                    <a:lnTo>
                      <a:pt x="13" y="25"/>
                    </a:lnTo>
                    <a:lnTo>
                      <a:pt x="9" y="38"/>
                    </a:lnTo>
                    <a:lnTo>
                      <a:pt x="2" y="4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40" name="Freeform 93"/>
              <p:cNvSpPr>
                <a:spLocks/>
              </p:cNvSpPr>
              <p:nvPr/>
            </p:nvSpPr>
            <p:spPr bwMode="auto">
              <a:xfrm>
                <a:off x="4709" y="12443"/>
                <a:ext cx="57" cy="17"/>
              </a:xfrm>
              <a:custGeom>
                <a:avLst/>
                <a:gdLst>
                  <a:gd name="T0" fmla="*/ 57 w 57"/>
                  <a:gd name="T1" fmla="*/ 17 h 17"/>
                  <a:gd name="T2" fmla="*/ 50 w 57"/>
                  <a:gd name="T3" fmla="*/ 16 h 17"/>
                  <a:gd name="T4" fmla="*/ 42 w 57"/>
                  <a:gd name="T5" fmla="*/ 15 h 17"/>
                  <a:gd name="T6" fmla="*/ 36 w 57"/>
                  <a:gd name="T7" fmla="*/ 14 h 17"/>
                  <a:gd name="T8" fmla="*/ 28 w 57"/>
                  <a:gd name="T9" fmla="*/ 13 h 17"/>
                  <a:gd name="T10" fmla="*/ 20 w 57"/>
                  <a:gd name="T11" fmla="*/ 11 h 17"/>
                  <a:gd name="T12" fmla="*/ 14 w 57"/>
                  <a:gd name="T13" fmla="*/ 10 h 17"/>
                  <a:gd name="T14" fmla="*/ 6 w 57"/>
                  <a:gd name="T15" fmla="*/ 7 h 17"/>
                  <a:gd name="T16" fmla="*/ 0 w 57"/>
                  <a:gd name="T17" fmla="*/ 5 h 17"/>
                  <a:gd name="T18" fmla="*/ 7 w 57"/>
                  <a:gd name="T19" fmla="*/ 3 h 17"/>
                  <a:gd name="T20" fmla="*/ 15 w 57"/>
                  <a:gd name="T21" fmla="*/ 0 h 17"/>
                  <a:gd name="T22" fmla="*/ 23 w 57"/>
                  <a:gd name="T23" fmla="*/ 0 h 17"/>
                  <a:gd name="T24" fmla="*/ 30 w 57"/>
                  <a:gd name="T25" fmla="*/ 1 h 17"/>
                  <a:gd name="T26" fmla="*/ 38 w 57"/>
                  <a:gd name="T27" fmla="*/ 5 h 17"/>
                  <a:gd name="T28" fmla="*/ 45 w 57"/>
                  <a:gd name="T29" fmla="*/ 8 h 17"/>
                  <a:gd name="T30" fmla="*/ 52 w 57"/>
                  <a:gd name="T31" fmla="*/ 12 h 17"/>
                  <a:gd name="T32" fmla="*/ 57 w 57"/>
                  <a:gd name="T33" fmla="*/ 17 h 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57"/>
                  <a:gd name="T52" fmla="*/ 0 h 17"/>
                  <a:gd name="T53" fmla="*/ 57 w 57"/>
                  <a:gd name="T54" fmla="*/ 17 h 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57" h="17">
                    <a:moveTo>
                      <a:pt x="57" y="17"/>
                    </a:moveTo>
                    <a:lnTo>
                      <a:pt x="50" y="16"/>
                    </a:lnTo>
                    <a:lnTo>
                      <a:pt x="42" y="15"/>
                    </a:lnTo>
                    <a:lnTo>
                      <a:pt x="36" y="14"/>
                    </a:lnTo>
                    <a:lnTo>
                      <a:pt x="28" y="13"/>
                    </a:lnTo>
                    <a:lnTo>
                      <a:pt x="20" y="11"/>
                    </a:lnTo>
                    <a:lnTo>
                      <a:pt x="14" y="10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7" y="3"/>
                    </a:lnTo>
                    <a:lnTo>
                      <a:pt x="15" y="0"/>
                    </a:lnTo>
                    <a:lnTo>
                      <a:pt x="23" y="0"/>
                    </a:lnTo>
                    <a:lnTo>
                      <a:pt x="30" y="1"/>
                    </a:lnTo>
                    <a:lnTo>
                      <a:pt x="38" y="5"/>
                    </a:lnTo>
                    <a:lnTo>
                      <a:pt x="45" y="8"/>
                    </a:lnTo>
                    <a:lnTo>
                      <a:pt x="52" y="12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41" name="Freeform 94"/>
              <p:cNvSpPr>
                <a:spLocks/>
              </p:cNvSpPr>
              <p:nvPr/>
            </p:nvSpPr>
            <p:spPr bwMode="auto">
              <a:xfrm>
                <a:off x="3496" y="12504"/>
                <a:ext cx="12" cy="22"/>
              </a:xfrm>
              <a:custGeom>
                <a:avLst/>
                <a:gdLst>
                  <a:gd name="T0" fmla="*/ 12 w 12"/>
                  <a:gd name="T1" fmla="*/ 19 h 22"/>
                  <a:gd name="T2" fmla="*/ 10 w 12"/>
                  <a:gd name="T3" fmla="*/ 20 h 22"/>
                  <a:gd name="T4" fmla="*/ 9 w 12"/>
                  <a:gd name="T5" fmla="*/ 21 h 22"/>
                  <a:gd name="T6" fmla="*/ 7 w 12"/>
                  <a:gd name="T7" fmla="*/ 22 h 22"/>
                  <a:gd name="T8" fmla="*/ 5 w 12"/>
                  <a:gd name="T9" fmla="*/ 22 h 22"/>
                  <a:gd name="T10" fmla="*/ 1 w 12"/>
                  <a:gd name="T11" fmla="*/ 19 h 22"/>
                  <a:gd name="T12" fmla="*/ 0 w 12"/>
                  <a:gd name="T13" fmla="*/ 14 h 22"/>
                  <a:gd name="T14" fmla="*/ 0 w 12"/>
                  <a:gd name="T15" fmla="*/ 8 h 22"/>
                  <a:gd name="T16" fmla="*/ 3 w 12"/>
                  <a:gd name="T17" fmla="*/ 4 h 22"/>
                  <a:gd name="T18" fmla="*/ 7 w 12"/>
                  <a:gd name="T19" fmla="*/ 0 h 22"/>
                  <a:gd name="T20" fmla="*/ 10 w 12"/>
                  <a:gd name="T21" fmla="*/ 3 h 22"/>
                  <a:gd name="T22" fmla="*/ 11 w 12"/>
                  <a:gd name="T23" fmla="*/ 7 h 22"/>
                  <a:gd name="T24" fmla="*/ 12 w 12"/>
                  <a:gd name="T25" fmla="*/ 14 h 22"/>
                  <a:gd name="T26" fmla="*/ 12 w 12"/>
                  <a:gd name="T27" fmla="*/ 19 h 2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"/>
                  <a:gd name="T43" fmla="*/ 0 h 22"/>
                  <a:gd name="T44" fmla="*/ 12 w 12"/>
                  <a:gd name="T45" fmla="*/ 22 h 2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" h="22">
                    <a:moveTo>
                      <a:pt x="12" y="19"/>
                    </a:moveTo>
                    <a:lnTo>
                      <a:pt x="10" y="20"/>
                    </a:lnTo>
                    <a:lnTo>
                      <a:pt x="9" y="21"/>
                    </a:lnTo>
                    <a:lnTo>
                      <a:pt x="7" y="22"/>
                    </a:lnTo>
                    <a:lnTo>
                      <a:pt x="5" y="22"/>
                    </a:lnTo>
                    <a:lnTo>
                      <a:pt x="1" y="19"/>
                    </a:lnTo>
                    <a:lnTo>
                      <a:pt x="0" y="14"/>
                    </a:lnTo>
                    <a:lnTo>
                      <a:pt x="0" y="8"/>
                    </a:lnTo>
                    <a:lnTo>
                      <a:pt x="3" y="4"/>
                    </a:lnTo>
                    <a:lnTo>
                      <a:pt x="7" y="0"/>
                    </a:lnTo>
                    <a:lnTo>
                      <a:pt x="10" y="3"/>
                    </a:lnTo>
                    <a:lnTo>
                      <a:pt x="11" y="7"/>
                    </a:lnTo>
                    <a:lnTo>
                      <a:pt x="12" y="14"/>
                    </a:lnTo>
                    <a:lnTo>
                      <a:pt x="12" y="1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42" name="Freeform 95"/>
              <p:cNvSpPr>
                <a:spLocks/>
              </p:cNvSpPr>
              <p:nvPr/>
            </p:nvSpPr>
            <p:spPr bwMode="auto">
              <a:xfrm>
                <a:off x="3203" y="12517"/>
                <a:ext cx="22" cy="31"/>
              </a:xfrm>
              <a:custGeom>
                <a:avLst/>
                <a:gdLst>
                  <a:gd name="T0" fmla="*/ 22 w 22"/>
                  <a:gd name="T1" fmla="*/ 0 h 31"/>
                  <a:gd name="T2" fmla="*/ 22 w 22"/>
                  <a:gd name="T3" fmla="*/ 8 h 31"/>
                  <a:gd name="T4" fmla="*/ 18 w 22"/>
                  <a:gd name="T5" fmla="*/ 17 h 31"/>
                  <a:gd name="T6" fmla="*/ 11 w 22"/>
                  <a:gd name="T7" fmla="*/ 24 h 31"/>
                  <a:gd name="T8" fmla="*/ 2 w 22"/>
                  <a:gd name="T9" fmla="*/ 31 h 31"/>
                  <a:gd name="T10" fmla="*/ 0 w 22"/>
                  <a:gd name="T11" fmla="*/ 31 h 31"/>
                  <a:gd name="T12" fmla="*/ 1 w 22"/>
                  <a:gd name="T13" fmla="*/ 20 h 31"/>
                  <a:gd name="T14" fmla="*/ 5 w 22"/>
                  <a:gd name="T15" fmla="*/ 9 h 31"/>
                  <a:gd name="T16" fmla="*/ 11 w 22"/>
                  <a:gd name="T17" fmla="*/ 2 h 31"/>
                  <a:gd name="T18" fmla="*/ 22 w 22"/>
                  <a:gd name="T19" fmla="*/ 0 h 31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"/>
                  <a:gd name="T31" fmla="*/ 0 h 31"/>
                  <a:gd name="T32" fmla="*/ 22 w 22"/>
                  <a:gd name="T33" fmla="*/ 31 h 31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" h="31">
                    <a:moveTo>
                      <a:pt x="22" y="0"/>
                    </a:moveTo>
                    <a:lnTo>
                      <a:pt x="22" y="8"/>
                    </a:lnTo>
                    <a:lnTo>
                      <a:pt x="18" y="17"/>
                    </a:lnTo>
                    <a:lnTo>
                      <a:pt x="11" y="24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1" y="20"/>
                    </a:lnTo>
                    <a:lnTo>
                      <a:pt x="5" y="9"/>
                    </a:lnTo>
                    <a:lnTo>
                      <a:pt x="11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43" name="Freeform 96"/>
              <p:cNvSpPr>
                <a:spLocks/>
              </p:cNvSpPr>
              <p:nvPr/>
            </p:nvSpPr>
            <p:spPr bwMode="auto">
              <a:xfrm>
                <a:off x="3105" y="12574"/>
                <a:ext cx="21" cy="38"/>
              </a:xfrm>
              <a:custGeom>
                <a:avLst/>
                <a:gdLst>
                  <a:gd name="T0" fmla="*/ 20 w 21"/>
                  <a:gd name="T1" fmla="*/ 28 h 38"/>
                  <a:gd name="T2" fmla="*/ 17 w 21"/>
                  <a:gd name="T3" fmla="*/ 32 h 38"/>
                  <a:gd name="T4" fmla="*/ 13 w 21"/>
                  <a:gd name="T5" fmla="*/ 35 h 38"/>
                  <a:gd name="T6" fmla="*/ 7 w 21"/>
                  <a:gd name="T7" fmla="*/ 37 h 38"/>
                  <a:gd name="T8" fmla="*/ 2 w 21"/>
                  <a:gd name="T9" fmla="*/ 38 h 38"/>
                  <a:gd name="T10" fmla="*/ 0 w 21"/>
                  <a:gd name="T11" fmla="*/ 31 h 38"/>
                  <a:gd name="T12" fmla="*/ 1 w 21"/>
                  <a:gd name="T13" fmla="*/ 24 h 38"/>
                  <a:gd name="T14" fmla="*/ 3 w 21"/>
                  <a:gd name="T15" fmla="*/ 18 h 38"/>
                  <a:gd name="T16" fmla="*/ 5 w 21"/>
                  <a:gd name="T17" fmla="*/ 11 h 38"/>
                  <a:gd name="T18" fmla="*/ 18 w 21"/>
                  <a:gd name="T19" fmla="*/ 0 h 38"/>
                  <a:gd name="T20" fmla="*/ 20 w 21"/>
                  <a:gd name="T21" fmla="*/ 6 h 38"/>
                  <a:gd name="T22" fmla="*/ 21 w 21"/>
                  <a:gd name="T23" fmla="*/ 14 h 38"/>
                  <a:gd name="T24" fmla="*/ 21 w 21"/>
                  <a:gd name="T25" fmla="*/ 20 h 38"/>
                  <a:gd name="T26" fmla="*/ 20 w 21"/>
                  <a:gd name="T27" fmla="*/ 28 h 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"/>
                  <a:gd name="T43" fmla="*/ 0 h 38"/>
                  <a:gd name="T44" fmla="*/ 21 w 21"/>
                  <a:gd name="T45" fmla="*/ 38 h 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" h="38">
                    <a:moveTo>
                      <a:pt x="20" y="28"/>
                    </a:moveTo>
                    <a:lnTo>
                      <a:pt x="17" y="32"/>
                    </a:lnTo>
                    <a:lnTo>
                      <a:pt x="13" y="35"/>
                    </a:lnTo>
                    <a:lnTo>
                      <a:pt x="7" y="37"/>
                    </a:lnTo>
                    <a:lnTo>
                      <a:pt x="2" y="38"/>
                    </a:lnTo>
                    <a:lnTo>
                      <a:pt x="0" y="31"/>
                    </a:lnTo>
                    <a:lnTo>
                      <a:pt x="1" y="24"/>
                    </a:lnTo>
                    <a:lnTo>
                      <a:pt x="3" y="18"/>
                    </a:lnTo>
                    <a:lnTo>
                      <a:pt x="5" y="11"/>
                    </a:lnTo>
                    <a:lnTo>
                      <a:pt x="18" y="0"/>
                    </a:lnTo>
                    <a:lnTo>
                      <a:pt x="20" y="6"/>
                    </a:lnTo>
                    <a:lnTo>
                      <a:pt x="21" y="14"/>
                    </a:lnTo>
                    <a:lnTo>
                      <a:pt x="21" y="20"/>
                    </a:lnTo>
                    <a:lnTo>
                      <a:pt x="20" y="2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44" name="Freeform 97"/>
              <p:cNvSpPr>
                <a:spLocks/>
              </p:cNvSpPr>
              <p:nvPr/>
            </p:nvSpPr>
            <p:spPr bwMode="auto">
              <a:xfrm>
                <a:off x="3386" y="12629"/>
                <a:ext cx="60" cy="85"/>
              </a:xfrm>
              <a:custGeom>
                <a:avLst/>
                <a:gdLst>
                  <a:gd name="T0" fmla="*/ 38 w 60"/>
                  <a:gd name="T1" fmla="*/ 63 h 85"/>
                  <a:gd name="T2" fmla="*/ 33 w 60"/>
                  <a:gd name="T3" fmla="*/ 67 h 85"/>
                  <a:gd name="T4" fmla="*/ 29 w 60"/>
                  <a:gd name="T5" fmla="*/ 70 h 85"/>
                  <a:gd name="T6" fmla="*/ 25 w 60"/>
                  <a:gd name="T7" fmla="*/ 73 h 85"/>
                  <a:gd name="T8" fmla="*/ 19 w 60"/>
                  <a:gd name="T9" fmla="*/ 77 h 85"/>
                  <a:gd name="T10" fmla="*/ 15 w 60"/>
                  <a:gd name="T11" fmla="*/ 79 h 85"/>
                  <a:gd name="T12" fmla="*/ 9 w 60"/>
                  <a:gd name="T13" fmla="*/ 81 h 85"/>
                  <a:gd name="T14" fmla="*/ 5 w 60"/>
                  <a:gd name="T15" fmla="*/ 83 h 85"/>
                  <a:gd name="T16" fmla="*/ 0 w 60"/>
                  <a:gd name="T17" fmla="*/ 85 h 85"/>
                  <a:gd name="T18" fmla="*/ 6 w 60"/>
                  <a:gd name="T19" fmla="*/ 75 h 85"/>
                  <a:gd name="T20" fmla="*/ 15 w 60"/>
                  <a:gd name="T21" fmla="*/ 66 h 85"/>
                  <a:gd name="T22" fmla="*/ 22 w 60"/>
                  <a:gd name="T23" fmla="*/ 56 h 85"/>
                  <a:gd name="T24" fmla="*/ 31 w 60"/>
                  <a:gd name="T25" fmla="*/ 46 h 85"/>
                  <a:gd name="T26" fmla="*/ 40 w 60"/>
                  <a:gd name="T27" fmla="*/ 35 h 85"/>
                  <a:gd name="T28" fmla="*/ 47 w 60"/>
                  <a:gd name="T29" fmla="*/ 23 h 85"/>
                  <a:gd name="T30" fmla="*/ 54 w 60"/>
                  <a:gd name="T31" fmla="*/ 12 h 85"/>
                  <a:gd name="T32" fmla="*/ 58 w 60"/>
                  <a:gd name="T33" fmla="*/ 0 h 85"/>
                  <a:gd name="T34" fmla="*/ 60 w 60"/>
                  <a:gd name="T35" fmla="*/ 18 h 85"/>
                  <a:gd name="T36" fmla="*/ 56 w 60"/>
                  <a:gd name="T37" fmla="*/ 34 h 85"/>
                  <a:gd name="T38" fmla="*/ 47 w 60"/>
                  <a:gd name="T39" fmla="*/ 49 h 85"/>
                  <a:gd name="T40" fmla="*/ 38 w 60"/>
                  <a:gd name="T41" fmla="*/ 63 h 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60"/>
                  <a:gd name="T64" fmla="*/ 0 h 85"/>
                  <a:gd name="T65" fmla="*/ 60 w 60"/>
                  <a:gd name="T66" fmla="*/ 85 h 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60" h="85">
                    <a:moveTo>
                      <a:pt x="38" y="63"/>
                    </a:moveTo>
                    <a:lnTo>
                      <a:pt x="33" y="67"/>
                    </a:lnTo>
                    <a:lnTo>
                      <a:pt x="29" y="70"/>
                    </a:lnTo>
                    <a:lnTo>
                      <a:pt x="25" y="73"/>
                    </a:lnTo>
                    <a:lnTo>
                      <a:pt x="19" y="77"/>
                    </a:lnTo>
                    <a:lnTo>
                      <a:pt x="15" y="79"/>
                    </a:lnTo>
                    <a:lnTo>
                      <a:pt x="9" y="81"/>
                    </a:lnTo>
                    <a:lnTo>
                      <a:pt x="5" y="83"/>
                    </a:lnTo>
                    <a:lnTo>
                      <a:pt x="0" y="85"/>
                    </a:lnTo>
                    <a:lnTo>
                      <a:pt x="6" y="75"/>
                    </a:lnTo>
                    <a:lnTo>
                      <a:pt x="15" y="66"/>
                    </a:lnTo>
                    <a:lnTo>
                      <a:pt x="22" y="56"/>
                    </a:lnTo>
                    <a:lnTo>
                      <a:pt x="31" y="46"/>
                    </a:lnTo>
                    <a:lnTo>
                      <a:pt x="40" y="35"/>
                    </a:lnTo>
                    <a:lnTo>
                      <a:pt x="47" y="23"/>
                    </a:lnTo>
                    <a:lnTo>
                      <a:pt x="54" y="12"/>
                    </a:lnTo>
                    <a:lnTo>
                      <a:pt x="58" y="0"/>
                    </a:lnTo>
                    <a:lnTo>
                      <a:pt x="60" y="18"/>
                    </a:lnTo>
                    <a:lnTo>
                      <a:pt x="56" y="34"/>
                    </a:lnTo>
                    <a:lnTo>
                      <a:pt x="47" y="49"/>
                    </a:lnTo>
                    <a:lnTo>
                      <a:pt x="38" y="6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45" name="Freeform 98"/>
              <p:cNvSpPr>
                <a:spLocks/>
              </p:cNvSpPr>
              <p:nvPr/>
            </p:nvSpPr>
            <p:spPr bwMode="auto">
              <a:xfrm>
                <a:off x="3284" y="12752"/>
                <a:ext cx="26" cy="53"/>
              </a:xfrm>
              <a:custGeom>
                <a:avLst/>
                <a:gdLst>
                  <a:gd name="T0" fmla="*/ 25 w 26"/>
                  <a:gd name="T1" fmla="*/ 29 h 53"/>
                  <a:gd name="T2" fmla="*/ 21 w 26"/>
                  <a:gd name="T3" fmla="*/ 36 h 53"/>
                  <a:gd name="T4" fmla="*/ 17 w 26"/>
                  <a:gd name="T5" fmla="*/ 44 h 53"/>
                  <a:gd name="T6" fmla="*/ 12 w 26"/>
                  <a:gd name="T7" fmla="*/ 50 h 53"/>
                  <a:gd name="T8" fmla="*/ 4 w 26"/>
                  <a:gd name="T9" fmla="*/ 53 h 53"/>
                  <a:gd name="T10" fmla="*/ 1 w 26"/>
                  <a:gd name="T11" fmla="*/ 47 h 53"/>
                  <a:gd name="T12" fmla="*/ 0 w 26"/>
                  <a:gd name="T13" fmla="*/ 40 h 53"/>
                  <a:gd name="T14" fmla="*/ 1 w 26"/>
                  <a:gd name="T15" fmla="*/ 32 h 53"/>
                  <a:gd name="T16" fmla="*/ 2 w 26"/>
                  <a:gd name="T17" fmla="*/ 26 h 53"/>
                  <a:gd name="T18" fmla="*/ 18 w 26"/>
                  <a:gd name="T19" fmla="*/ 0 h 53"/>
                  <a:gd name="T20" fmla="*/ 23 w 26"/>
                  <a:gd name="T21" fmla="*/ 6 h 53"/>
                  <a:gd name="T22" fmla="*/ 26 w 26"/>
                  <a:gd name="T23" fmla="*/ 13 h 53"/>
                  <a:gd name="T24" fmla="*/ 26 w 26"/>
                  <a:gd name="T25" fmla="*/ 21 h 53"/>
                  <a:gd name="T26" fmla="*/ 25 w 26"/>
                  <a:gd name="T27" fmla="*/ 29 h 5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6"/>
                  <a:gd name="T43" fmla="*/ 0 h 53"/>
                  <a:gd name="T44" fmla="*/ 26 w 26"/>
                  <a:gd name="T45" fmla="*/ 53 h 5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6" h="53">
                    <a:moveTo>
                      <a:pt x="25" y="29"/>
                    </a:moveTo>
                    <a:lnTo>
                      <a:pt x="21" y="36"/>
                    </a:lnTo>
                    <a:lnTo>
                      <a:pt x="17" y="44"/>
                    </a:lnTo>
                    <a:lnTo>
                      <a:pt x="12" y="50"/>
                    </a:lnTo>
                    <a:lnTo>
                      <a:pt x="4" y="53"/>
                    </a:lnTo>
                    <a:lnTo>
                      <a:pt x="1" y="47"/>
                    </a:lnTo>
                    <a:lnTo>
                      <a:pt x="0" y="40"/>
                    </a:lnTo>
                    <a:lnTo>
                      <a:pt x="1" y="32"/>
                    </a:lnTo>
                    <a:lnTo>
                      <a:pt x="2" y="26"/>
                    </a:lnTo>
                    <a:lnTo>
                      <a:pt x="18" y="0"/>
                    </a:lnTo>
                    <a:lnTo>
                      <a:pt x="23" y="6"/>
                    </a:lnTo>
                    <a:lnTo>
                      <a:pt x="26" y="13"/>
                    </a:lnTo>
                    <a:lnTo>
                      <a:pt x="26" y="21"/>
                    </a:lnTo>
                    <a:lnTo>
                      <a:pt x="25" y="2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3" name="Group 99"/>
            <p:cNvGrpSpPr>
              <a:grpSpLocks/>
            </p:cNvGrpSpPr>
            <p:nvPr/>
          </p:nvGrpSpPr>
          <p:grpSpPr bwMode="auto">
            <a:xfrm rot="-9009807">
              <a:off x="3476" y="3109"/>
              <a:ext cx="210" cy="272"/>
              <a:chOff x="1440" y="12370"/>
              <a:chExt cx="1558" cy="2008"/>
            </a:xfrm>
          </p:grpSpPr>
          <p:sp>
            <p:nvSpPr>
              <p:cNvPr id="33862" name="Freeform 100"/>
              <p:cNvSpPr>
                <a:spLocks/>
              </p:cNvSpPr>
              <p:nvPr/>
            </p:nvSpPr>
            <p:spPr bwMode="auto">
              <a:xfrm>
                <a:off x="1662" y="12411"/>
                <a:ext cx="1072" cy="1679"/>
              </a:xfrm>
              <a:custGeom>
                <a:avLst/>
                <a:gdLst>
                  <a:gd name="T0" fmla="*/ 46 w 2143"/>
                  <a:gd name="T1" fmla="*/ 10 h 3357"/>
                  <a:gd name="T2" fmla="*/ 0 w 2143"/>
                  <a:gd name="T3" fmla="*/ 50 h 3357"/>
                  <a:gd name="T4" fmla="*/ 53 w 2143"/>
                  <a:gd name="T5" fmla="*/ 94 h 3357"/>
                  <a:gd name="T6" fmla="*/ 101 w 2143"/>
                  <a:gd name="T7" fmla="*/ 138 h 3357"/>
                  <a:gd name="T8" fmla="*/ 136 w 2143"/>
                  <a:gd name="T9" fmla="*/ 186 h 3357"/>
                  <a:gd name="T10" fmla="*/ 114 w 2143"/>
                  <a:gd name="T11" fmla="*/ 235 h 3357"/>
                  <a:gd name="T12" fmla="*/ 92 w 2143"/>
                  <a:gd name="T13" fmla="*/ 282 h 3357"/>
                  <a:gd name="T14" fmla="*/ 91 w 2143"/>
                  <a:gd name="T15" fmla="*/ 375 h 3357"/>
                  <a:gd name="T16" fmla="*/ 131 w 2143"/>
                  <a:gd name="T17" fmla="*/ 497 h 3357"/>
                  <a:gd name="T18" fmla="*/ 162 w 2143"/>
                  <a:gd name="T19" fmla="*/ 577 h 3357"/>
                  <a:gd name="T20" fmla="*/ 203 w 2143"/>
                  <a:gd name="T21" fmla="*/ 693 h 3357"/>
                  <a:gd name="T22" fmla="*/ 267 w 2143"/>
                  <a:gd name="T23" fmla="*/ 755 h 3357"/>
                  <a:gd name="T24" fmla="*/ 381 w 2143"/>
                  <a:gd name="T25" fmla="*/ 798 h 3357"/>
                  <a:gd name="T26" fmla="*/ 465 w 2143"/>
                  <a:gd name="T27" fmla="*/ 802 h 3357"/>
                  <a:gd name="T28" fmla="*/ 483 w 2143"/>
                  <a:gd name="T29" fmla="*/ 840 h 3357"/>
                  <a:gd name="T30" fmla="*/ 528 w 2143"/>
                  <a:gd name="T31" fmla="*/ 774 h 3357"/>
                  <a:gd name="T32" fmla="*/ 536 w 2143"/>
                  <a:gd name="T33" fmla="*/ 536 h 3357"/>
                  <a:gd name="T34" fmla="*/ 358 w 2143"/>
                  <a:gd name="T35" fmla="*/ 247 h 3357"/>
                  <a:gd name="T36" fmla="*/ 217 w 2143"/>
                  <a:gd name="T37" fmla="*/ 34 h 3357"/>
                  <a:gd name="T38" fmla="*/ 95 w 2143"/>
                  <a:gd name="T39" fmla="*/ 4 h 3357"/>
                  <a:gd name="T40" fmla="*/ 64 w 2143"/>
                  <a:gd name="T41" fmla="*/ 0 h 3357"/>
                  <a:gd name="T42" fmla="*/ 46 w 2143"/>
                  <a:gd name="T43" fmla="*/ 10 h 3357"/>
                  <a:gd name="T44" fmla="*/ 46 w 2143"/>
                  <a:gd name="T45" fmla="*/ 10 h 33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43"/>
                  <a:gd name="T70" fmla="*/ 0 h 3357"/>
                  <a:gd name="T71" fmla="*/ 2143 w 2143"/>
                  <a:gd name="T72" fmla="*/ 3357 h 33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43" h="3357">
                    <a:moveTo>
                      <a:pt x="182" y="37"/>
                    </a:moveTo>
                    <a:lnTo>
                      <a:pt x="0" y="200"/>
                    </a:lnTo>
                    <a:lnTo>
                      <a:pt x="212" y="376"/>
                    </a:lnTo>
                    <a:lnTo>
                      <a:pt x="404" y="549"/>
                    </a:lnTo>
                    <a:lnTo>
                      <a:pt x="543" y="744"/>
                    </a:lnTo>
                    <a:lnTo>
                      <a:pt x="453" y="939"/>
                    </a:lnTo>
                    <a:lnTo>
                      <a:pt x="366" y="1127"/>
                    </a:lnTo>
                    <a:lnTo>
                      <a:pt x="364" y="1498"/>
                    </a:lnTo>
                    <a:lnTo>
                      <a:pt x="521" y="1985"/>
                    </a:lnTo>
                    <a:lnTo>
                      <a:pt x="646" y="2306"/>
                    </a:lnTo>
                    <a:lnTo>
                      <a:pt x="812" y="2770"/>
                    </a:lnTo>
                    <a:lnTo>
                      <a:pt x="1066" y="3020"/>
                    </a:lnTo>
                    <a:lnTo>
                      <a:pt x="1521" y="3192"/>
                    </a:lnTo>
                    <a:lnTo>
                      <a:pt x="1860" y="3208"/>
                    </a:lnTo>
                    <a:lnTo>
                      <a:pt x="1929" y="3357"/>
                    </a:lnTo>
                    <a:lnTo>
                      <a:pt x="2112" y="3096"/>
                    </a:lnTo>
                    <a:lnTo>
                      <a:pt x="2143" y="2143"/>
                    </a:lnTo>
                    <a:lnTo>
                      <a:pt x="1430" y="987"/>
                    </a:lnTo>
                    <a:lnTo>
                      <a:pt x="866" y="135"/>
                    </a:lnTo>
                    <a:lnTo>
                      <a:pt x="378" y="14"/>
                    </a:lnTo>
                    <a:lnTo>
                      <a:pt x="253" y="0"/>
                    </a:lnTo>
                    <a:lnTo>
                      <a:pt x="182" y="3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3" name="Freeform 101"/>
              <p:cNvSpPr>
                <a:spLocks/>
              </p:cNvSpPr>
              <p:nvPr/>
            </p:nvSpPr>
            <p:spPr bwMode="auto">
              <a:xfrm>
                <a:off x="1660" y="12418"/>
                <a:ext cx="410" cy="234"/>
              </a:xfrm>
              <a:custGeom>
                <a:avLst/>
                <a:gdLst>
                  <a:gd name="T0" fmla="*/ 0 w 820"/>
                  <a:gd name="T1" fmla="*/ 40 h 467"/>
                  <a:gd name="T2" fmla="*/ 49 w 820"/>
                  <a:gd name="T3" fmla="*/ 73 h 467"/>
                  <a:gd name="T4" fmla="*/ 104 w 820"/>
                  <a:gd name="T5" fmla="*/ 62 h 467"/>
                  <a:gd name="T6" fmla="*/ 154 w 820"/>
                  <a:gd name="T7" fmla="*/ 55 h 467"/>
                  <a:gd name="T8" fmla="*/ 184 w 820"/>
                  <a:gd name="T9" fmla="*/ 78 h 467"/>
                  <a:gd name="T10" fmla="*/ 178 w 820"/>
                  <a:gd name="T11" fmla="*/ 117 h 467"/>
                  <a:gd name="T12" fmla="*/ 198 w 820"/>
                  <a:gd name="T13" fmla="*/ 107 h 467"/>
                  <a:gd name="T14" fmla="*/ 203 w 820"/>
                  <a:gd name="T15" fmla="*/ 88 h 467"/>
                  <a:gd name="T16" fmla="*/ 197 w 820"/>
                  <a:gd name="T17" fmla="*/ 78 h 467"/>
                  <a:gd name="T18" fmla="*/ 205 w 820"/>
                  <a:gd name="T19" fmla="*/ 80 h 467"/>
                  <a:gd name="T20" fmla="*/ 190 w 820"/>
                  <a:gd name="T21" fmla="*/ 58 h 467"/>
                  <a:gd name="T22" fmla="*/ 171 w 820"/>
                  <a:gd name="T23" fmla="*/ 43 h 467"/>
                  <a:gd name="T24" fmla="*/ 180 w 820"/>
                  <a:gd name="T25" fmla="*/ 43 h 467"/>
                  <a:gd name="T26" fmla="*/ 141 w 820"/>
                  <a:gd name="T27" fmla="*/ 27 h 467"/>
                  <a:gd name="T28" fmla="*/ 148 w 820"/>
                  <a:gd name="T29" fmla="*/ 23 h 467"/>
                  <a:gd name="T30" fmla="*/ 120 w 820"/>
                  <a:gd name="T31" fmla="*/ 12 h 467"/>
                  <a:gd name="T32" fmla="*/ 94 w 820"/>
                  <a:gd name="T33" fmla="*/ 7 h 467"/>
                  <a:gd name="T34" fmla="*/ 69 w 820"/>
                  <a:gd name="T35" fmla="*/ 0 h 467"/>
                  <a:gd name="T36" fmla="*/ 47 w 820"/>
                  <a:gd name="T37" fmla="*/ 8 h 467"/>
                  <a:gd name="T38" fmla="*/ 24 w 820"/>
                  <a:gd name="T39" fmla="*/ 24 h 467"/>
                  <a:gd name="T40" fmla="*/ 0 w 820"/>
                  <a:gd name="T41" fmla="*/ 40 h 467"/>
                  <a:gd name="T42" fmla="*/ 0 w 820"/>
                  <a:gd name="T43" fmla="*/ 40 h 46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20"/>
                  <a:gd name="T67" fmla="*/ 0 h 467"/>
                  <a:gd name="T68" fmla="*/ 820 w 820"/>
                  <a:gd name="T69" fmla="*/ 467 h 46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20" h="467">
                    <a:moveTo>
                      <a:pt x="0" y="158"/>
                    </a:moveTo>
                    <a:lnTo>
                      <a:pt x="194" y="289"/>
                    </a:lnTo>
                    <a:lnTo>
                      <a:pt x="416" y="245"/>
                    </a:lnTo>
                    <a:lnTo>
                      <a:pt x="616" y="218"/>
                    </a:lnTo>
                    <a:lnTo>
                      <a:pt x="733" y="309"/>
                    </a:lnTo>
                    <a:lnTo>
                      <a:pt x="709" y="467"/>
                    </a:lnTo>
                    <a:lnTo>
                      <a:pt x="790" y="426"/>
                    </a:lnTo>
                    <a:lnTo>
                      <a:pt x="810" y="352"/>
                    </a:lnTo>
                    <a:lnTo>
                      <a:pt x="786" y="311"/>
                    </a:lnTo>
                    <a:lnTo>
                      <a:pt x="820" y="320"/>
                    </a:lnTo>
                    <a:lnTo>
                      <a:pt x="759" y="229"/>
                    </a:lnTo>
                    <a:lnTo>
                      <a:pt x="683" y="171"/>
                    </a:lnTo>
                    <a:lnTo>
                      <a:pt x="719" y="171"/>
                    </a:lnTo>
                    <a:lnTo>
                      <a:pt x="564" y="107"/>
                    </a:lnTo>
                    <a:lnTo>
                      <a:pt x="590" y="92"/>
                    </a:lnTo>
                    <a:lnTo>
                      <a:pt x="481" y="46"/>
                    </a:lnTo>
                    <a:lnTo>
                      <a:pt x="374" y="27"/>
                    </a:lnTo>
                    <a:lnTo>
                      <a:pt x="275" y="0"/>
                    </a:lnTo>
                    <a:lnTo>
                      <a:pt x="188" y="32"/>
                    </a:lnTo>
                    <a:lnTo>
                      <a:pt x="95" y="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4" name="Freeform 102"/>
              <p:cNvSpPr>
                <a:spLocks/>
              </p:cNvSpPr>
              <p:nvPr/>
            </p:nvSpPr>
            <p:spPr bwMode="auto">
              <a:xfrm>
                <a:off x="2384" y="14210"/>
                <a:ext cx="167" cy="78"/>
              </a:xfrm>
              <a:custGeom>
                <a:avLst/>
                <a:gdLst>
                  <a:gd name="T0" fmla="*/ 0 w 335"/>
                  <a:gd name="T1" fmla="*/ 14 h 154"/>
                  <a:gd name="T2" fmla="*/ 8 w 335"/>
                  <a:gd name="T3" fmla="*/ 40 h 154"/>
                  <a:gd name="T4" fmla="*/ 83 w 335"/>
                  <a:gd name="T5" fmla="*/ 17 h 154"/>
                  <a:gd name="T6" fmla="*/ 65 w 335"/>
                  <a:gd name="T7" fmla="*/ 0 h 154"/>
                  <a:gd name="T8" fmla="*/ 0 w 335"/>
                  <a:gd name="T9" fmla="*/ 14 h 154"/>
                  <a:gd name="T10" fmla="*/ 0 w 335"/>
                  <a:gd name="T11" fmla="*/ 14 h 1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5"/>
                  <a:gd name="T19" fmla="*/ 0 h 154"/>
                  <a:gd name="T20" fmla="*/ 335 w 335"/>
                  <a:gd name="T21" fmla="*/ 154 h 1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5" h="154">
                    <a:moveTo>
                      <a:pt x="0" y="55"/>
                    </a:moveTo>
                    <a:lnTo>
                      <a:pt x="32" y="154"/>
                    </a:lnTo>
                    <a:lnTo>
                      <a:pt x="335" y="66"/>
                    </a:lnTo>
                    <a:lnTo>
                      <a:pt x="262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5" name="Freeform 103"/>
              <p:cNvSpPr>
                <a:spLocks/>
              </p:cNvSpPr>
              <p:nvPr/>
            </p:nvSpPr>
            <p:spPr bwMode="auto">
              <a:xfrm>
                <a:off x="1929" y="13894"/>
                <a:ext cx="348" cy="293"/>
              </a:xfrm>
              <a:custGeom>
                <a:avLst/>
                <a:gdLst>
                  <a:gd name="T0" fmla="*/ 0 w 695"/>
                  <a:gd name="T1" fmla="*/ 111 h 588"/>
                  <a:gd name="T2" fmla="*/ 11 w 695"/>
                  <a:gd name="T3" fmla="*/ 130 h 588"/>
                  <a:gd name="T4" fmla="*/ 21 w 695"/>
                  <a:gd name="T5" fmla="*/ 146 h 588"/>
                  <a:gd name="T6" fmla="*/ 62 w 695"/>
                  <a:gd name="T7" fmla="*/ 136 h 588"/>
                  <a:gd name="T8" fmla="*/ 75 w 695"/>
                  <a:gd name="T9" fmla="*/ 142 h 588"/>
                  <a:gd name="T10" fmla="*/ 85 w 695"/>
                  <a:gd name="T11" fmla="*/ 139 h 588"/>
                  <a:gd name="T12" fmla="*/ 106 w 695"/>
                  <a:gd name="T13" fmla="*/ 145 h 588"/>
                  <a:gd name="T14" fmla="*/ 129 w 695"/>
                  <a:gd name="T15" fmla="*/ 146 h 588"/>
                  <a:gd name="T16" fmla="*/ 138 w 695"/>
                  <a:gd name="T17" fmla="*/ 143 h 588"/>
                  <a:gd name="T18" fmla="*/ 148 w 695"/>
                  <a:gd name="T19" fmla="*/ 121 h 588"/>
                  <a:gd name="T20" fmla="*/ 167 w 695"/>
                  <a:gd name="T21" fmla="*/ 101 h 588"/>
                  <a:gd name="T22" fmla="*/ 174 w 695"/>
                  <a:gd name="T23" fmla="*/ 89 h 588"/>
                  <a:gd name="T24" fmla="*/ 168 w 695"/>
                  <a:gd name="T25" fmla="*/ 64 h 588"/>
                  <a:gd name="T26" fmla="*/ 154 w 695"/>
                  <a:gd name="T27" fmla="*/ 23 h 588"/>
                  <a:gd name="T28" fmla="*/ 104 w 695"/>
                  <a:gd name="T29" fmla="*/ 0 h 588"/>
                  <a:gd name="T30" fmla="*/ 108 w 695"/>
                  <a:gd name="T31" fmla="*/ 23 h 588"/>
                  <a:gd name="T32" fmla="*/ 87 w 695"/>
                  <a:gd name="T33" fmla="*/ 60 h 588"/>
                  <a:gd name="T34" fmla="*/ 63 w 695"/>
                  <a:gd name="T35" fmla="*/ 83 h 588"/>
                  <a:gd name="T36" fmla="*/ 0 w 695"/>
                  <a:gd name="T37" fmla="*/ 111 h 588"/>
                  <a:gd name="T38" fmla="*/ 0 w 695"/>
                  <a:gd name="T39" fmla="*/ 111 h 5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95"/>
                  <a:gd name="T61" fmla="*/ 0 h 588"/>
                  <a:gd name="T62" fmla="*/ 695 w 695"/>
                  <a:gd name="T63" fmla="*/ 588 h 5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95" h="588">
                    <a:moveTo>
                      <a:pt x="0" y="446"/>
                    </a:moveTo>
                    <a:lnTo>
                      <a:pt x="41" y="522"/>
                    </a:lnTo>
                    <a:lnTo>
                      <a:pt x="81" y="586"/>
                    </a:lnTo>
                    <a:lnTo>
                      <a:pt x="247" y="545"/>
                    </a:lnTo>
                    <a:lnTo>
                      <a:pt x="297" y="570"/>
                    </a:lnTo>
                    <a:lnTo>
                      <a:pt x="338" y="559"/>
                    </a:lnTo>
                    <a:lnTo>
                      <a:pt x="422" y="582"/>
                    </a:lnTo>
                    <a:lnTo>
                      <a:pt x="515" y="588"/>
                    </a:lnTo>
                    <a:lnTo>
                      <a:pt x="550" y="574"/>
                    </a:lnTo>
                    <a:lnTo>
                      <a:pt x="590" y="487"/>
                    </a:lnTo>
                    <a:lnTo>
                      <a:pt x="667" y="408"/>
                    </a:lnTo>
                    <a:lnTo>
                      <a:pt x="695" y="357"/>
                    </a:lnTo>
                    <a:lnTo>
                      <a:pt x="669" y="259"/>
                    </a:lnTo>
                    <a:lnTo>
                      <a:pt x="616" y="94"/>
                    </a:lnTo>
                    <a:lnTo>
                      <a:pt x="416" y="0"/>
                    </a:lnTo>
                    <a:lnTo>
                      <a:pt x="432" y="94"/>
                    </a:lnTo>
                    <a:lnTo>
                      <a:pt x="348" y="243"/>
                    </a:lnTo>
                    <a:lnTo>
                      <a:pt x="249" y="336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6" name="Freeform 104"/>
              <p:cNvSpPr>
                <a:spLocks/>
              </p:cNvSpPr>
              <p:nvPr/>
            </p:nvSpPr>
            <p:spPr bwMode="auto">
              <a:xfrm>
                <a:off x="2070" y="13219"/>
                <a:ext cx="575" cy="809"/>
              </a:xfrm>
              <a:custGeom>
                <a:avLst/>
                <a:gdLst>
                  <a:gd name="T0" fmla="*/ 243 w 1149"/>
                  <a:gd name="T1" fmla="*/ 62 h 1617"/>
                  <a:gd name="T2" fmla="*/ 246 w 1149"/>
                  <a:gd name="T3" fmla="*/ 0 h 1617"/>
                  <a:gd name="T4" fmla="*/ 288 w 1149"/>
                  <a:gd name="T5" fmla="*/ 251 h 1617"/>
                  <a:gd name="T6" fmla="*/ 265 w 1149"/>
                  <a:gd name="T7" fmla="*/ 296 h 1617"/>
                  <a:gd name="T8" fmla="*/ 253 w 1149"/>
                  <a:gd name="T9" fmla="*/ 331 h 1617"/>
                  <a:gd name="T10" fmla="*/ 255 w 1149"/>
                  <a:gd name="T11" fmla="*/ 372 h 1617"/>
                  <a:gd name="T12" fmla="*/ 268 w 1149"/>
                  <a:gd name="T13" fmla="*/ 405 h 1617"/>
                  <a:gd name="T14" fmla="*/ 241 w 1149"/>
                  <a:gd name="T15" fmla="*/ 402 h 1617"/>
                  <a:gd name="T16" fmla="*/ 176 w 1149"/>
                  <a:gd name="T17" fmla="*/ 398 h 1617"/>
                  <a:gd name="T18" fmla="*/ 132 w 1149"/>
                  <a:gd name="T19" fmla="*/ 387 h 1617"/>
                  <a:gd name="T20" fmla="*/ 77 w 1149"/>
                  <a:gd name="T21" fmla="*/ 367 h 1617"/>
                  <a:gd name="T22" fmla="*/ 33 w 1149"/>
                  <a:gd name="T23" fmla="*/ 334 h 1617"/>
                  <a:gd name="T24" fmla="*/ 0 w 1149"/>
                  <a:gd name="T25" fmla="*/ 285 h 1617"/>
                  <a:gd name="T26" fmla="*/ 62 w 1149"/>
                  <a:gd name="T27" fmla="*/ 334 h 1617"/>
                  <a:gd name="T28" fmla="*/ 144 w 1149"/>
                  <a:gd name="T29" fmla="*/ 367 h 1617"/>
                  <a:gd name="T30" fmla="*/ 186 w 1149"/>
                  <a:gd name="T31" fmla="*/ 378 h 1617"/>
                  <a:gd name="T32" fmla="*/ 151 w 1149"/>
                  <a:gd name="T33" fmla="*/ 360 h 1617"/>
                  <a:gd name="T34" fmla="*/ 208 w 1149"/>
                  <a:gd name="T35" fmla="*/ 376 h 1617"/>
                  <a:gd name="T36" fmla="*/ 198 w 1149"/>
                  <a:gd name="T37" fmla="*/ 356 h 1617"/>
                  <a:gd name="T38" fmla="*/ 228 w 1149"/>
                  <a:gd name="T39" fmla="*/ 360 h 1617"/>
                  <a:gd name="T40" fmla="*/ 216 w 1149"/>
                  <a:gd name="T41" fmla="*/ 349 h 1617"/>
                  <a:gd name="T42" fmla="*/ 233 w 1149"/>
                  <a:gd name="T43" fmla="*/ 349 h 1617"/>
                  <a:gd name="T44" fmla="*/ 247 w 1149"/>
                  <a:gd name="T45" fmla="*/ 317 h 1617"/>
                  <a:gd name="T46" fmla="*/ 243 w 1149"/>
                  <a:gd name="T47" fmla="*/ 277 h 1617"/>
                  <a:gd name="T48" fmla="*/ 260 w 1149"/>
                  <a:gd name="T49" fmla="*/ 296 h 1617"/>
                  <a:gd name="T50" fmla="*/ 255 w 1149"/>
                  <a:gd name="T51" fmla="*/ 283 h 1617"/>
                  <a:gd name="T52" fmla="*/ 248 w 1149"/>
                  <a:gd name="T53" fmla="*/ 262 h 1617"/>
                  <a:gd name="T54" fmla="*/ 263 w 1149"/>
                  <a:gd name="T55" fmla="*/ 267 h 1617"/>
                  <a:gd name="T56" fmla="*/ 245 w 1149"/>
                  <a:gd name="T57" fmla="*/ 241 h 1617"/>
                  <a:gd name="T58" fmla="*/ 237 w 1149"/>
                  <a:gd name="T59" fmla="*/ 200 h 1617"/>
                  <a:gd name="T60" fmla="*/ 257 w 1149"/>
                  <a:gd name="T61" fmla="*/ 209 h 1617"/>
                  <a:gd name="T62" fmla="*/ 228 w 1149"/>
                  <a:gd name="T63" fmla="*/ 172 h 1617"/>
                  <a:gd name="T64" fmla="*/ 249 w 1149"/>
                  <a:gd name="T65" fmla="*/ 179 h 1617"/>
                  <a:gd name="T66" fmla="*/ 238 w 1149"/>
                  <a:gd name="T67" fmla="*/ 163 h 1617"/>
                  <a:gd name="T68" fmla="*/ 227 w 1149"/>
                  <a:gd name="T69" fmla="*/ 114 h 1617"/>
                  <a:gd name="T70" fmla="*/ 243 w 1149"/>
                  <a:gd name="T71" fmla="*/ 62 h 1617"/>
                  <a:gd name="T72" fmla="*/ 243 w 1149"/>
                  <a:gd name="T73" fmla="*/ 62 h 16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49"/>
                  <a:gd name="T112" fmla="*/ 0 h 1617"/>
                  <a:gd name="T113" fmla="*/ 1149 w 1149"/>
                  <a:gd name="T114" fmla="*/ 1617 h 16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49" h="1617">
                    <a:moveTo>
                      <a:pt x="971" y="248"/>
                    </a:moveTo>
                    <a:lnTo>
                      <a:pt x="981" y="0"/>
                    </a:lnTo>
                    <a:lnTo>
                      <a:pt x="1149" y="1003"/>
                    </a:lnTo>
                    <a:lnTo>
                      <a:pt x="1060" y="1182"/>
                    </a:lnTo>
                    <a:lnTo>
                      <a:pt x="1010" y="1324"/>
                    </a:lnTo>
                    <a:lnTo>
                      <a:pt x="1020" y="1488"/>
                    </a:lnTo>
                    <a:lnTo>
                      <a:pt x="1070" y="1617"/>
                    </a:lnTo>
                    <a:lnTo>
                      <a:pt x="961" y="1608"/>
                    </a:lnTo>
                    <a:lnTo>
                      <a:pt x="703" y="1591"/>
                    </a:lnTo>
                    <a:lnTo>
                      <a:pt x="525" y="1546"/>
                    </a:lnTo>
                    <a:lnTo>
                      <a:pt x="307" y="1466"/>
                    </a:lnTo>
                    <a:lnTo>
                      <a:pt x="129" y="1333"/>
                    </a:lnTo>
                    <a:lnTo>
                      <a:pt x="0" y="1138"/>
                    </a:lnTo>
                    <a:lnTo>
                      <a:pt x="248" y="1333"/>
                    </a:lnTo>
                    <a:lnTo>
                      <a:pt x="575" y="1466"/>
                    </a:lnTo>
                    <a:lnTo>
                      <a:pt x="743" y="1511"/>
                    </a:lnTo>
                    <a:lnTo>
                      <a:pt x="604" y="1440"/>
                    </a:lnTo>
                    <a:lnTo>
                      <a:pt x="832" y="1502"/>
                    </a:lnTo>
                    <a:lnTo>
                      <a:pt x="792" y="1422"/>
                    </a:lnTo>
                    <a:lnTo>
                      <a:pt x="911" y="1440"/>
                    </a:lnTo>
                    <a:lnTo>
                      <a:pt x="862" y="1395"/>
                    </a:lnTo>
                    <a:lnTo>
                      <a:pt x="931" y="1395"/>
                    </a:lnTo>
                    <a:lnTo>
                      <a:pt x="985" y="1266"/>
                    </a:lnTo>
                    <a:lnTo>
                      <a:pt x="969" y="1108"/>
                    </a:lnTo>
                    <a:lnTo>
                      <a:pt x="1038" y="1182"/>
                    </a:lnTo>
                    <a:lnTo>
                      <a:pt x="1018" y="1131"/>
                    </a:lnTo>
                    <a:lnTo>
                      <a:pt x="989" y="1047"/>
                    </a:lnTo>
                    <a:lnTo>
                      <a:pt x="1052" y="1068"/>
                    </a:lnTo>
                    <a:lnTo>
                      <a:pt x="979" y="964"/>
                    </a:lnTo>
                    <a:lnTo>
                      <a:pt x="945" y="797"/>
                    </a:lnTo>
                    <a:lnTo>
                      <a:pt x="1028" y="836"/>
                    </a:lnTo>
                    <a:lnTo>
                      <a:pt x="911" y="687"/>
                    </a:lnTo>
                    <a:lnTo>
                      <a:pt x="993" y="715"/>
                    </a:lnTo>
                    <a:lnTo>
                      <a:pt x="951" y="651"/>
                    </a:lnTo>
                    <a:lnTo>
                      <a:pt x="905" y="454"/>
                    </a:lnTo>
                    <a:lnTo>
                      <a:pt x="971" y="24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7" name="Freeform 105"/>
              <p:cNvSpPr>
                <a:spLocks/>
              </p:cNvSpPr>
              <p:nvPr/>
            </p:nvSpPr>
            <p:spPr bwMode="auto">
              <a:xfrm>
                <a:off x="2427" y="12956"/>
                <a:ext cx="435" cy="1369"/>
              </a:xfrm>
              <a:custGeom>
                <a:avLst/>
                <a:gdLst>
                  <a:gd name="T0" fmla="*/ 89 w 872"/>
                  <a:gd name="T1" fmla="*/ 403 h 2738"/>
                  <a:gd name="T2" fmla="*/ 109 w 872"/>
                  <a:gd name="T3" fmla="*/ 426 h 2738"/>
                  <a:gd name="T4" fmla="*/ 110 w 872"/>
                  <a:gd name="T5" fmla="*/ 457 h 2738"/>
                  <a:gd name="T6" fmla="*/ 111 w 872"/>
                  <a:gd name="T7" fmla="*/ 495 h 2738"/>
                  <a:gd name="T8" fmla="*/ 104 w 872"/>
                  <a:gd name="T9" fmla="*/ 527 h 2738"/>
                  <a:gd name="T10" fmla="*/ 101 w 872"/>
                  <a:gd name="T11" fmla="*/ 574 h 2738"/>
                  <a:gd name="T12" fmla="*/ 67 w 872"/>
                  <a:gd name="T13" fmla="*/ 643 h 2738"/>
                  <a:gd name="T14" fmla="*/ 0 w 872"/>
                  <a:gd name="T15" fmla="*/ 678 h 2738"/>
                  <a:gd name="T16" fmla="*/ 62 w 872"/>
                  <a:gd name="T17" fmla="*/ 685 h 2738"/>
                  <a:gd name="T18" fmla="*/ 118 w 872"/>
                  <a:gd name="T19" fmla="*/ 658 h 2738"/>
                  <a:gd name="T20" fmla="*/ 133 w 872"/>
                  <a:gd name="T21" fmla="*/ 592 h 2738"/>
                  <a:gd name="T22" fmla="*/ 173 w 872"/>
                  <a:gd name="T23" fmla="*/ 511 h 2738"/>
                  <a:gd name="T24" fmla="*/ 205 w 872"/>
                  <a:gd name="T25" fmla="*/ 447 h 2738"/>
                  <a:gd name="T26" fmla="*/ 217 w 872"/>
                  <a:gd name="T27" fmla="*/ 278 h 2738"/>
                  <a:gd name="T28" fmla="*/ 190 w 872"/>
                  <a:gd name="T29" fmla="*/ 161 h 2738"/>
                  <a:gd name="T30" fmla="*/ 81 w 872"/>
                  <a:gd name="T31" fmla="*/ 13 h 2738"/>
                  <a:gd name="T32" fmla="*/ 47 w 872"/>
                  <a:gd name="T33" fmla="*/ 0 h 2738"/>
                  <a:gd name="T34" fmla="*/ 111 w 872"/>
                  <a:gd name="T35" fmla="*/ 346 h 2738"/>
                  <a:gd name="T36" fmla="*/ 89 w 872"/>
                  <a:gd name="T37" fmla="*/ 403 h 2738"/>
                  <a:gd name="T38" fmla="*/ 89 w 872"/>
                  <a:gd name="T39" fmla="*/ 403 h 27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72"/>
                  <a:gd name="T61" fmla="*/ 0 h 2738"/>
                  <a:gd name="T62" fmla="*/ 872 w 872"/>
                  <a:gd name="T63" fmla="*/ 2738 h 27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72" h="2738">
                    <a:moveTo>
                      <a:pt x="359" y="1612"/>
                    </a:moveTo>
                    <a:lnTo>
                      <a:pt x="438" y="1705"/>
                    </a:lnTo>
                    <a:lnTo>
                      <a:pt x="442" y="1831"/>
                    </a:lnTo>
                    <a:lnTo>
                      <a:pt x="446" y="1983"/>
                    </a:lnTo>
                    <a:lnTo>
                      <a:pt x="416" y="2108"/>
                    </a:lnTo>
                    <a:lnTo>
                      <a:pt x="406" y="2294"/>
                    </a:lnTo>
                    <a:lnTo>
                      <a:pt x="268" y="2569"/>
                    </a:lnTo>
                    <a:lnTo>
                      <a:pt x="0" y="2711"/>
                    </a:lnTo>
                    <a:lnTo>
                      <a:pt x="248" y="2738"/>
                    </a:lnTo>
                    <a:lnTo>
                      <a:pt x="476" y="2631"/>
                    </a:lnTo>
                    <a:lnTo>
                      <a:pt x="535" y="2365"/>
                    </a:lnTo>
                    <a:lnTo>
                      <a:pt x="694" y="2045"/>
                    </a:lnTo>
                    <a:lnTo>
                      <a:pt x="822" y="1788"/>
                    </a:lnTo>
                    <a:lnTo>
                      <a:pt x="872" y="1112"/>
                    </a:lnTo>
                    <a:lnTo>
                      <a:pt x="763" y="641"/>
                    </a:lnTo>
                    <a:lnTo>
                      <a:pt x="327" y="53"/>
                    </a:lnTo>
                    <a:lnTo>
                      <a:pt x="188" y="0"/>
                    </a:lnTo>
                    <a:lnTo>
                      <a:pt x="446" y="1387"/>
                    </a:lnTo>
                    <a:lnTo>
                      <a:pt x="359" y="16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8" name="Freeform 106"/>
              <p:cNvSpPr>
                <a:spLocks/>
              </p:cNvSpPr>
              <p:nvPr/>
            </p:nvSpPr>
            <p:spPr bwMode="auto">
              <a:xfrm>
                <a:off x="2035" y="12486"/>
                <a:ext cx="580" cy="1097"/>
              </a:xfrm>
              <a:custGeom>
                <a:avLst/>
                <a:gdLst>
                  <a:gd name="T0" fmla="*/ 72 w 1159"/>
                  <a:gd name="T1" fmla="*/ 104 h 2195"/>
                  <a:gd name="T2" fmla="*/ 191 w 1159"/>
                  <a:gd name="T3" fmla="*/ 226 h 2195"/>
                  <a:gd name="T4" fmla="*/ 270 w 1159"/>
                  <a:gd name="T5" fmla="*/ 408 h 2195"/>
                  <a:gd name="T6" fmla="*/ 290 w 1159"/>
                  <a:gd name="T7" fmla="*/ 548 h 2195"/>
                  <a:gd name="T8" fmla="*/ 256 w 1159"/>
                  <a:gd name="T9" fmla="*/ 504 h 2195"/>
                  <a:gd name="T10" fmla="*/ 245 w 1159"/>
                  <a:gd name="T11" fmla="*/ 491 h 2195"/>
                  <a:gd name="T12" fmla="*/ 223 w 1159"/>
                  <a:gd name="T13" fmla="*/ 466 h 2195"/>
                  <a:gd name="T14" fmla="*/ 196 w 1159"/>
                  <a:gd name="T15" fmla="*/ 440 h 2195"/>
                  <a:gd name="T16" fmla="*/ 198 w 1159"/>
                  <a:gd name="T17" fmla="*/ 457 h 2195"/>
                  <a:gd name="T18" fmla="*/ 176 w 1159"/>
                  <a:gd name="T19" fmla="*/ 402 h 2195"/>
                  <a:gd name="T20" fmla="*/ 114 w 1159"/>
                  <a:gd name="T21" fmla="*/ 322 h 2195"/>
                  <a:gd name="T22" fmla="*/ 99 w 1159"/>
                  <a:gd name="T23" fmla="*/ 239 h 2195"/>
                  <a:gd name="T24" fmla="*/ 13 w 1159"/>
                  <a:gd name="T25" fmla="*/ 148 h 2195"/>
                  <a:gd name="T26" fmla="*/ 37 w 1159"/>
                  <a:gd name="T27" fmla="*/ 148 h 2195"/>
                  <a:gd name="T28" fmla="*/ 20 w 1159"/>
                  <a:gd name="T29" fmla="*/ 126 h 2195"/>
                  <a:gd name="T30" fmla="*/ 37 w 1159"/>
                  <a:gd name="T31" fmla="*/ 133 h 2195"/>
                  <a:gd name="T32" fmla="*/ 47 w 1159"/>
                  <a:gd name="T33" fmla="*/ 113 h 2195"/>
                  <a:gd name="T34" fmla="*/ 45 w 1159"/>
                  <a:gd name="T35" fmla="*/ 86 h 2195"/>
                  <a:gd name="T36" fmla="*/ 28 w 1159"/>
                  <a:gd name="T37" fmla="*/ 51 h 2195"/>
                  <a:gd name="T38" fmla="*/ 0 w 1159"/>
                  <a:gd name="T39" fmla="*/ 0 h 2195"/>
                  <a:gd name="T40" fmla="*/ 75 w 1159"/>
                  <a:gd name="T41" fmla="*/ 71 h 2195"/>
                  <a:gd name="T42" fmla="*/ 72 w 1159"/>
                  <a:gd name="T43" fmla="*/ 104 h 2195"/>
                  <a:gd name="T44" fmla="*/ 72 w 1159"/>
                  <a:gd name="T45" fmla="*/ 104 h 21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59"/>
                  <a:gd name="T70" fmla="*/ 0 h 2195"/>
                  <a:gd name="T71" fmla="*/ 1159 w 1159"/>
                  <a:gd name="T72" fmla="*/ 2195 h 219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59" h="2195">
                    <a:moveTo>
                      <a:pt x="287" y="417"/>
                    </a:moveTo>
                    <a:lnTo>
                      <a:pt x="762" y="906"/>
                    </a:lnTo>
                    <a:lnTo>
                      <a:pt x="1079" y="1635"/>
                    </a:lnTo>
                    <a:lnTo>
                      <a:pt x="1159" y="2195"/>
                    </a:lnTo>
                    <a:lnTo>
                      <a:pt x="1022" y="2019"/>
                    </a:lnTo>
                    <a:lnTo>
                      <a:pt x="980" y="1964"/>
                    </a:lnTo>
                    <a:lnTo>
                      <a:pt x="891" y="1866"/>
                    </a:lnTo>
                    <a:lnTo>
                      <a:pt x="782" y="1760"/>
                    </a:lnTo>
                    <a:lnTo>
                      <a:pt x="792" y="1831"/>
                    </a:lnTo>
                    <a:lnTo>
                      <a:pt x="703" y="1609"/>
                    </a:lnTo>
                    <a:lnTo>
                      <a:pt x="455" y="1289"/>
                    </a:lnTo>
                    <a:lnTo>
                      <a:pt x="396" y="959"/>
                    </a:lnTo>
                    <a:lnTo>
                      <a:pt x="49" y="595"/>
                    </a:lnTo>
                    <a:lnTo>
                      <a:pt x="148" y="595"/>
                    </a:lnTo>
                    <a:lnTo>
                      <a:pt x="79" y="506"/>
                    </a:lnTo>
                    <a:lnTo>
                      <a:pt x="148" y="533"/>
                    </a:lnTo>
                    <a:lnTo>
                      <a:pt x="188" y="453"/>
                    </a:lnTo>
                    <a:lnTo>
                      <a:pt x="178" y="346"/>
                    </a:lnTo>
                    <a:lnTo>
                      <a:pt x="109" y="204"/>
                    </a:lnTo>
                    <a:lnTo>
                      <a:pt x="0" y="0"/>
                    </a:lnTo>
                    <a:lnTo>
                      <a:pt x="297" y="284"/>
                    </a:lnTo>
                    <a:lnTo>
                      <a:pt x="287" y="41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9" name="Freeform 107"/>
              <p:cNvSpPr>
                <a:spLocks/>
              </p:cNvSpPr>
              <p:nvPr/>
            </p:nvSpPr>
            <p:spPr bwMode="auto">
              <a:xfrm>
                <a:off x="1812" y="12774"/>
                <a:ext cx="486" cy="813"/>
              </a:xfrm>
              <a:custGeom>
                <a:avLst/>
                <a:gdLst>
                  <a:gd name="T0" fmla="*/ 40 w 971"/>
                  <a:gd name="T1" fmla="*/ 15 h 1626"/>
                  <a:gd name="T2" fmla="*/ 18 w 971"/>
                  <a:gd name="T3" fmla="*/ 60 h 1626"/>
                  <a:gd name="T4" fmla="*/ 3 w 971"/>
                  <a:gd name="T5" fmla="*/ 104 h 1626"/>
                  <a:gd name="T6" fmla="*/ 0 w 971"/>
                  <a:gd name="T7" fmla="*/ 158 h 1626"/>
                  <a:gd name="T8" fmla="*/ 13 w 971"/>
                  <a:gd name="T9" fmla="*/ 231 h 1626"/>
                  <a:gd name="T10" fmla="*/ 35 w 971"/>
                  <a:gd name="T11" fmla="*/ 294 h 1626"/>
                  <a:gd name="T12" fmla="*/ 57 w 971"/>
                  <a:gd name="T13" fmla="*/ 329 h 1626"/>
                  <a:gd name="T14" fmla="*/ 94 w 971"/>
                  <a:gd name="T15" fmla="*/ 407 h 1626"/>
                  <a:gd name="T16" fmla="*/ 52 w 971"/>
                  <a:gd name="T17" fmla="*/ 274 h 1626"/>
                  <a:gd name="T18" fmla="*/ 30 w 971"/>
                  <a:gd name="T19" fmla="*/ 213 h 1626"/>
                  <a:gd name="T20" fmla="*/ 18 w 971"/>
                  <a:gd name="T21" fmla="*/ 181 h 1626"/>
                  <a:gd name="T22" fmla="*/ 40 w 971"/>
                  <a:gd name="T23" fmla="*/ 204 h 1626"/>
                  <a:gd name="T24" fmla="*/ 20 w 971"/>
                  <a:gd name="T25" fmla="*/ 161 h 1626"/>
                  <a:gd name="T26" fmla="*/ 20 w 971"/>
                  <a:gd name="T27" fmla="*/ 117 h 1626"/>
                  <a:gd name="T28" fmla="*/ 30 w 971"/>
                  <a:gd name="T29" fmla="*/ 100 h 1626"/>
                  <a:gd name="T30" fmla="*/ 65 w 971"/>
                  <a:gd name="T31" fmla="*/ 120 h 1626"/>
                  <a:gd name="T32" fmla="*/ 57 w 971"/>
                  <a:gd name="T33" fmla="*/ 100 h 1626"/>
                  <a:gd name="T34" fmla="*/ 61 w 971"/>
                  <a:gd name="T35" fmla="*/ 79 h 1626"/>
                  <a:gd name="T36" fmla="*/ 128 w 971"/>
                  <a:gd name="T37" fmla="*/ 119 h 1626"/>
                  <a:gd name="T38" fmla="*/ 171 w 971"/>
                  <a:gd name="T39" fmla="*/ 174 h 1626"/>
                  <a:gd name="T40" fmla="*/ 151 w 971"/>
                  <a:gd name="T41" fmla="*/ 138 h 1626"/>
                  <a:gd name="T42" fmla="*/ 171 w 971"/>
                  <a:gd name="T43" fmla="*/ 145 h 1626"/>
                  <a:gd name="T44" fmla="*/ 161 w 971"/>
                  <a:gd name="T45" fmla="*/ 122 h 1626"/>
                  <a:gd name="T46" fmla="*/ 243 w 971"/>
                  <a:gd name="T47" fmla="*/ 192 h 1626"/>
                  <a:gd name="T48" fmla="*/ 233 w 971"/>
                  <a:gd name="T49" fmla="*/ 138 h 1626"/>
                  <a:gd name="T50" fmla="*/ 102 w 971"/>
                  <a:gd name="T51" fmla="*/ 34 h 1626"/>
                  <a:gd name="T52" fmla="*/ 176 w 971"/>
                  <a:gd name="T53" fmla="*/ 65 h 1626"/>
                  <a:gd name="T54" fmla="*/ 72 w 971"/>
                  <a:gd name="T55" fmla="*/ 0 h 1626"/>
                  <a:gd name="T56" fmla="*/ 40 w 971"/>
                  <a:gd name="T57" fmla="*/ 15 h 1626"/>
                  <a:gd name="T58" fmla="*/ 40 w 971"/>
                  <a:gd name="T59" fmla="*/ 15 h 16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71"/>
                  <a:gd name="T91" fmla="*/ 0 h 1626"/>
                  <a:gd name="T92" fmla="*/ 971 w 971"/>
                  <a:gd name="T93" fmla="*/ 1626 h 16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71" h="1626">
                    <a:moveTo>
                      <a:pt x="158" y="62"/>
                    </a:moveTo>
                    <a:lnTo>
                      <a:pt x="69" y="240"/>
                    </a:lnTo>
                    <a:lnTo>
                      <a:pt x="10" y="417"/>
                    </a:lnTo>
                    <a:lnTo>
                      <a:pt x="0" y="632"/>
                    </a:lnTo>
                    <a:lnTo>
                      <a:pt x="49" y="925"/>
                    </a:lnTo>
                    <a:lnTo>
                      <a:pt x="139" y="1174"/>
                    </a:lnTo>
                    <a:lnTo>
                      <a:pt x="228" y="1316"/>
                    </a:lnTo>
                    <a:lnTo>
                      <a:pt x="376" y="1626"/>
                    </a:lnTo>
                    <a:lnTo>
                      <a:pt x="208" y="1094"/>
                    </a:lnTo>
                    <a:lnTo>
                      <a:pt x="119" y="854"/>
                    </a:lnTo>
                    <a:lnTo>
                      <a:pt x="69" y="721"/>
                    </a:lnTo>
                    <a:lnTo>
                      <a:pt x="158" y="819"/>
                    </a:lnTo>
                    <a:lnTo>
                      <a:pt x="79" y="641"/>
                    </a:lnTo>
                    <a:lnTo>
                      <a:pt x="79" y="471"/>
                    </a:lnTo>
                    <a:lnTo>
                      <a:pt x="119" y="400"/>
                    </a:lnTo>
                    <a:lnTo>
                      <a:pt x="257" y="483"/>
                    </a:lnTo>
                    <a:lnTo>
                      <a:pt x="228" y="400"/>
                    </a:lnTo>
                    <a:lnTo>
                      <a:pt x="244" y="314"/>
                    </a:lnTo>
                    <a:lnTo>
                      <a:pt x="511" y="478"/>
                    </a:lnTo>
                    <a:lnTo>
                      <a:pt x="683" y="694"/>
                    </a:lnTo>
                    <a:lnTo>
                      <a:pt x="604" y="550"/>
                    </a:lnTo>
                    <a:lnTo>
                      <a:pt x="683" y="577"/>
                    </a:lnTo>
                    <a:lnTo>
                      <a:pt x="644" y="490"/>
                    </a:lnTo>
                    <a:lnTo>
                      <a:pt x="971" y="765"/>
                    </a:lnTo>
                    <a:lnTo>
                      <a:pt x="931" y="550"/>
                    </a:lnTo>
                    <a:lnTo>
                      <a:pt x="406" y="133"/>
                    </a:lnTo>
                    <a:lnTo>
                      <a:pt x="703" y="258"/>
                    </a:lnTo>
                    <a:lnTo>
                      <a:pt x="287" y="0"/>
                    </a:lnTo>
                    <a:lnTo>
                      <a:pt x="158" y="6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0" name="Freeform 108"/>
              <p:cNvSpPr>
                <a:spLocks/>
              </p:cNvSpPr>
              <p:nvPr/>
            </p:nvSpPr>
            <p:spPr bwMode="auto">
              <a:xfrm>
                <a:off x="1794" y="12458"/>
                <a:ext cx="23" cy="62"/>
              </a:xfrm>
              <a:custGeom>
                <a:avLst/>
                <a:gdLst>
                  <a:gd name="T0" fmla="*/ 0 w 48"/>
                  <a:gd name="T1" fmla="*/ 16 h 124"/>
                  <a:gd name="T2" fmla="*/ 0 w 48"/>
                  <a:gd name="T3" fmla="*/ 25 h 124"/>
                  <a:gd name="T4" fmla="*/ 6 w 48"/>
                  <a:gd name="T5" fmla="*/ 31 h 124"/>
                  <a:gd name="T6" fmla="*/ 11 w 48"/>
                  <a:gd name="T7" fmla="*/ 7 h 124"/>
                  <a:gd name="T8" fmla="*/ 0 w 48"/>
                  <a:gd name="T9" fmla="*/ 0 h 124"/>
                  <a:gd name="T10" fmla="*/ 0 w 48"/>
                  <a:gd name="T11" fmla="*/ 16 h 124"/>
                  <a:gd name="T12" fmla="*/ 0 w 48"/>
                  <a:gd name="T13" fmla="*/ 16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24"/>
                  <a:gd name="T23" fmla="*/ 48 w 48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24">
                    <a:moveTo>
                      <a:pt x="2" y="64"/>
                    </a:moveTo>
                    <a:lnTo>
                      <a:pt x="2" y="99"/>
                    </a:lnTo>
                    <a:lnTo>
                      <a:pt x="28" y="124"/>
                    </a:lnTo>
                    <a:lnTo>
                      <a:pt x="48" y="27"/>
                    </a:lnTo>
                    <a:lnTo>
                      <a:pt x="0" y="0"/>
                    </a:lnTo>
                    <a:lnTo>
                      <a:pt x="2" y="6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1" name="Freeform 109"/>
              <p:cNvSpPr>
                <a:spLocks/>
              </p:cNvSpPr>
              <p:nvPr/>
            </p:nvSpPr>
            <p:spPr bwMode="auto">
              <a:xfrm>
                <a:off x="1465" y="12398"/>
                <a:ext cx="592" cy="255"/>
              </a:xfrm>
              <a:custGeom>
                <a:avLst/>
                <a:gdLst>
                  <a:gd name="T0" fmla="*/ 127 w 1184"/>
                  <a:gd name="T1" fmla="*/ 25 h 512"/>
                  <a:gd name="T2" fmla="*/ 144 w 1184"/>
                  <a:gd name="T3" fmla="*/ 9 h 512"/>
                  <a:gd name="T4" fmla="*/ 167 w 1184"/>
                  <a:gd name="T5" fmla="*/ 0 h 512"/>
                  <a:gd name="T6" fmla="*/ 192 w 1184"/>
                  <a:gd name="T7" fmla="*/ 4 h 512"/>
                  <a:gd name="T8" fmla="*/ 164 w 1184"/>
                  <a:gd name="T9" fmla="*/ 15 h 512"/>
                  <a:gd name="T10" fmla="*/ 161 w 1184"/>
                  <a:gd name="T11" fmla="*/ 25 h 512"/>
                  <a:gd name="T12" fmla="*/ 193 w 1184"/>
                  <a:gd name="T13" fmla="*/ 22 h 512"/>
                  <a:gd name="T14" fmla="*/ 212 w 1184"/>
                  <a:gd name="T15" fmla="*/ 22 h 512"/>
                  <a:gd name="T16" fmla="*/ 230 w 1184"/>
                  <a:gd name="T17" fmla="*/ 30 h 512"/>
                  <a:gd name="T18" fmla="*/ 240 w 1184"/>
                  <a:gd name="T19" fmla="*/ 41 h 512"/>
                  <a:gd name="T20" fmla="*/ 263 w 1184"/>
                  <a:gd name="T21" fmla="*/ 51 h 512"/>
                  <a:gd name="T22" fmla="*/ 251 w 1184"/>
                  <a:gd name="T23" fmla="*/ 50 h 512"/>
                  <a:gd name="T24" fmla="*/ 274 w 1184"/>
                  <a:gd name="T25" fmla="*/ 61 h 512"/>
                  <a:gd name="T26" fmla="*/ 296 w 1184"/>
                  <a:gd name="T27" fmla="*/ 86 h 512"/>
                  <a:gd name="T28" fmla="*/ 288 w 1184"/>
                  <a:gd name="T29" fmla="*/ 82 h 512"/>
                  <a:gd name="T30" fmla="*/ 296 w 1184"/>
                  <a:gd name="T31" fmla="*/ 96 h 512"/>
                  <a:gd name="T32" fmla="*/ 294 w 1184"/>
                  <a:gd name="T33" fmla="*/ 108 h 512"/>
                  <a:gd name="T34" fmla="*/ 285 w 1184"/>
                  <a:gd name="T35" fmla="*/ 122 h 512"/>
                  <a:gd name="T36" fmla="*/ 254 w 1184"/>
                  <a:gd name="T37" fmla="*/ 127 h 512"/>
                  <a:gd name="T38" fmla="*/ 223 w 1184"/>
                  <a:gd name="T39" fmla="*/ 121 h 512"/>
                  <a:gd name="T40" fmla="*/ 187 w 1184"/>
                  <a:gd name="T41" fmla="*/ 124 h 512"/>
                  <a:gd name="T42" fmla="*/ 138 w 1184"/>
                  <a:gd name="T43" fmla="*/ 107 h 512"/>
                  <a:gd name="T44" fmla="*/ 168 w 1184"/>
                  <a:gd name="T45" fmla="*/ 60 h 512"/>
                  <a:gd name="T46" fmla="*/ 176 w 1184"/>
                  <a:gd name="T47" fmla="*/ 48 h 512"/>
                  <a:gd name="T48" fmla="*/ 186 w 1184"/>
                  <a:gd name="T49" fmla="*/ 45 h 512"/>
                  <a:gd name="T50" fmla="*/ 180 w 1184"/>
                  <a:gd name="T51" fmla="*/ 41 h 512"/>
                  <a:gd name="T52" fmla="*/ 174 w 1184"/>
                  <a:gd name="T53" fmla="*/ 41 h 512"/>
                  <a:gd name="T54" fmla="*/ 141 w 1184"/>
                  <a:gd name="T55" fmla="*/ 23 h 512"/>
                  <a:gd name="T56" fmla="*/ 150 w 1184"/>
                  <a:gd name="T57" fmla="*/ 38 h 512"/>
                  <a:gd name="T58" fmla="*/ 150 w 1184"/>
                  <a:gd name="T59" fmla="*/ 51 h 512"/>
                  <a:gd name="T60" fmla="*/ 141 w 1184"/>
                  <a:gd name="T61" fmla="*/ 57 h 512"/>
                  <a:gd name="T62" fmla="*/ 107 w 1184"/>
                  <a:gd name="T63" fmla="*/ 59 h 512"/>
                  <a:gd name="T64" fmla="*/ 135 w 1184"/>
                  <a:gd name="T65" fmla="*/ 63 h 512"/>
                  <a:gd name="T66" fmla="*/ 164 w 1184"/>
                  <a:gd name="T67" fmla="*/ 63 h 512"/>
                  <a:gd name="T68" fmla="*/ 134 w 1184"/>
                  <a:gd name="T69" fmla="*/ 105 h 512"/>
                  <a:gd name="T70" fmla="*/ 121 w 1184"/>
                  <a:gd name="T71" fmla="*/ 94 h 512"/>
                  <a:gd name="T72" fmla="*/ 99 w 1184"/>
                  <a:gd name="T73" fmla="*/ 88 h 512"/>
                  <a:gd name="T74" fmla="*/ 49 w 1184"/>
                  <a:gd name="T75" fmla="*/ 78 h 512"/>
                  <a:gd name="T76" fmla="*/ 0 w 1184"/>
                  <a:gd name="T77" fmla="*/ 63 h 512"/>
                  <a:gd name="T78" fmla="*/ 89 w 1184"/>
                  <a:gd name="T79" fmla="*/ 60 h 512"/>
                  <a:gd name="T80" fmla="*/ 5 w 1184"/>
                  <a:gd name="T81" fmla="*/ 60 h 512"/>
                  <a:gd name="T82" fmla="*/ 72 w 1184"/>
                  <a:gd name="T83" fmla="*/ 40 h 512"/>
                  <a:gd name="T84" fmla="*/ 130 w 1184"/>
                  <a:gd name="T85" fmla="*/ 39 h 512"/>
                  <a:gd name="T86" fmla="*/ 127 w 1184"/>
                  <a:gd name="T87" fmla="*/ 25 h 512"/>
                  <a:gd name="T88" fmla="*/ 127 w 1184"/>
                  <a:gd name="T89" fmla="*/ 25 h 5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84"/>
                  <a:gd name="T136" fmla="*/ 0 h 512"/>
                  <a:gd name="T137" fmla="*/ 1184 w 1184"/>
                  <a:gd name="T138" fmla="*/ 512 h 5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84" h="512">
                    <a:moveTo>
                      <a:pt x="511" y="101"/>
                    </a:moveTo>
                    <a:lnTo>
                      <a:pt x="576" y="39"/>
                    </a:lnTo>
                    <a:lnTo>
                      <a:pt x="671" y="0"/>
                    </a:lnTo>
                    <a:lnTo>
                      <a:pt x="770" y="16"/>
                    </a:lnTo>
                    <a:lnTo>
                      <a:pt x="657" y="61"/>
                    </a:lnTo>
                    <a:lnTo>
                      <a:pt x="647" y="103"/>
                    </a:lnTo>
                    <a:lnTo>
                      <a:pt x="774" y="89"/>
                    </a:lnTo>
                    <a:lnTo>
                      <a:pt x="851" y="89"/>
                    </a:lnTo>
                    <a:lnTo>
                      <a:pt x="921" y="121"/>
                    </a:lnTo>
                    <a:lnTo>
                      <a:pt x="960" y="167"/>
                    </a:lnTo>
                    <a:lnTo>
                      <a:pt x="1052" y="206"/>
                    </a:lnTo>
                    <a:lnTo>
                      <a:pt x="1004" y="203"/>
                    </a:lnTo>
                    <a:lnTo>
                      <a:pt x="1095" y="245"/>
                    </a:lnTo>
                    <a:lnTo>
                      <a:pt x="1184" y="345"/>
                    </a:lnTo>
                    <a:lnTo>
                      <a:pt x="1151" y="332"/>
                    </a:lnTo>
                    <a:lnTo>
                      <a:pt x="1184" y="387"/>
                    </a:lnTo>
                    <a:lnTo>
                      <a:pt x="1176" y="433"/>
                    </a:lnTo>
                    <a:lnTo>
                      <a:pt x="1139" y="489"/>
                    </a:lnTo>
                    <a:lnTo>
                      <a:pt x="1016" y="512"/>
                    </a:lnTo>
                    <a:lnTo>
                      <a:pt x="893" y="487"/>
                    </a:lnTo>
                    <a:lnTo>
                      <a:pt x="748" y="499"/>
                    </a:lnTo>
                    <a:lnTo>
                      <a:pt x="550" y="430"/>
                    </a:lnTo>
                    <a:lnTo>
                      <a:pt x="675" y="243"/>
                    </a:lnTo>
                    <a:lnTo>
                      <a:pt x="705" y="194"/>
                    </a:lnTo>
                    <a:lnTo>
                      <a:pt x="744" y="183"/>
                    </a:lnTo>
                    <a:lnTo>
                      <a:pt x="723" y="167"/>
                    </a:lnTo>
                    <a:lnTo>
                      <a:pt x="697" y="167"/>
                    </a:lnTo>
                    <a:lnTo>
                      <a:pt x="562" y="93"/>
                    </a:lnTo>
                    <a:lnTo>
                      <a:pt x="600" y="155"/>
                    </a:lnTo>
                    <a:lnTo>
                      <a:pt x="600" y="206"/>
                    </a:lnTo>
                    <a:lnTo>
                      <a:pt x="562" y="231"/>
                    </a:lnTo>
                    <a:lnTo>
                      <a:pt x="429" y="236"/>
                    </a:lnTo>
                    <a:lnTo>
                      <a:pt x="538" y="254"/>
                    </a:lnTo>
                    <a:lnTo>
                      <a:pt x="657" y="252"/>
                    </a:lnTo>
                    <a:lnTo>
                      <a:pt x="534" y="421"/>
                    </a:lnTo>
                    <a:lnTo>
                      <a:pt x="487" y="380"/>
                    </a:lnTo>
                    <a:lnTo>
                      <a:pt x="396" y="355"/>
                    </a:lnTo>
                    <a:lnTo>
                      <a:pt x="196" y="313"/>
                    </a:lnTo>
                    <a:lnTo>
                      <a:pt x="0" y="254"/>
                    </a:lnTo>
                    <a:lnTo>
                      <a:pt x="358" y="242"/>
                    </a:lnTo>
                    <a:lnTo>
                      <a:pt x="23" y="242"/>
                    </a:lnTo>
                    <a:lnTo>
                      <a:pt x="285" y="160"/>
                    </a:lnTo>
                    <a:lnTo>
                      <a:pt x="517" y="156"/>
                    </a:lnTo>
                    <a:lnTo>
                      <a:pt x="511" y="10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2" name="Freeform 110"/>
              <p:cNvSpPr>
                <a:spLocks/>
              </p:cNvSpPr>
              <p:nvPr/>
            </p:nvSpPr>
            <p:spPr bwMode="auto">
              <a:xfrm>
                <a:off x="2054" y="14021"/>
                <a:ext cx="50" cy="36"/>
              </a:xfrm>
              <a:custGeom>
                <a:avLst/>
                <a:gdLst>
                  <a:gd name="T0" fmla="*/ 16 w 99"/>
                  <a:gd name="T1" fmla="*/ 2 h 71"/>
                  <a:gd name="T2" fmla="*/ 11 w 99"/>
                  <a:gd name="T3" fmla="*/ 7 h 71"/>
                  <a:gd name="T4" fmla="*/ 5 w 99"/>
                  <a:gd name="T5" fmla="*/ 12 h 71"/>
                  <a:gd name="T6" fmla="*/ 0 w 99"/>
                  <a:gd name="T7" fmla="*/ 18 h 71"/>
                  <a:gd name="T8" fmla="*/ 14 w 99"/>
                  <a:gd name="T9" fmla="*/ 13 h 71"/>
                  <a:gd name="T10" fmla="*/ 17 w 99"/>
                  <a:gd name="T11" fmla="*/ 7 h 71"/>
                  <a:gd name="T12" fmla="*/ 25 w 99"/>
                  <a:gd name="T13" fmla="*/ 0 h 71"/>
                  <a:gd name="T14" fmla="*/ 16 w 99"/>
                  <a:gd name="T15" fmla="*/ 2 h 71"/>
                  <a:gd name="T16" fmla="*/ 16 w 99"/>
                  <a:gd name="T17" fmla="*/ 2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"/>
                  <a:gd name="T28" fmla="*/ 0 h 71"/>
                  <a:gd name="T29" fmla="*/ 99 w 99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" h="71">
                    <a:moveTo>
                      <a:pt x="64" y="5"/>
                    </a:moveTo>
                    <a:lnTo>
                      <a:pt x="44" y="25"/>
                    </a:lnTo>
                    <a:lnTo>
                      <a:pt x="18" y="46"/>
                    </a:lnTo>
                    <a:lnTo>
                      <a:pt x="0" y="71"/>
                    </a:lnTo>
                    <a:lnTo>
                      <a:pt x="56" y="51"/>
                    </a:lnTo>
                    <a:lnTo>
                      <a:pt x="68" y="25"/>
                    </a:lnTo>
                    <a:lnTo>
                      <a:pt x="99" y="0"/>
                    </a:lnTo>
                    <a:lnTo>
                      <a:pt x="64" y="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3" name="Freeform 111"/>
              <p:cNvSpPr>
                <a:spLocks/>
              </p:cNvSpPr>
              <p:nvPr/>
            </p:nvSpPr>
            <p:spPr bwMode="auto">
              <a:xfrm>
                <a:off x="1948" y="14149"/>
                <a:ext cx="15" cy="39"/>
              </a:xfrm>
              <a:custGeom>
                <a:avLst/>
                <a:gdLst>
                  <a:gd name="T0" fmla="*/ 4 w 30"/>
                  <a:gd name="T1" fmla="*/ 2 h 79"/>
                  <a:gd name="T2" fmla="*/ 8 w 30"/>
                  <a:gd name="T3" fmla="*/ 9 h 79"/>
                  <a:gd name="T4" fmla="*/ 5 w 30"/>
                  <a:gd name="T5" fmla="*/ 19 h 79"/>
                  <a:gd name="T6" fmla="*/ 2 w 30"/>
                  <a:gd name="T7" fmla="*/ 10 h 79"/>
                  <a:gd name="T8" fmla="*/ 0 w 30"/>
                  <a:gd name="T9" fmla="*/ 5 h 79"/>
                  <a:gd name="T10" fmla="*/ 0 w 30"/>
                  <a:gd name="T11" fmla="*/ 0 h 79"/>
                  <a:gd name="T12" fmla="*/ 4 w 30"/>
                  <a:gd name="T13" fmla="*/ 2 h 79"/>
                  <a:gd name="T14" fmla="*/ 4 w 30"/>
                  <a:gd name="T15" fmla="*/ 2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79"/>
                  <a:gd name="T26" fmla="*/ 30 w 30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79">
                    <a:moveTo>
                      <a:pt x="14" y="11"/>
                    </a:moveTo>
                    <a:lnTo>
                      <a:pt x="30" y="38"/>
                    </a:lnTo>
                    <a:lnTo>
                      <a:pt x="20" y="79"/>
                    </a:lnTo>
                    <a:lnTo>
                      <a:pt x="6" y="41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4" name="Freeform 112"/>
              <p:cNvSpPr>
                <a:spLocks/>
              </p:cNvSpPr>
              <p:nvPr/>
            </p:nvSpPr>
            <p:spPr bwMode="auto">
              <a:xfrm>
                <a:off x="2074" y="14164"/>
                <a:ext cx="61" cy="22"/>
              </a:xfrm>
              <a:custGeom>
                <a:avLst/>
                <a:gdLst>
                  <a:gd name="T0" fmla="*/ 2 w 123"/>
                  <a:gd name="T1" fmla="*/ 9 h 44"/>
                  <a:gd name="T2" fmla="*/ 12 w 123"/>
                  <a:gd name="T3" fmla="*/ 6 h 44"/>
                  <a:gd name="T4" fmla="*/ 18 w 123"/>
                  <a:gd name="T5" fmla="*/ 9 h 44"/>
                  <a:gd name="T6" fmla="*/ 22 w 123"/>
                  <a:gd name="T7" fmla="*/ 10 h 44"/>
                  <a:gd name="T8" fmla="*/ 29 w 123"/>
                  <a:gd name="T9" fmla="*/ 11 h 44"/>
                  <a:gd name="T10" fmla="*/ 30 w 123"/>
                  <a:gd name="T11" fmla="*/ 1 h 44"/>
                  <a:gd name="T12" fmla="*/ 26 w 123"/>
                  <a:gd name="T13" fmla="*/ 0 h 44"/>
                  <a:gd name="T14" fmla="*/ 22 w 123"/>
                  <a:gd name="T15" fmla="*/ 4 h 44"/>
                  <a:gd name="T16" fmla="*/ 17 w 123"/>
                  <a:gd name="T17" fmla="*/ 4 h 44"/>
                  <a:gd name="T18" fmla="*/ 13 w 123"/>
                  <a:gd name="T19" fmla="*/ 3 h 44"/>
                  <a:gd name="T20" fmla="*/ 8 w 123"/>
                  <a:gd name="T21" fmla="*/ 1 h 44"/>
                  <a:gd name="T22" fmla="*/ 4 w 123"/>
                  <a:gd name="T23" fmla="*/ 0 h 44"/>
                  <a:gd name="T24" fmla="*/ 0 w 123"/>
                  <a:gd name="T25" fmla="*/ 1 h 44"/>
                  <a:gd name="T26" fmla="*/ 2 w 123"/>
                  <a:gd name="T27" fmla="*/ 9 h 44"/>
                  <a:gd name="T28" fmla="*/ 2 w 123"/>
                  <a:gd name="T29" fmla="*/ 9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3"/>
                  <a:gd name="T46" fmla="*/ 0 h 44"/>
                  <a:gd name="T47" fmla="*/ 123 w 123"/>
                  <a:gd name="T48" fmla="*/ 44 h 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3" h="44">
                    <a:moveTo>
                      <a:pt x="8" y="35"/>
                    </a:moveTo>
                    <a:lnTo>
                      <a:pt x="51" y="26"/>
                    </a:lnTo>
                    <a:lnTo>
                      <a:pt x="75" y="33"/>
                    </a:lnTo>
                    <a:lnTo>
                      <a:pt x="89" y="39"/>
                    </a:lnTo>
                    <a:lnTo>
                      <a:pt x="117" y="44"/>
                    </a:lnTo>
                    <a:lnTo>
                      <a:pt x="123" y="1"/>
                    </a:lnTo>
                    <a:lnTo>
                      <a:pt x="105" y="0"/>
                    </a:lnTo>
                    <a:lnTo>
                      <a:pt x="89" y="16"/>
                    </a:lnTo>
                    <a:lnTo>
                      <a:pt x="71" y="16"/>
                    </a:lnTo>
                    <a:lnTo>
                      <a:pt x="55" y="12"/>
                    </a:lnTo>
                    <a:lnTo>
                      <a:pt x="34" y="3"/>
                    </a:lnTo>
                    <a:lnTo>
                      <a:pt x="18" y="0"/>
                    </a:lnTo>
                    <a:lnTo>
                      <a:pt x="0" y="1"/>
                    </a:lnTo>
                    <a:lnTo>
                      <a:pt x="8" y="3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5" name="Freeform 113"/>
              <p:cNvSpPr>
                <a:spLocks/>
              </p:cNvSpPr>
              <p:nvPr/>
            </p:nvSpPr>
            <p:spPr bwMode="auto">
              <a:xfrm>
                <a:off x="2156" y="14149"/>
                <a:ext cx="59" cy="48"/>
              </a:xfrm>
              <a:custGeom>
                <a:avLst/>
                <a:gdLst>
                  <a:gd name="T0" fmla="*/ 22 w 117"/>
                  <a:gd name="T1" fmla="*/ 13 h 96"/>
                  <a:gd name="T2" fmla="*/ 16 w 117"/>
                  <a:gd name="T3" fmla="*/ 18 h 96"/>
                  <a:gd name="T4" fmla="*/ 11 w 117"/>
                  <a:gd name="T5" fmla="*/ 19 h 96"/>
                  <a:gd name="T6" fmla="*/ 0 w 117"/>
                  <a:gd name="T7" fmla="*/ 16 h 96"/>
                  <a:gd name="T8" fmla="*/ 3 w 117"/>
                  <a:gd name="T9" fmla="*/ 21 h 96"/>
                  <a:gd name="T10" fmla="*/ 6 w 117"/>
                  <a:gd name="T11" fmla="*/ 22 h 96"/>
                  <a:gd name="T12" fmla="*/ 12 w 117"/>
                  <a:gd name="T13" fmla="*/ 24 h 96"/>
                  <a:gd name="T14" fmla="*/ 18 w 117"/>
                  <a:gd name="T15" fmla="*/ 24 h 96"/>
                  <a:gd name="T16" fmla="*/ 24 w 117"/>
                  <a:gd name="T17" fmla="*/ 24 h 96"/>
                  <a:gd name="T18" fmla="*/ 30 w 117"/>
                  <a:gd name="T19" fmla="*/ 19 h 96"/>
                  <a:gd name="T20" fmla="*/ 30 w 117"/>
                  <a:gd name="T21" fmla="*/ 0 h 96"/>
                  <a:gd name="T22" fmla="*/ 22 w 117"/>
                  <a:gd name="T23" fmla="*/ 13 h 96"/>
                  <a:gd name="T24" fmla="*/ 22 w 117"/>
                  <a:gd name="T25" fmla="*/ 13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7"/>
                  <a:gd name="T40" fmla="*/ 0 h 96"/>
                  <a:gd name="T41" fmla="*/ 117 w 117"/>
                  <a:gd name="T42" fmla="*/ 96 h 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7" h="96">
                    <a:moveTo>
                      <a:pt x="88" y="54"/>
                    </a:moveTo>
                    <a:lnTo>
                      <a:pt x="64" y="70"/>
                    </a:lnTo>
                    <a:lnTo>
                      <a:pt x="44" y="73"/>
                    </a:lnTo>
                    <a:lnTo>
                      <a:pt x="0" y="64"/>
                    </a:lnTo>
                    <a:lnTo>
                      <a:pt x="10" y="82"/>
                    </a:lnTo>
                    <a:lnTo>
                      <a:pt x="22" y="87"/>
                    </a:lnTo>
                    <a:lnTo>
                      <a:pt x="48" y="95"/>
                    </a:lnTo>
                    <a:lnTo>
                      <a:pt x="72" y="96"/>
                    </a:lnTo>
                    <a:lnTo>
                      <a:pt x="93" y="93"/>
                    </a:lnTo>
                    <a:lnTo>
                      <a:pt x="117" y="73"/>
                    </a:lnTo>
                    <a:lnTo>
                      <a:pt x="117" y="0"/>
                    </a:lnTo>
                    <a:lnTo>
                      <a:pt x="88" y="5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6" name="Freeform 114"/>
              <p:cNvSpPr>
                <a:spLocks/>
              </p:cNvSpPr>
              <p:nvPr/>
            </p:nvSpPr>
            <p:spPr bwMode="auto">
              <a:xfrm>
                <a:off x="2244" y="14047"/>
                <a:ext cx="33" cy="70"/>
              </a:xfrm>
              <a:custGeom>
                <a:avLst/>
                <a:gdLst>
                  <a:gd name="T0" fmla="*/ 9 w 65"/>
                  <a:gd name="T1" fmla="*/ 17 h 140"/>
                  <a:gd name="T2" fmla="*/ 5 w 65"/>
                  <a:gd name="T3" fmla="*/ 24 h 140"/>
                  <a:gd name="T4" fmla="*/ 1 w 65"/>
                  <a:gd name="T5" fmla="*/ 28 h 140"/>
                  <a:gd name="T6" fmla="*/ 0 w 65"/>
                  <a:gd name="T7" fmla="*/ 35 h 140"/>
                  <a:gd name="T8" fmla="*/ 6 w 65"/>
                  <a:gd name="T9" fmla="*/ 29 h 140"/>
                  <a:gd name="T10" fmla="*/ 10 w 65"/>
                  <a:gd name="T11" fmla="*/ 26 h 140"/>
                  <a:gd name="T12" fmla="*/ 17 w 65"/>
                  <a:gd name="T13" fmla="*/ 16 h 140"/>
                  <a:gd name="T14" fmla="*/ 16 w 65"/>
                  <a:gd name="T15" fmla="*/ 0 h 140"/>
                  <a:gd name="T16" fmla="*/ 9 w 65"/>
                  <a:gd name="T17" fmla="*/ 17 h 140"/>
                  <a:gd name="T18" fmla="*/ 9 w 65"/>
                  <a:gd name="T19" fmla="*/ 17 h 1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40"/>
                  <a:gd name="T32" fmla="*/ 65 w 65"/>
                  <a:gd name="T33" fmla="*/ 140 h 1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40">
                    <a:moveTo>
                      <a:pt x="33" y="66"/>
                    </a:moveTo>
                    <a:lnTo>
                      <a:pt x="20" y="98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2" y="119"/>
                    </a:lnTo>
                    <a:lnTo>
                      <a:pt x="39" y="105"/>
                    </a:lnTo>
                    <a:lnTo>
                      <a:pt x="65" y="64"/>
                    </a:lnTo>
                    <a:lnTo>
                      <a:pt x="61" y="0"/>
                    </a:lnTo>
                    <a:lnTo>
                      <a:pt x="33" y="6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7" name="Freeform 115"/>
              <p:cNvSpPr>
                <a:spLocks/>
              </p:cNvSpPr>
              <p:nvPr/>
            </p:nvSpPr>
            <p:spPr bwMode="auto">
              <a:xfrm>
                <a:off x="2364" y="14252"/>
                <a:ext cx="50" cy="22"/>
              </a:xfrm>
              <a:custGeom>
                <a:avLst/>
                <a:gdLst>
                  <a:gd name="T0" fmla="*/ 0 w 99"/>
                  <a:gd name="T1" fmla="*/ 1 h 45"/>
                  <a:gd name="T2" fmla="*/ 2 w 99"/>
                  <a:gd name="T3" fmla="*/ 7 h 45"/>
                  <a:gd name="T4" fmla="*/ 8 w 99"/>
                  <a:gd name="T5" fmla="*/ 9 h 45"/>
                  <a:gd name="T6" fmla="*/ 19 w 99"/>
                  <a:gd name="T7" fmla="*/ 11 h 45"/>
                  <a:gd name="T8" fmla="*/ 25 w 99"/>
                  <a:gd name="T9" fmla="*/ 6 h 45"/>
                  <a:gd name="T10" fmla="*/ 16 w 99"/>
                  <a:gd name="T11" fmla="*/ 5 h 45"/>
                  <a:gd name="T12" fmla="*/ 8 w 99"/>
                  <a:gd name="T13" fmla="*/ 0 h 45"/>
                  <a:gd name="T14" fmla="*/ 0 w 99"/>
                  <a:gd name="T15" fmla="*/ 1 h 45"/>
                  <a:gd name="T16" fmla="*/ 0 w 99"/>
                  <a:gd name="T17" fmla="*/ 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"/>
                  <a:gd name="T28" fmla="*/ 0 h 45"/>
                  <a:gd name="T29" fmla="*/ 99 w 99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" h="45">
                    <a:moveTo>
                      <a:pt x="0" y="7"/>
                    </a:moveTo>
                    <a:lnTo>
                      <a:pt x="8" y="29"/>
                    </a:lnTo>
                    <a:lnTo>
                      <a:pt x="30" y="38"/>
                    </a:lnTo>
                    <a:lnTo>
                      <a:pt x="76" y="45"/>
                    </a:lnTo>
                    <a:lnTo>
                      <a:pt x="99" y="27"/>
                    </a:lnTo>
                    <a:lnTo>
                      <a:pt x="64" y="20"/>
                    </a:lnTo>
                    <a:lnTo>
                      <a:pt x="3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8" name="Freeform 116"/>
              <p:cNvSpPr>
                <a:spLocks/>
              </p:cNvSpPr>
              <p:nvPr/>
            </p:nvSpPr>
            <p:spPr bwMode="auto">
              <a:xfrm>
                <a:off x="1457" y="12398"/>
                <a:ext cx="354" cy="198"/>
              </a:xfrm>
              <a:custGeom>
                <a:avLst/>
                <a:gdLst>
                  <a:gd name="T0" fmla="*/ 136 w 709"/>
                  <a:gd name="T1" fmla="*/ 99 h 398"/>
                  <a:gd name="T2" fmla="*/ 129 w 709"/>
                  <a:gd name="T3" fmla="*/ 87 h 398"/>
                  <a:gd name="T4" fmla="*/ 114 w 709"/>
                  <a:gd name="T5" fmla="*/ 81 h 398"/>
                  <a:gd name="T6" fmla="*/ 128 w 709"/>
                  <a:gd name="T7" fmla="*/ 66 h 398"/>
                  <a:gd name="T8" fmla="*/ 106 w 709"/>
                  <a:gd name="T9" fmla="*/ 59 h 398"/>
                  <a:gd name="T10" fmla="*/ 133 w 709"/>
                  <a:gd name="T11" fmla="*/ 56 h 398"/>
                  <a:gd name="T12" fmla="*/ 149 w 709"/>
                  <a:gd name="T13" fmla="*/ 50 h 398"/>
                  <a:gd name="T14" fmla="*/ 150 w 709"/>
                  <a:gd name="T15" fmla="*/ 40 h 398"/>
                  <a:gd name="T16" fmla="*/ 144 w 709"/>
                  <a:gd name="T17" fmla="*/ 25 h 398"/>
                  <a:gd name="T18" fmla="*/ 151 w 709"/>
                  <a:gd name="T19" fmla="*/ 21 h 398"/>
                  <a:gd name="T20" fmla="*/ 160 w 709"/>
                  <a:gd name="T21" fmla="*/ 24 h 398"/>
                  <a:gd name="T22" fmla="*/ 161 w 709"/>
                  <a:gd name="T23" fmla="*/ 12 h 398"/>
                  <a:gd name="T24" fmla="*/ 177 w 709"/>
                  <a:gd name="T25" fmla="*/ 0 h 398"/>
                  <a:gd name="T26" fmla="*/ 158 w 709"/>
                  <a:gd name="T27" fmla="*/ 2 h 398"/>
                  <a:gd name="T28" fmla="*/ 133 w 709"/>
                  <a:gd name="T29" fmla="*/ 25 h 398"/>
                  <a:gd name="T30" fmla="*/ 16 w 709"/>
                  <a:gd name="T31" fmla="*/ 52 h 398"/>
                  <a:gd name="T32" fmla="*/ 0 w 709"/>
                  <a:gd name="T33" fmla="*/ 66 h 398"/>
                  <a:gd name="T34" fmla="*/ 46 w 709"/>
                  <a:gd name="T35" fmla="*/ 78 h 398"/>
                  <a:gd name="T36" fmla="*/ 112 w 709"/>
                  <a:gd name="T37" fmla="*/ 90 h 398"/>
                  <a:gd name="T38" fmla="*/ 121 w 709"/>
                  <a:gd name="T39" fmla="*/ 92 h 398"/>
                  <a:gd name="T40" fmla="*/ 136 w 709"/>
                  <a:gd name="T41" fmla="*/ 99 h 398"/>
                  <a:gd name="T42" fmla="*/ 136 w 709"/>
                  <a:gd name="T43" fmla="*/ 99 h 3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9"/>
                  <a:gd name="T67" fmla="*/ 0 h 398"/>
                  <a:gd name="T68" fmla="*/ 709 w 709"/>
                  <a:gd name="T69" fmla="*/ 398 h 39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9" h="398">
                    <a:moveTo>
                      <a:pt x="546" y="398"/>
                    </a:moveTo>
                    <a:lnTo>
                      <a:pt x="519" y="352"/>
                    </a:lnTo>
                    <a:lnTo>
                      <a:pt x="459" y="325"/>
                    </a:lnTo>
                    <a:lnTo>
                      <a:pt x="515" y="267"/>
                    </a:lnTo>
                    <a:lnTo>
                      <a:pt x="426" y="238"/>
                    </a:lnTo>
                    <a:lnTo>
                      <a:pt x="535" y="227"/>
                    </a:lnTo>
                    <a:lnTo>
                      <a:pt x="596" y="203"/>
                    </a:lnTo>
                    <a:lnTo>
                      <a:pt x="600" y="160"/>
                    </a:lnTo>
                    <a:lnTo>
                      <a:pt x="576" y="101"/>
                    </a:lnTo>
                    <a:lnTo>
                      <a:pt x="606" y="87"/>
                    </a:lnTo>
                    <a:lnTo>
                      <a:pt x="640" y="98"/>
                    </a:lnTo>
                    <a:lnTo>
                      <a:pt x="644" y="50"/>
                    </a:lnTo>
                    <a:lnTo>
                      <a:pt x="709" y="0"/>
                    </a:lnTo>
                    <a:lnTo>
                      <a:pt x="634" y="11"/>
                    </a:lnTo>
                    <a:lnTo>
                      <a:pt x="535" y="100"/>
                    </a:lnTo>
                    <a:lnTo>
                      <a:pt x="67" y="212"/>
                    </a:lnTo>
                    <a:lnTo>
                      <a:pt x="0" y="265"/>
                    </a:lnTo>
                    <a:lnTo>
                      <a:pt x="186" y="313"/>
                    </a:lnTo>
                    <a:lnTo>
                      <a:pt x="449" y="361"/>
                    </a:lnTo>
                    <a:lnTo>
                      <a:pt x="485" y="370"/>
                    </a:lnTo>
                    <a:lnTo>
                      <a:pt x="546" y="39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79" name="Freeform 117"/>
              <p:cNvSpPr>
                <a:spLocks/>
              </p:cNvSpPr>
              <p:nvPr/>
            </p:nvSpPr>
            <p:spPr bwMode="auto">
              <a:xfrm>
                <a:off x="1522" y="12512"/>
                <a:ext cx="154" cy="7"/>
              </a:xfrm>
              <a:custGeom>
                <a:avLst/>
                <a:gdLst>
                  <a:gd name="T0" fmla="*/ 77 w 308"/>
                  <a:gd name="T1" fmla="*/ 0 h 14"/>
                  <a:gd name="T2" fmla="*/ 0 w 308"/>
                  <a:gd name="T3" fmla="*/ 3 h 14"/>
                  <a:gd name="T4" fmla="*/ 76 w 308"/>
                  <a:gd name="T5" fmla="*/ 4 h 14"/>
                  <a:gd name="T6" fmla="*/ 77 w 308"/>
                  <a:gd name="T7" fmla="*/ 0 h 14"/>
                  <a:gd name="T8" fmla="*/ 77 w 308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14"/>
                  <a:gd name="T17" fmla="*/ 308 w 308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14">
                    <a:moveTo>
                      <a:pt x="308" y="0"/>
                    </a:moveTo>
                    <a:lnTo>
                      <a:pt x="0" y="11"/>
                    </a:lnTo>
                    <a:lnTo>
                      <a:pt x="304" y="14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80" name="Freeform 118"/>
              <p:cNvSpPr>
                <a:spLocks/>
              </p:cNvSpPr>
              <p:nvPr/>
            </p:nvSpPr>
            <p:spPr bwMode="auto">
              <a:xfrm>
                <a:off x="2434" y="14049"/>
                <a:ext cx="287" cy="267"/>
              </a:xfrm>
              <a:custGeom>
                <a:avLst/>
                <a:gdLst>
                  <a:gd name="T0" fmla="*/ 95 w 575"/>
                  <a:gd name="T1" fmla="*/ 33 h 534"/>
                  <a:gd name="T2" fmla="*/ 119 w 575"/>
                  <a:gd name="T3" fmla="*/ 20 h 534"/>
                  <a:gd name="T4" fmla="*/ 143 w 575"/>
                  <a:gd name="T5" fmla="*/ 0 h 534"/>
                  <a:gd name="T6" fmla="*/ 119 w 575"/>
                  <a:gd name="T7" fmla="*/ 113 h 534"/>
                  <a:gd name="T8" fmla="*/ 65 w 575"/>
                  <a:gd name="T9" fmla="*/ 134 h 534"/>
                  <a:gd name="T10" fmla="*/ 24 w 575"/>
                  <a:gd name="T11" fmla="*/ 134 h 534"/>
                  <a:gd name="T12" fmla="*/ 0 w 575"/>
                  <a:gd name="T13" fmla="*/ 122 h 534"/>
                  <a:gd name="T14" fmla="*/ 65 w 575"/>
                  <a:gd name="T15" fmla="*/ 91 h 534"/>
                  <a:gd name="T16" fmla="*/ 95 w 575"/>
                  <a:gd name="T17" fmla="*/ 33 h 534"/>
                  <a:gd name="T18" fmla="*/ 95 w 575"/>
                  <a:gd name="T19" fmla="*/ 33 h 5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5"/>
                  <a:gd name="T31" fmla="*/ 0 h 534"/>
                  <a:gd name="T32" fmla="*/ 575 w 575"/>
                  <a:gd name="T33" fmla="*/ 534 h 5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5" h="534">
                    <a:moveTo>
                      <a:pt x="380" y="135"/>
                    </a:moveTo>
                    <a:lnTo>
                      <a:pt x="478" y="81"/>
                    </a:lnTo>
                    <a:lnTo>
                      <a:pt x="575" y="0"/>
                    </a:lnTo>
                    <a:lnTo>
                      <a:pt x="478" y="453"/>
                    </a:lnTo>
                    <a:lnTo>
                      <a:pt x="262" y="534"/>
                    </a:lnTo>
                    <a:lnTo>
                      <a:pt x="97" y="534"/>
                    </a:lnTo>
                    <a:lnTo>
                      <a:pt x="0" y="490"/>
                    </a:lnTo>
                    <a:lnTo>
                      <a:pt x="262" y="366"/>
                    </a:lnTo>
                    <a:lnTo>
                      <a:pt x="380" y="13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81" name="Freeform 119"/>
              <p:cNvSpPr>
                <a:spLocks/>
              </p:cNvSpPr>
              <p:nvPr/>
            </p:nvSpPr>
            <p:spPr bwMode="auto">
              <a:xfrm>
                <a:off x="2106" y="13938"/>
                <a:ext cx="74" cy="103"/>
              </a:xfrm>
              <a:custGeom>
                <a:avLst/>
                <a:gdLst>
                  <a:gd name="T0" fmla="*/ 26 w 149"/>
                  <a:gd name="T1" fmla="*/ 0 h 206"/>
                  <a:gd name="T2" fmla="*/ 22 w 149"/>
                  <a:gd name="T3" fmla="*/ 17 h 206"/>
                  <a:gd name="T4" fmla="*/ 19 w 149"/>
                  <a:gd name="T5" fmla="*/ 45 h 206"/>
                  <a:gd name="T6" fmla="*/ 0 w 149"/>
                  <a:gd name="T7" fmla="*/ 48 h 206"/>
                  <a:gd name="T8" fmla="*/ 26 w 149"/>
                  <a:gd name="T9" fmla="*/ 52 h 206"/>
                  <a:gd name="T10" fmla="*/ 37 w 149"/>
                  <a:gd name="T11" fmla="*/ 44 h 206"/>
                  <a:gd name="T12" fmla="*/ 37 w 149"/>
                  <a:gd name="T13" fmla="*/ 26 h 206"/>
                  <a:gd name="T14" fmla="*/ 26 w 149"/>
                  <a:gd name="T15" fmla="*/ 0 h 206"/>
                  <a:gd name="T16" fmla="*/ 26 w 149"/>
                  <a:gd name="T17" fmla="*/ 0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9"/>
                  <a:gd name="T28" fmla="*/ 0 h 206"/>
                  <a:gd name="T29" fmla="*/ 149 w 149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9" h="206">
                    <a:moveTo>
                      <a:pt x="107" y="0"/>
                    </a:moveTo>
                    <a:lnTo>
                      <a:pt x="89" y="67"/>
                    </a:lnTo>
                    <a:lnTo>
                      <a:pt x="76" y="177"/>
                    </a:lnTo>
                    <a:lnTo>
                      <a:pt x="0" y="192"/>
                    </a:lnTo>
                    <a:lnTo>
                      <a:pt x="107" y="206"/>
                    </a:lnTo>
                    <a:lnTo>
                      <a:pt x="149" y="176"/>
                    </a:lnTo>
                    <a:lnTo>
                      <a:pt x="149" y="10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82" name="Freeform 120"/>
              <p:cNvSpPr>
                <a:spLocks/>
              </p:cNvSpPr>
              <p:nvPr/>
            </p:nvSpPr>
            <p:spPr bwMode="auto">
              <a:xfrm>
                <a:off x="2085" y="14140"/>
                <a:ext cx="45" cy="17"/>
              </a:xfrm>
              <a:custGeom>
                <a:avLst/>
                <a:gdLst>
                  <a:gd name="T0" fmla="*/ 0 w 91"/>
                  <a:gd name="T1" fmla="*/ 3 h 33"/>
                  <a:gd name="T2" fmla="*/ 11 w 91"/>
                  <a:gd name="T3" fmla="*/ 9 h 33"/>
                  <a:gd name="T4" fmla="*/ 22 w 91"/>
                  <a:gd name="T5" fmla="*/ 0 h 33"/>
                  <a:gd name="T6" fmla="*/ 10 w 91"/>
                  <a:gd name="T7" fmla="*/ 3 h 33"/>
                  <a:gd name="T8" fmla="*/ 0 w 91"/>
                  <a:gd name="T9" fmla="*/ 3 h 33"/>
                  <a:gd name="T10" fmla="*/ 0 w 91"/>
                  <a:gd name="T11" fmla="*/ 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33"/>
                  <a:gd name="T20" fmla="*/ 91 w 91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33">
                    <a:moveTo>
                      <a:pt x="0" y="10"/>
                    </a:moveTo>
                    <a:lnTo>
                      <a:pt x="45" y="33"/>
                    </a:lnTo>
                    <a:lnTo>
                      <a:pt x="91" y="0"/>
                    </a:lnTo>
                    <a:lnTo>
                      <a:pt x="4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83" name="Freeform 121"/>
              <p:cNvSpPr>
                <a:spLocks/>
              </p:cNvSpPr>
              <p:nvPr/>
            </p:nvSpPr>
            <p:spPr bwMode="auto">
              <a:xfrm>
                <a:off x="2019" y="14075"/>
                <a:ext cx="82" cy="37"/>
              </a:xfrm>
              <a:custGeom>
                <a:avLst/>
                <a:gdLst>
                  <a:gd name="T0" fmla="*/ 16 w 162"/>
                  <a:gd name="T1" fmla="*/ 0 h 75"/>
                  <a:gd name="T2" fmla="*/ 0 w 162"/>
                  <a:gd name="T3" fmla="*/ 18 h 75"/>
                  <a:gd name="T4" fmla="*/ 16 w 162"/>
                  <a:gd name="T5" fmla="*/ 10 h 75"/>
                  <a:gd name="T6" fmla="*/ 42 w 162"/>
                  <a:gd name="T7" fmla="*/ 6 h 75"/>
                  <a:gd name="T8" fmla="*/ 16 w 162"/>
                  <a:gd name="T9" fmla="*/ 0 h 75"/>
                  <a:gd name="T10" fmla="*/ 16 w 162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2"/>
                  <a:gd name="T19" fmla="*/ 0 h 75"/>
                  <a:gd name="T20" fmla="*/ 162 w 162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2" h="75">
                    <a:moveTo>
                      <a:pt x="63" y="0"/>
                    </a:moveTo>
                    <a:lnTo>
                      <a:pt x="0" y="75"/>
                    </a:lnTo>
                    <a:lnTo>
                      <a:pt x="63" y="41"/>
                    </a:lnTo>
                    <a:lnTo>
                      <a:pt x="162" y="2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84" name="Freeform 122"/>
              <p:cNvSpPr>
                <a:spLocks/>
              </p:cNvSpPr>
              <p:nvPr/>
            </p:nvSpPr>
            <p:spPr bwMode="auto">
              <a:xfrm>
                <a:off x="2393" y="14074"/>
                <a:ext cx="296" cy="235"/>
              </a:xfrm>
              <a:custGeom>
                <a:avLst/>
                <a:gdLst>
                  <a:gd name="T0" fmla="*/ 136 w 592"/>
                  <a:gd name="T1" fmla="*/ 16 h 471"/>
                  <a:gd name="T2" fmla="*/ 120 w 592"/>
                  <a:gd name="T3" fmla="*/ 49 h 471"/>
                  <a:gd name="T4" fmla="*/ 124 w 592"/>
                  <a:gd name="T5" fmla="*/ 62 h 471"/>
                  <a:gd name="T6" fmla="*/ 118 w 592"/>
                  <a:gd name="T7" fmla="*/ 76 h 471"/>
                  <a:gd name="T8" fmla="*/ 103 w 592"/>
                  <a:gd name="T9" fmla="*/ 93 h 471"/>
                  <a:gd name="T10" fmla="*/ 70 w 592"/>
                  <a:gd name="T11" fmla="*/ 109 h 471"/>
                  <a:gd name="T12" fmla="*/ 41 w 592"/>
                  <a:gd name="T13" fmla="*/ 117 h 471"/>
                  <a:gd name="T14" fmla="*/ 30 w 592"/>
                  <a:gd name="T15" fmla="*/ 111 h 471"/>
                  <a:gd name="T16" fmla="*/ 74 w 592"/>
                  <a:gd name="T17" fmla="*/ 78 h 471"/>
                  <a:gd name="T18" fmla="*/ 49 w 592"/>
                  <a:gd name="T19" fmla="*/ 77 h 471"/>
                  <a:gd name="T20" fmla="*/ 33 w 592"/>
                  <a:gd name="T21" fmla="*/ 83 h 471"/>
                  <a:gd name="T22" fmla="*/ 0 w 592"/>
                  <a:gd name="T23" fmla="*/ 87 h 471"/>
                  <a:gd name="T24" fmla="*/ 7 w 592"/>
                  <a:gd name="T25" fmla="*/ 79 h 471"/>
                  <a:gd name="T26" fmla="*/ 55 w 592"/>
                  <a:gd name="T27" fmla="*/ 69 h 471"/>
                  <a:gd name="T28" fmla="*/ 92 w 592"/>
                  <a:gd name="T29" fmla="*/ 62 h 471"/>
                  <a:gd name="T30" fmla="*/ 117 w 592"/>
                  <a:gd name="T31" fmla="*/ 11 h 471"/>
                  <a:gd name="T32" fmla="*/ 148 w 592"/>
                  <a:gd name="T33" fmla="*/ 0 h 471"/>
                  <a:gd name="T34" fmla="*/ 136 w 592"/>
                  <a:gd name="T35" fmla="*/ 16 h 471"/>
                  <a:gd name="T36" fmla="*/ 136 w 592"/>
                  <a:gd name="T37" fmla="*/ 16 h 4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2"/>
                  <a:gd name="T58" fmla="*/ 0 h 471"/>
                  <a:gd name="T59" fmla="*/ 592 w 592"/>
                  <a:gd name="T60" fmla="*/ 471 h 4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2" h="471">
                    <a:moveTo>
                      <a:pt x="543" y="66"/>
                    </a:moveTo>
                    <a:lnTo>
                      <a:pt x="481" y="196"/>
                    </a:lnTo>
                    <a:lnTo>
                      <a:pt x="497" y="249"/>
                    </a:lnTo>
                    <a:lnTo>
                      <a:pt x="475" y="304"/>
                    </a:lnTo>
                    <a:lnTo>
                      <a:pt x="414" y="372"/>
                    </a:lnTo>
                    <a:lnTo>
                      <a:pt x="277" y="439"/>
                    </a:lnTo>
                    <a:lnTo>
                      <a:pt x="164" y="471"/>
                    </a:lnTo>
                    <a:lnTo>
                      <a:pt x="121" y="446"/>
                    </a:lnTo>
                    <a:lnTo>
                      <a:pt x="297" y="313"/>
                    </a:lnTo>
                    <a:lnTo>
                      <a:pt x="198" y="311"/>
                    </a:lnTo>
                    <a:lnTo>
                      <a:pt x="129" y="333"/>
                    </a:lnTo>
                    <a:lnTo>
                      <a:pt x="0" y="350"/>
                    </a:lnTo>
                    <a:lnTo>
                      <a:pt x="30" y="317"/>
                    </a:lnTo>
                    <a:lnTo>
                      <a:pt x="220" y="277"/>
                    </a:lnTo>
                    <a:lnTo>
                      <a:pt x="370" y="251"/>
                    </a:lnTo>
                    <a:lnTo>
                      <a:pt x="469" y="47"/>
                    </a:lnTo>
                    <a:lnTo>
                      <a:pt x="592" y="0"/>
                    </a:lnTo>
                    <a:lnTo>
                      <a:pt x="543" y="6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85" name="Freeform 123"/>
              <p:cNvSpPr>
                <a:spLocks/>
              </p:cNvSpPr>
              <p:nvPr/>
            </p:nvSpPr>
            <p:spPr bwMode="auto">
              <a:xfrm>
                <a:off x="2150" y="13974"/>
                <a:ext cx="17" cy="59"/>
              </a:xfrm>
              <a:custGeom>
                <a:avLst/>
                <a:gdLst>
                  <a:gd name="T0" fmla="*/ 4 w 34"/>
                  <a:gd name="T1" fmla="*/ 0 h 117"/>
                  <a:gd name="T2" fmla="*/ 9 w 34"/>
                  <a:gd name="T3" fmla="*/ 19 h 117"/>
                  <a:gd name="T4" fmla="*/ 0 w 34"/>
                  <a:gd name="T5" fmla="*/ 30 h 117"/>
                  <a:gd name="T6" fmla="*/ 4 w 34"/>
                  <a:gd name="T7" fmla="*/ 0 h 117"/>
                  <a:gd name="T8" fmla="*/ 4 w 34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17"/>
                  <a:gd name="T17" fmla="*/ 34 w 34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17">
                    <a:moveTo>
                      <a:pt x="16" y="0"/>
                    </a:moveTo>
                    <a:lnTo>
                      <a:pt x="34" y="76"/>
                    </a:lnTo>
                    <a:lnTo>
                      <a:pt x="0" y="1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86" name="Freeform 124"/>
              <p:cNvSpPr>
                <a:spLocks/>
              </p:cNvSpPr>
              <p:nvPr/>
            </p:nvSpPr>
            <p:spPr bwMode="auto">
              <a:xfrm>
                <a:off x="2605" y="14091"/>
                <a:ext cx="59" cy="105"/>
              </a:xfrm>
              <a:custGeom>
                <a:avLst/>
                <a:gdLst>
                  <a:gd name="T0" fmla="*/ 29 w 119"/>
                  <a:gd name="T1" fmla="*/ 0 h 210"/>
                  <a:gd name="T2" fmla="*/ 10 w 119"/>
                  <a:gd name="T3" fmla="*/ 38 h 210"/>
                  <a:gd name="T4" fmla="*/ 13 w 119"/>
                  <a:gd name="T5" fmla="*/ 50 h 210"/>
                  <a:gd name="T6" fmla="*/ 0 w 119"/>
                  <a:gd name="T7" fmla="*/ 53 h 210"/>
                  <a:gd name="T8" fmla="*/ 0 w 119"/>
                  <a:gd name="T9" fmla="*/ 40 h 210"/>
                  <a:gd name="T10" fmla="*/ 29 w 119"/>
                  <a:gd name="T11" fmla="*/ 0 h 210"/>
                  <a:gd name="T12" fmla="*/ 29 w 119"/>
                  <a:gd name="T13" fmla="*/ 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210"/>
                  <a:gd name="T23" fmla="*/ 119 w 119"/>
                  <a:gd name="T24" fmla="*/ 210 h 2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210">
                    <a:moveTo>
                      <a:pt x="119" y="0"/>
                    </a:moveTo>
                    <a:lnTo>
                      <a:pt x="43" y="149"/>
                    </a:lnTo>
                    <a:lnTo>
                      <a:pt x="53" y="199"/>
                    </a:lnTo>
                    <a:lnTo>
                      <a:pt x="2" y="210"/>
                    </a:lnTo>
                    <a:lnTo>
                      <a:pt x="0" y="16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87" name="Freeform 125"/>
              <p:cNvSpPr>
                <a:spLocks/>
              </p:cNvSpPr>
              <p:nvPr/>
            </p:nvSpPr>
            <p:spPr bwMode="auto">
              <a:xfrm>
                <a:off x="1711" y="12458"/>
                <a:ext cx="184" cy="146"/>
              </a:xfrm>
              <a:custGeom>
                <a:avLst/>
                <a:gdLst>
                  <a:gd name="T0" fmla="*/ 41 w 366"/>
                  <a:gd name="T1" fmla="*/ 19 h 293"/>
                  <a:gd name="T2" fmla="*/ 54 w 366"/>
                  <a:gd name="T3" fmla="*/ 28 h 293"/>
                  <a:gd name="T4" fmla="*/ 64 w 366"/>
                  <a:gd name="T5" fmla="*/ 28 h 293"/>
                  <a:gd name="T6" fmla="*/ 71 w 366"/>
                  <a:gd name="T7" fmla="*/ 27 h 293"/>
                  <a:gd name="T8" fmla="*/ 74 w 366"/>
                  <a:gd name="T9" fmla="*/ 20 h 293"/>
                  <a:gd name="T10" fmla="*/ 71 w 366"/>
                  <a:gd name="T11" fmla="*/ 13 h 293"/>
                  <a:gd name="T12" fmla="*/ 64 w 366"/>
                  <a:gd name="T13" fmla="*/ 6 h 293"/>
                  <a:gd name="T14" fmla="*/ 50 w 366"/>
                  <a:gd name="T15" fmla="*/ 4 h 293"/>
                  <a:gd name="T16" fmla="*/ 46 w 366"/>
                  <a:gd name="T17" fmla="*/ 13 h 293"/>
                  <a:gd name="T18" fmla="*/ 37 w 366"/>
                  <a:gd name="T19" fmla="*/ 0 h 293"/>
                  <a:gd name="T20" fmla="*/ 58 w 366"/>
                  <a:gd name="T21" fmla="*/ 0 h 293"/>
                  <a:gd name="T22" fmla="*/ 84 w 366"/>
                  <a:gd name="T23" fmla="*/ 5 h 293"/>
                  <a:gd name="T24" fmla="*/ 93 w 366"/>
                  <a:gd name="T25" fmla="*/ 26 h 293"/>
                  <a:gd name="T26" fmla="*/ 71 w 366"/>
                  <a:gd name="T27" fmla="*/ 41 h 293"/>
                  <a:gd name="T28" fmla="*/ 44 w 366"/>
                  <a:gd name="T29" fmla="*/ 39 h 293"/>
                  <a:gd name="T30" fmla="*/ 6 w 366"/>
                  <a:gd name="T31" fmla="*/ 73 h 293"/>
                  <a:gd name="T32" fmla="*/ 0 w 366"/>
                  <a:gd name="T33" fmla="*/ 63 h 293"/>
                  <a:gd name="T34" fmla="*/ 8 w 366"/>
                  <a:gd name="T35" fmla="*/ 57 h 293"/>
                  <a:gd name="T36" fmla="*/ 7 w 366"/>
                  <a:gd name="T37" fmla="*/ 42 h 293"/>
                  <a:gd name="T38" fmla="*/ 18 w 366"/>
                  <a:gd name="T39" fmla="*/ 36 h 293"/>
                  <a:gd name="T40" fmla="*/ 30 w 366"/>
                  <a:gd name="T41" fmla="*/ 38 h 293"/>
                  <a:gd name="T42" fmla="*/ 33 w 366"/>
                  <a:gd name="T43" fmla="*/ 25 h 293"/>
                  <a:gd name="T44" fmla="*/ 41 w 366"/>
                  <a:gd name="T45" fmla="*/ 19 h 293"/>
                  <a:gd name="T46" fmla="*/ 41 w 366"/>
                  <a:gd name="T47" fmla="*/ 19 h 2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66"/>
                  <a:gd name="T73" fmla="*/ 0 h 293"/>
                  <a:gd name="T74" fmla="*/ 366 w 366"/>
                  <a:gd name="T75" fmla="*/ 293 h 2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66" h="293">
                    <a:moveTo>
                      <a:pt x="162" y="78"/>
                    </a:moveTo>
                    <a:lnTo>
                      <a:pt x="214" y="115"/>
                    </a:lnTo>
                    <a:lnTo>
                      <a:pt x="255" y="115"/>
                    </a:lnTo>
                    <a:lnTo>
                      <a:pt x="283" y="108"/>
                    </a:lnTo>
                    <a:lnTo>
                      <a:pt x="293" y="82"/>
                    </a:lnTo>
                    <a:lnTo>
                      <a:pt x="281" y="55"/>
                    </a:lnTo>
                    <a:lnTo>
                      <a:pt x="255" y="27"/>
                    </a:lnTo>
                    <a:lnTo>
                      <a:pt x="196" y="16"/>
                    </a:lnTo>
                    <a:lnTo>
                      <a:pt x="182" y="55"/>
                    </a:lnTo>
                    <a:lnTo>
                      <a:pt x="146" y="2"/>
                    </a:lnTo>
                    <a:lnTo>
                      <a:pt x="230" y="0"/>
                    </a:lnTo>
                    <a:lnTo>
                      <a:pt x="333" y="23"/>
                    </a:lnTo>
                    <a:lnTo>
                      <a:pt x="366" y="105"/>
                    </a:lnTo>
                    <a:lnTo>
                      <a:pt x="281" y="165"/>
                    </a:lnTo>
                    <a:lnTo>
                      <a:pt x="176" y="158"/>
                    </a:lnTo>
                    <a:lnTo>
                      <a:pt x="22" y="293"/>
                    </a:lnTo>
                    <a:lnTo>
                      <a:pt x="0" y="254"/>
                    </a:lnTo>
                    <a:lnTo>
                      <a:pt x="32" y="229"/>
                    </a:lnTo>
                    <a:lnTo>
                      <a:pt x="26" y="169"/>
                    </a:lnTo>
                    <a:lnTo>
                      <a:pt x="69" y="147"/>
                    </a:lnTo>
                    <a:lnTo>
                      <a:pt x="119" y="154"/>
                    </a:lnTo>
                    <a:lnTo>
                      <a:pt x="131" y="103"/>
                    </a:lnTo>
                    <a:lnTo>
                      <a:pt x="162" y="7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88" name="Freeform 126"/>
              <p:cNvSpPr>
                <a:spLocks/>
              </p:cNvSpPr>
              <p:nvPr/>
            </p:nvSpPr>
            <p:spPr bwMode="auto">
              <a:xfrm>
                <a:off x="1926" y="12426"/>
                <a:ext cx="236" cy="297"/>
              </a:xfrm>
              <a:custGeom>
                <a:avLst/>
                <a:gdLst>
                  <a:gd name="T0" fmla="*/ 0 w 471"/>
                  <a:gd name="T1" fmla="*/ 9 h 595"/>
                  <a:gd name="T2" fmla="*/ 47 w 471"/>
                  <a:gd name="T3" fmla="*/ 39 h 595"/>
                  <a:gd name="T4" fmla="*/ 71 w 471"/>
                  <a:gd name="T5" fmla="*/ 65 h 595"/>
                  <a:gd name="T6" fmla="*/ 88 w 471"/>
                  <a:gd name="T7" fmla="*/ 99 h 595"/>
                  <a:gd name="T8" fmla="*/ 77 w 471"/>
                  <a:gd name="T9" fmla="*/ 90 h 595"/>
                  <a:gd name="T10" fmla="*/ 111 w 471"/>
                  <a:gd name="T11" fmla="*/ 148 h 595"/>
                  <a:gd name="T12" fmla="*/ 118 w 471"/>
                  <a:gd name="T13" fmla="*/ 88 h 595"/>
                  <a:gd name="T14" fmla="*/ 38 w 471"/>
                  <a:gd name="T15" fmla="*/ 0 h 595"/>
                  <a:gd name="T16" fmla="*/ 0 w 471"/>
                  <a:gd name="T17" fmla="*/ 9 h 595"/>
                  <a:gd name="T18" fmla="*/ 0 w 471"/>
                  <a:gd name="T19" fmla="*/ 9 h 5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1"/>
                  <a:gd name="T31" fmla="*/ 0 h 595"/>
                  <a:gd name="T32" fmla="*/ 471 w 471"/>
                  <a:gd name="T33" fmla="*/ 595 h 5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1" h="595">
                    <a:moveTo>
                      <a:pt x="0" y="37"/>
                    </a:moveTo>
                    <a:lnTo>
                      <a:pt x="186" y="158"/>
                    </a:lnTo>
                    <a:lnTo>
                      <a:pt x="281" y="261"/>
                    </a:lnTo>
                    <a:lnTo>
                      <a:pt x="350" y="396"/>
                    </a:lnTo>
                    <a:lnTo>
                      <a:pt x="305" y="360"/>
                    </a:lnTo>
                    <a:lnTo>
                      <a:pt x="442" y="595"/>
                    </a:lnTo>
                    <a:lnTo>
                      <a:pt x="471" y="355"/>
                    </a:lnTo>
                    <a:lnTo>
                      <a:pt x="152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89" name="Freeform 127"/>
              <p:cNvSpPr>
                <a:spLocks/>
              </p:cNvSpPr>
              <p:nvPr/>
            </p:nvSpPr>
            <p:spPr bwMode="auto">
              <a:xfrm>
                <a:off x="1818" y="12603"/>
                <a:ext cx="245" cy="227"/>
              </a:xfrm>
              <a:custGeom>
                <a:avLst/>
                <a:gdLst>
                  <a:gd name="T0" fmla="*/ 0 w 489"/>
                  <a:gd name="T1" fmla="*/ 25 h 455"/>
                  <a:gd name="T2" fmla="*/ 24 w 489"/>
                  <a:gd name="T3" fmla="*/ 47 h 455"/>
                  <a:gd name="T4" fmla="*/ 33 w 489"/>
                  <a:gd name="T5" fmla="*/ 65 h 455"/>
                  <a:gd name="T6" fmla="*/ 25 w 489"/>
                  <a:gd name="T7" fmla="*/ 92 h 455"/>
                  <a:gd name="T8" fmla="*/ 23 w 489"/>
                  <a:gd name="T9" fmla="*/ 113 h 455"/>
                  <a:gd name="T10" fmla="*/ 46 w 489"/>
                  <a:gd name="T11" fmla="*/ 86 h 455"/>
                  <a:gd name="T12" fmla="*/ 85 w 489"/>
                  <a:gd name="T13" fmla="*/ 78 h 455"/>
                  <a:gd name="T14" fmla="*/ 123 w 489"/>
                  <a:gd name="T15" fmla="*/ 89 h 455"/>
                  <a:gd name="T16" fmla="*/ 110 w 489"/>
                  <a:gd name="T17" fmla="*/ 71 h 455"/>
                  <a:gd name="T18" fmla="*/ 85 w 489"/>
                  <a:gd name="T19" fmla="*/ 62 h 455"/>
                  <a:gd name="T20" fmla="*/ 56 w 489"/>
                  <a:gd name="T21" fmla="*/ 55 h 455"/>
                  <a:gd name="T22" fmla="*/ 47 w 489"/>
                  <a:gd name="T23" fmla="*/ 44 h 455"/>
                  <a:gd name="T24" fmla="*/ 35 w 489"/>
                  <a:gd name="T25" fmla="*/ 36 h 455"/>
                  <a:gd name="T26" fmla="*/ 50 w 489"/>
                  <a:gd name="T27" fmla="*/ 36 h 455"/>
                  <a:gd name="T28" fmla="*/ 74 w 489"/>
                  <a:gd name="T29" fmla="*/ 38 h 455"/>
                  <a:gd name="T30" fmla="*/ 94 w 489"/>
                  <a:gd name="T31" fmla="*/ 34 h 455"/>
                  <a:gd name="T32" fmla="*/ 107 w 489"/>
                  <a:gd name="T33" fmla="*/ 27 h 455"/>
                  <a:gd name="T34" fmla="*/ 115 w 489"/>
                  <a:gd name="T35" fmla="*/ 7 h 455"/>
                  <a:gd name="T36" fmla="*/ 108 w 489"/>
                  <a:gd name="T37" fmla="*/ 0 h 455"/>
                  <a:gd name="T38" fmla="*/ 43 w 489"/>
                  <a:gd name="T39" fmla="*/ 4 h 455"/>
                  <a:gd name="T40" fmla="*/ 0 w 489"/>
                  <a:gd name="T41" fmla="*/ 25 h 455"/>
                  <a:gd name="T42" fmla="*/ 0 w 489"/>
                  <a:gd name="T43" fmla="*/ 25 h 4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9"/>
                  <a:gd name="T67" fmla="*/ 0 h 455"/>
                  <a:gd name="T68" fmla="*/ 489 w 489"/>
                  <a:gd name="T69" fmla="*/ 455 h 4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9" h="455">
                    <a:moveTo>
                      <a:pt x="0" y="103"/>
                    </a:moveTo>
                    <a:lnTo>
                      <a:pt x="95" y="190"/>
                    </a:lnTo>
                    <a:lnTo>
                      <a:pt x="129" y="261"/>
                    </a:lnTo>
                    <a:lnTo>
                      <a:pt x="97" y="368"/>
                    </a:lnTo>
                    <a:lnTo>
                      <a:pt x="91" y="455"/>
                    </a:lnTo>
                    <a:lnTo>
                      <a:pt x="182" y="347"/>
                    </a:lnTo>
                    <a:lnTo>
                      <a:pt x="337" y="313"/>
                    </a:lnTo>
                    <a:lnTo>
                      <a:pt x="489" y="359"/>
                    </a:lnTo>
                    <a:lnTo>
                      <a:pt x="438" y="284"/>
                    </a:lnTo>
                    <a:lnTo>
                      <a:pt x="339" y="251"/>
                    </a:lnTo>
                    <a:lnTo>
                      <a:pt x="224" y="221"/>
                    </a:lnTo>
                    <a:lnTo>
                      <a:pt x="188" y="178"/>
                    </a:lnTo>
                    <a:lnTo>
                      <a:pt x="140" y="146"/>
                    </a:lnTo>
                    <a:lnTo>
                      <a:pt x="198" y="144"/>
                    </a:lnTo>
                    <a:lnTo>
                      <a:pt x="293" y="153"/>
                    </a:lnTo>
                    <a:lnTo>
                      <a:pt x="376" y="139"/>
                    </a:lnTo>
                    <a:lnTo>
                      <a:pt x="428" y="110"/>
                    </a:lnTo>
                    <a:lnTo>
                      <a:pt x="459" y="31"/>
                    </a:lnTo>
                    <a:lnTo>
                      <a:pt x="430" y="0"/>
                    </a:lnTo>
                    <a:lnTo>
                      <a:pt x="172" y="18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90" name="Freeform 128"/>
              <p:cNvSpPr>
                <a:spLocks/>
              </p:cNvSpPr>
              <p:nvPr/>
            </p:nvSpPr>
            <p:spPr bwMode="auto">
              <a:xfrm>
                <a:off x="1820" y="12637"/>
                <a:ext cx="209" cy="163"/>
              </a:xfrm>
              <a:custGeom>
                <a:avLst/>
                <a:gdLst>
                  <a:gd name="T0" fmla="*/ 47 w 418"/>
                  <a:gd name="T1" fmla="*/ 12 h 325"/>
                  <a:gd name="T2" fmla="*/ 28 w 418"/>
                  <a:gd name="T3" fmla="*/ 16 h 325"/>
                  <a:gd name="T4" fmla="*/ 25 w 418"/>
                  <a:gd name="T5" fmla="*/ 21 h 325"/>
                  <a:gd name="T6" fmla="*/ 41 w 418"/>
                  <a:gd name="T7" fmla="*/ 40 h 325"/>
                  <a:gd name="T8" fmla="*/ 39 w 418"/>
                  <a:gd name="T9" fmla="*/ 56 h 325"/>
                  <a:gd name="T10" fmla="*/ 54 w 418"/>
                  <a:gd name="T11" fmla="*/ 52 h 325"/>
                  <a:gd name="T12" fmla="*/ 74 w 418"/>
                  <a:gd name="T13" fmla="*/ 50 h 325"/>
                  <a:gd name="T14" fmla="*/ 105 w 418"/>
                  <a:gd name="T15" fmla="*/ 65 h 325"/>
                  <a:gd name="T16" fmla="*/ 24 w 418"/>
                  <a:gd name="T17" fmla="*/ 82 h 325"/>
                  <a:gd name="T18" fmla="*/ 29 w 418"/>
                  <a:gd name="T19" fmla="*/ 53 h 325"/>
                  <a:gd name="T20" fmla="*/ 21 w 418"/>
                  <a:gd name="T21" fmla="*/ 26 h 325"/>
                  <a:gd name="T22" fmla="*/ 0 w 418"/>
                  <a:gd name="T23" fmla="*/ 3 h 325"/>
                  <a:gd name="T24" fmla="*/ 33 w 418"/>
                  <a:gd name="T25" fmla="*/ 0 h 325"/>
                  <a:gd name="T26" fmla="*/ 47 w 418"/>
                  <a:gd name="T27" fmla="*/ 12 h 325"/>
                  <a:gd name="T28" fmla="*/ 47 w 418"/>
                  <a:gd name="T29" fmla="*/ 12 h 3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8"/>
                  <a:gd name="T46" fmla="*/ 0 h 325"/>
                  <a:gd name="T47" fmla="*/ 418 w 418"/>
                  <a:gd name="T48" fmla="*/ 325 h 3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8" h="325">
                    <a:moveTo>
                      <a:pt x="186" y="46"/>
                    </a:moveTo>
                    <a:lnTo>
                      <a:pt x="113" y="62"/>
                    </a:lnTo>
                    <a:lnTo>
                      <a:pt x="99" y="83"/>
                    </a:lnTo>
                    <a:lnTo>
                      <a:pt x="162" y="158"/>
                    </a:lnTo>
                    <a:lnTo>
                      <a:pt x="154" y="223"/>
                    </a:lnTo>
                    <a:lnTo>
                      <a:pt x="216" y="207"/>
                    </a:lnTo>
                    <a:lnTo>
                      <a:pt x="295" y="198"/>
                    </a:lnTo>
                    <a:lnTo>
                      <a:pt x="418" y="259"/>
                    </a:lnTo>
                    <a:lnTo>
                      <a:pt x="93" y="325"/>
                    </a:lnTo>
                    <a:lnTo>
                      <a:pt x="117" y="209"/>
                    </a:lnTo>
                    <a:lnTo>
                      <a:pt x="83" y="103"/>
                    </a:lnTo>
                    <a:lnTo>
                      <a:pt x="0" y="9"/>
                    </a:lnTo>
                    <a:lnTo>
                      <a:pt x="131" y="0"/>
                    </a:lnTo>
                    <a:lnTo>
                      <a:pt x="186" y="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91" name="Freeform 129"/>
              <p:cNvSpPr>
                <a:spLocks/>
              </p:cNvSpPr>
              <p:nvPr/>
            </p:nvSpPr>
            <p:spPr bwMode="auto">
              <a:xfrm>
                <a:off x="1809" y="12454"/>
                <a:ext cx="1057" cy="1630"/>
              </a:xfrm>
              <a:custGeom>
                <a:avLst/>
                <a:gdLst>
                  <a:gd name="T0" fmla="*/ 159 w 2114"/>
                  <a:gd name="T1" fmla="*/ 80 h 3260"/>
                  <a:gd name="T2" fmla="*/ 165 w 2114"/>
                  <a:gd name="T3" fmla="*/ 102 h 3260"/>
                  <a:gd name="T4" fmla="*/ 225 w 2114"/>
                  <a:gd name="T5" fmla="*/ 191 h 3260"/>
                  <a:gd name="T6" fmla="*/ 311 w 2114"/>
                  <a:gd name="T7" fmla="*/ 305 h 3260"/>
                  <a:gd name="T8" fmla="*/ 264 w 2114"/>
                  <a:gd name="T9" fmla="*/ 285 h 3260"/>
                  <a:gd name="T10" fmla="*/ 167 w 2114"/>
                  <a:gd name="T11" fmla="*/ 186 h 3260"/>
                  <a:gd name="T12" fmla="*/ 48 w 2114"/>
                  <a:gd name="T13" fmla="*/ 174 h 3260"/>
                  <a:gd name="T14" fmla="*/ 0 w 2114"/>
                  <a:gd name="T15" fmla="*/ 288 h 3260"/>
                  <a:gd name="T16" fmla="*/ 19 w 2114"/>
                  <a:gd name="T17" fmla="*/ 409 h 3260"/>
                  <a:gd name="T18" fmla="*/ 47 w 2114"/>
                  <a:gd name="T19" fmla="*/ 444 h 3260"/>
                  <a:gd name="T20" fmla="*/ 15 w 2114"/>
                  <a:gd name="T21" fmla="*/ 352 h 3260"/>
                  <a:gd name="T22" fmla="*/ 19 w 2114"/>
                  <a:gd name="T23" fmla="*/ 337 h 3260"/>
                  <a:gd name="T24" fmla="*/ 15 w 2114"/>
                  <a:gd name="T25" fmla="*/ 261 h 3260"/>
                  <a:gd name="T26" fmla="*/ 26 w 2114"/>
                  <a:gd name="T27" fmla="*/ 235 h 3260"/>
                  <a:gd name="T28" fmla="*/ 47 w 2114"/>
                  <a:gd name="T29" fmla="*/ 214 h 3260"/>
                  <a:gd name="T30" fmla="*/ 139 w 2114"/>
                  <a:gd name="T31" fmla="*/ 249 h 3260"/>
                  <a:gd name="T32" fmla="*/ 150 w 2114"/>
                  <a:gd name="T33" fmla="*/ 264 h 3260"/>
                  <a:gd name="T34" fmla="*/ 160 w 2114"/>
                  <a:gd name="T35" fmla="*/ 276 h 3260"/>
                  <a:gd name="T36" fmla="*/ 168 w 2114"/>
                  <a:gd name="T37" fmla="*/ 276 h 3260"/>
                  <a:gd name="T38" fmla="*/ 170 w 2114"/>
                  <a:gd name="T39" fmla="*/ 271 h 3260"/>
                  <a:gd name="T40" fmla="*/ 244 w 2114"/>
                  <a:gd name="T41" fmla="*/ 353 h 3260"/>
                  <a:gd name="T42" fmla="*/ 320 w 2114"/>
                  <a:gd name="T43" fmla="*/ 449 h 3260"/>
                  <a:gd name="T44" fmla="*/ 371 w 2114"/>
                  <a:gd name="T45" fmla="*/ 488 h 3260"/>
                  <a:gd name="T46" fmla="*/ 393 w 2114"/>
                  <a:gd name="T47" fmla="*/ 606 h 3260"/>
                  <a:gd name="T48" fmla="*/ 418 w 2114"/>
                  <a:gd name="T49" fmla="*/ 664 h 3260"/>
                  <a:gd name="T50" fmla="*/ 456 w 2114"/>
                  <a:gd name="T51" fmla="*/ 739 h 3260"/>
                  <a:gd name="T52" fmla="*/ 452 w 2114"/>
                  <a:gd name="T53" fmla="*/ 770 h 3260"/>
                  <a:gd name="T54" fmla="*/ 426 w 2114"/>
                  <a:gd name="T55" fmla="*/ 815 h 3260"/>
                  <a:gd name="T56" fmla="*/ 452 w 2114"/>
                  <a:gd name="T57" fmla="*/ 805 h 3260"/>
                  <a:gd name="T58" fmla="*/ 529 w 2114"/>
                  <a:gd name="T59" fmla="*/ 625 h 3260"/>
                  <a:gd name="T60" fmla="*/ 491 w 2114"/>
                  <a:gd name="T61" fmla="*/ 399 h 3260"/>
                  <a:gd name="T62" fmla="*/ 416 w 2114"/>
                  <a:gd name="T63" fmla="*/ 310 h 3260"/>
                  <a:gd name="T64" fmla="*/ 370 w 2114"/>
                  <a:gd name="T65" fmla="*/ 322 h 3260"/>
                  <a:gd name="T66" fmla="*/ 396 w 2114"/>
                  <a:gd name="T67" fmla="*/ 328 h 3260"/>
                  <a:gd name="T68" fmla="*/ 456 w 2114"/>
                  <a:gd name="T69" fmla="*/ 379 h 3260"/>
                  <a:gd name="T70" fmla="*/ 486 w 2114"/>
                  <a:gd name="T71" fmla="*/ 490 h 3260"/>
                  <a:gd name="T72" fmla="*/ 482 w 2114"/>
                  <a:gd name="T73" fmla="*/ 661 h 3260"/>
                  <a:gd name="T74" fmla="*/ 470 w 2114"/>
                  <a:gd name="T75" fmla="*/ 453 h 3260"/>
                  <a:gd name="T76" fmla="*/ 441 w 2114"/>
                  <a:gd name="T77" fmla="*/ 384 h 3260"/>
                  <a:gd name="T78" fmla="*/ 414 w 2114"/>
                  <a:gd name="T79" fmla="*/ 365 h 3260"/>
                  <a:gd name="T80" fmla="*/ 373 w 2114"/>
                  <a:gd name="T81" fmla="*/ 346 h 3260"/>
                  <a:gd name="T82" fmla="*/ 348 w 2114"/>
                  <a:gd name="T83" fmla="*/ 310 h 3260"/>
                  <a:gd name="T84" fmla="*/ 183 w 2114"/>
                  <a:gd name="T85" fmla="*/ 61 h 3260"/>
                  <a:gd name="T86" fmla="*/ 85 w 2114"/>
                  <a:gd name="T87" fmla="*/ 0 h 3260"/>
                  <a:gd name="T88" fmla="*/ 126 w 2114"/>
                  <a:gd name="T89" fmla="*/ 42 h 32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14"/>
                  <a:gd name="T136" fmla="*/ 0 h 3260"/>
                  <a:gd name="T137" fmla="*/ 2114 w 2114"/>
                  <a:gd name="T138" fmla="*/ 3260 h 32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14" h="3260">
                    <a:moveTo>
                      <a:pt x="507" y="165"/>
                    </a:moveTo>
                    <a:lnTo>
                      <a:pt x="638" y="318"/>
                    </a:lnTo>
                    <a:lnTo>
                      <a:pt x="598" y="300"/>
                    </a:lnTo>
                    <a:lnTo>
                      <a:pt x="660" y="406"/>
                    </a:lnTo>
                    <a:lnTo>
                      <a:pt x="697" y="508"/>
                    </a:lnTo>
                    <a:lnTo>
                      <a:pt x="903" y="763"/>
                    </a:lnTo>
                    <a:lnTo>
                      <a:pt x="1165" y="1067"/>
                    </a:lnTo>
                    <a:lnTo>
                      <a:pt x="1244" y="1218"/>
                    </a:lnTo>
                    <a:lnTo>
                      <a:pt x="1024" y="1037"/>
                    </a:lnTo>
                    <a:lnTo>
                      <a:pt x="1056" y="1138"/>
                    </a:lnTo>
                    <a:lnTo>
                      <a:pt x="870" y="916"/>
                    </a:lnTo>
                    <a:lnTo>
                      <a:pt x="668" y="744"/>
                    </a:lnTo>
                    <a:lnTo>
                      <a:pt x="487" y="651"/>
                    </a:lnTo>
                    <a:lnTo>
                      <a:pt x="192" y="696"/>
                    </a:lnTo>
                    <a:lnTo>
                      <a:pt x="77" y="865"/>
                    </a:lnTo>
                    <a:lnTo>
                      <a:pt x="0" y="1152"/>
                    </a:lnTo>
                    <a:lnTo>
                      <a:pt x="32" y="1415"/>
                    </a:lnTo>
                    <a:lnTo>
                      <a:pt x="77" y="1639"/>
                    </a:lnTo>
                    <a:lnTo>
                      <a:pt x="238" y="1962"/>
                    </a:lnTo>
                    <a:lnTo>
                      <a:pt x="190" y="1777"/>
                    </a:lnTo>
                    <a:lnTo>
                      <a:pt x="107" y="1562"/>
                    </a:lnTo>
                    <a:lnTo>
                      <a:pt x="63" y="1406"/>
                    </a:lnTo>
                    <a:lnTo>
                      <a:pt x="51" y="1287"/>
                    </a:lnTo>
                    <a:lnTo>
                      <a:pt x="79" y="1348"/>
                    </a:lnTo>
                    <a:lnTo>
                      <a:pt x="61" y="1204"/>
                    </a:lnTo>
                    <a:lnTo>
                      <a:pt x="63" y="1042"/>
                    </a:lnTo>
                    <a:lnTo>
                      <a:pt x="105" y="912"/>
                    </a:lnTo>
                    <a:lnTo>
                      <a:pt x="107" y="941"/>
                    </a:lnTo>
                    <a:lnTo>
                      <a:pt x="131" y="888"/>
                    </a:lnTo>
                    <a:lnTo>
                      <a:pt x="188" y="859"/>
                    </a:lnTo>
                    <a:lnTo>
                      <a:pt x="321" y="881"/>
                    </a:lnTo>
                    <a:lnTo>
                      <a:pt x="559" y="996"/>
                    </a:lnTo>
                    <a:lnTo>
                      <a:pt x="319" y="914"/>
                    </a:lnTo>
                    <a:lnTo>
                      <a:pt x="600" y="1055"/>
                    </a:lnTo>
                    <a:lnTo>
                      <a:pt x="448" y="1015"/>
                    </a:lnTo>
                    <a:lnTo>
                      <a:pt x="642" y="1104"/>
                    </a:lnTo>
                    <a:lnTo>
                      <a:pt x="596" y="1069"/>
                    </a:lnTo>
                    <a:lnTo>
                      <a:pt x="674" y="1104"/>
                    </a:lnTo>
                    <a:lnTo>
                      <a:pt x="598" y="1028"/>
                    </a:lnTo>
                    <a:lnTo>
                      <a:pt x="683" y="1081"/>
                    </a:lnTo>
                    <a:lnTo>
                      <a:pt x="800" y="1209"/>
                    </a:lnTo>
                    <a:lnTo>
                      <a:pt x="979" y="1410"/>
                    </a:lnTo>
                    <a:lnTo>
                      <a:pt x="1167" y="1656"/>
                    </a:lnTo>
                    <a:lnTo>
                      <a:pt x="1280" y="1797"/>
                    </a:lnTo>
                    <a:lnTo>
                      <a:pt x="1422" y="1905"/>
                    </a:lnTo>
                    <a:lnTo>
                      <a:pt x="1486" y="1955"/>
                    </a:lnTo>
                    <a:lnTo>
                      <a:pt x="1514" y="2102"/>
                    </a:lnTo>
                    <a:lnTo>
                      <a:pt x="1573" y="2422"/>
                    </a:lnTo>
                    <a:lnTo>
                      <a:pt x="1597" y="2562"/>
                    </a:lnTo>
                    <a:lnTo>
                      <a:pt x="1672" y="2656"/>
                    </a:lnTo>
                    <a:lnTo>
                      <a:pt x="1755" y="2889"/>
                    </a:lnTo>
                    <a:lnTo>
                      <a:pt x="1825" y="2956"/>
                    </a:lnTo>
                    <a:lnTo>
                      <a:pt x="1831" y="2990"/>
                    </a:lnTo>
                    <a:lnTo>
                      <a:pt x="1811" y="3077"/>
                    </a:lnTo>
                    <a:lnTo>
                      <a:pt x="1753" y="3192"/>
                    </a:lnTo>
                    <a:lnTo>
                      <a:pt x="1704" y="3260"/>
                    </a:lnTo>
                    <a:lnTo>
                      <a:pt x="1757" y="3251"/>
                    </a:lnTo>
                    <a:lnTo>
                      <a:pt x="1811" y="3217"/>
                    </a:lnTo>
                    <a:lnTo>
                      <a:pt x="1947" y="3002"/>
                    </a:lnTo>
                    <a:lnTo>
                      <a:pt x="2114" y="2500"/>
                    </a:lnTo>
                    <a:lnTo>
                      <a:pt x="2039" y="1942"/>
                    </a:lnTo>
                    <a:lnTo>
                      <a:pt x="1967" y="1596"/>
                    </a:lnTo>
                    <a:lnTo>
                      <a:pt x="1817" y="1387"/>
                    </a:lnTo>
                    <a:lnTo>
                      <a:pt x="1666" y="1239"/>
                    </a:lnTo>
                    <a:lnTo>
                      <a:pt x="1559" y="1220"/>
                    </a:lnTo>
                    <a:lnTo>
                      <a:pt x="1482" y="1285"/>
                    </a:lnTo>
                    <a:lnTo>
                      <a:pt x="1456" y="1394"/>
                    </a:lnTo>
                    <a:lnTo>
                      <a:pt x="1585" y="1312"/>
                    </a:lnTo>
                    <a:lnTo>
                      <a:pt x="1706" y="1394"/>
                    </a:lnTo>
                    <a:lnTo>
                      <a:pt x="1825" y="1514"/>
                    </a:lnTo>
                    <a:lnTo>
                      <a:pt x="1938" y="1770"/>
                    </a:lnTo>
                    <a:lnTo>
                      <a:pt x="1944" y="1960"/>
                    </a:lnTo>
                    <a:lnTo>
                      <a:pt x="1947" y="2191"/>
                    </a:lnTo>
                    <a:lnTo>
                      <a:pt x="1928" y="2642"/>
                    </a:lnTo>
                    <a:lnTo>
                      <a:pt x="1910" y="1983"/>
                    </a:lnTo>
                    <a:lnTo>
                      <a:pt x="1882" y="1813"/>
                    </a:lnTo>
                    <a:lnTo>
                      <a:pt x="1838" y="1669"/>
                    </a:lnTo>
                    <a:lnTo>
                      <a:pt x="1765" y="1536"/>
                    </a:lnTo>
                    <a:lnTo>
                      <a:pt x="1724" y="1477"/>
                    </a:lnTo>
                    <a:lnTo>
                      <a:pt x="1658" y="1459"/>
                    </a:lnTo>
                    <a:lnTo>
                      <a:pt x="1553" y="1427"/>
                    </a:lnTo>
                    <a:lnTo>
                      <a:pt x="1494" y="1381"/>
                    </a:lnTo>
                    <a:lnTo>
                      <a:pt x="1446" y="1454"/>
                    </a:lnTo>
                    <a:lnTo>
                      <a:pt x="1393" y="1237"/>
                    </a:lnTo>
                    <a:lnTo>
                      <a:pt x="983" y="692"/>
                    </a:lnTo>
                    <a:lnTo>
                      <a:pt x="735" y="245"/>
                    </a:lnTo>
                    <a:lnTo>
                      <a:pt x="515" y="41"/>
                    </a:lnTo>
                    <a:lnTo>
                      <a:pt x="341" y="0"/>
                    </a:lnTo>
                    <a:lnTo>
                      <a:pt x="507" y="16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92" name="Freeform 130"/>
              <p:cNvSpPr>
                <a:spLocks/>
              </p:cNvSpPr>
              <p:nvPr/>
            </p:nvSpPr>
            <p:spPr bwMode="auto">
              <a:xfrm>
                <a:off x="2548" y="13052"/>
                <a:ext cx="124" cy="207"/>
              </a:xfrm>
              <a:custGeom>
                <a:avLst/>
                <a:gdLst>
                  <a:gd name="T0" fmla="*/ 15 w 248"/>
                  <a:gd name="T1" fmla="*/ 0 h 414"/>
                  <a:gd name="T2" fmla="*/ 25 w 248"/>
                  <a:gd name="T3" fmla="*/ 48 h 414"/>
                  <a:gd name="T4" fmla="*/ 62 w 248"/>
                  <a:gd name="T5" fmla="*/ 104 h 414"/>
                  <a:gd name="T6" fmla="*/ 2 w 248"/>
                  <a:gd name="T7" fmla="*/ 82 h 414"/>
                  <a:gd name="T8" fmla="*/ 0 w 248"/>
                  <a:gd name="T9" fmla="*/ 25 h 414"/>
                  <a:gd name="T10" fmla="*/ 15 w 248"/>
                  <a:gd name="T11" fmla="*/ 0 h 414"/>
                  <a:gd name="T12" fmla="*/ 15 w 248"/>
                  <a:gd name="T13" fmla="*/ 0 h 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8"/>
                  <a:gd name="T22" fmla="*/ 0 h 414"/>
                  <a:gd name="T23" fmla="*/ 248 w 248"/>
                  <a:gd name="T24" fmla="*/ 414 h 4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8" h="414">
                    <a:moveTo>
                      <a:pt x="59" y="0"/>
                    </a:moveTo>
                    <a:lnTo>
                      <a:pt x="97" y="192"/>
                    </a:lnTo>
                    <a:lnTo>
                      <a:pt x="248" y="414"/>
                    </a:lnTo>
                    <a:lnTo>
                      <a:pt x="6" y="327"/>
                    </a:lnTo>
                    <a:lnTo>
                      <a:pt x="0" y="9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93" name="Freeform 131"/>
              <p:cNvSpPr>
                <a:spLocks/>
              </p:cNvSpPr>
              <p:nvPr/>
            </p:nvSpPr>
            <p:spPr bwMode="auto">
              <a:xfrm>
                <a:off x="2127" y="13810"/>
                <a:ext cx="467" cy="219"/>
              </a:xfrm>
              <a:custGeom>
                <a:avLst/>
                <a:gdLst>
                  <a:gd name="T0" fmla="*/ 224 w 933"/>
                  <a:gd name="T1" fmla="*/ 0 h 439"/>
                  <a:gd name="T2" fmla="*/ 215 w 933"/>
                  <a:gd name="T3" fmla="*/ 50 h 439"/>
                  <a:gd name="T4" fmla="*/ 208 w 933"/>
                  <a:gd name="T5" fmla="*/ 69 h 439"/>
                  <a:gd name="T6" fmla="*/ 195 w 933"/>
                  <a:gd name="T7" fmla="*/ 71 h 439"/>
                  <a:gd name="T8" fmla="*/ 200 w 933"/>
                  <a:gd name="T9" fmla="*/ 83 h 439"/>
                  <a:gd name="T10" fmla="*/ 187 w 933"/>
                  <a:gd name="T11" fmla="*/ 85 h 439"/>
                  <a:gd name="T12" fmla="*/ 157 w 933"/>
                  <a:gd name="T13" fmla="*/ 88 h 439"/>
                  <a:gd name="T14" fmla="*/ 122 w 933"/>
                  <a:gd name="T15" fmla="*/ 80 h 439"/>
                  <a:gd name="T16" fmla="*/ 54 w 933"/>
                  <a:gd name="T17" fmla="*/ 54 h 439"/>
                  <a:gd name="T18" fmla="*/ 0 w 933"/>
                  <a:gd name="T19" fmla="*/ 26 h 439"/>
                  <a:gd name="T20" fmla="*/ 39 w 933"/>
                  <a:gd name="T21" fmla="*/ 57 h 439"/>
                  <a:gd name="T22" fmla="*/ 84 w 933"/>
                  <a:gd name="T23" fmla="*/ 84 h 439"/>
                  <a:gd name="T24" fmla="*/ 121 w 933"/>
                  <a:gd name="T25" fmla="*/ 102 h 439"/>
                  <a:gd name="T26" fmla="*/ 234 w 933"/>
                  <a:gd name="T27" fmla="*/ 109 h 439"/>
                  <a:gd name="T28" fmla="*/ 227 w 933"/>
                  <a:gd name="T29" fmla="*/ 66 h 439"/>
                  <a:gd name="T30" fmla="*/ 224 w 933"/>
                  <a:gd name="T31" fmla="*/ 0 h 439"/>
                  <a:gd name="T32" fmla="*/ 224 w 933"/>
                  <a:gd name="T33" fmla="*/ 0 h 4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3"/>
                  <a:gd name="T52" fmla="*/ 0 h 439"/>
                  <a:gd name="T53" fmla="*/ 933 w 933"/>
                  <a:gd name="T54" fmla="*/ 439 h 4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3" h="439">
                    <a:moveTo>
                      <a:pt x="895" y="0"/>
                    </a:moveTo>
                    <a:lnTo>
                      <a:pt x="858" y="203"/>
                    </a:lnTo>
                    <a:lnTo>
                      <a:pt x="832" y="279"/>
                    </a:lnTo>
                    <a:lnTo>
                      <a:pt x="779" y="284"/>
                    </a:lnTo>
                    <a:lnTo>
                      <a:pt x="800" y="332"/>
                    </a:lnTo>
                    <a:lnTo>
                      <a:pt x="747" y="343"/>
                    </a:lnTo>
                    <a:lnTo>
                      <a:pt x="628" y="352"/>
                    </a:lnTo>
                    <a:lnTo>
                      <a:pt x="487" y="323"/>
                    </a:lnTo>
                    <a:lnTo>
                      <a:pt x="214" y="217"/>
                    </a:lnTo>
                    <a:lnTo>
                      <a:pt x="0" y="107"/>
                    </a:lnTo>
                    <a:lnTo>
                      <a:pt x="154" y="231"/>
                    </a:lnTo>
                    <a:lnTo>
                      <a:pt x="333" y="337"/>
                    </a:lnTo>
                    <a:lnTo>
                      <a:pt x="483" y="410"/>
                    </a:lnTo>
                    <a:lnTo>
                      <a:pt x="933" y="439"/>
                    </a:lnTo>
                    <a:lnTo>
                      <a:pt x="907" y="265"/>
                    </a:lnTo>
                    <a:lnTo>
                      <a:pt x="89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94" name="Freeform 132"/>
              <p:cNvSpPr>
                <a:spLocks/>
              </p:cNvSpPr>
              <p:nvPr/>
            </p:nvSpPr>
            <p:spPr bwMode="auto">
              <a:xfrm>
                <a:off x="1808" y="12474"/>
                <a:ext cx="14" cy="25"/>
              </a:xfrm>
              <a:custGeom>
                <a:avLst/>
                <a:gdLst>
                  <a:gd name="T0" fmla="*/ 6 w 28"/>
                  <a:gd name="T1" fmla="*/ 3 h 50"/>
                  <a:gd name="T2" fmla="*/ 5 w 28"/>
                  <a:gd name="T3" fmla="*/ 5 h 50"/>
                  <a:gd name="T4" fmla="*/ 4 w 28"/>
                  <a:gd name="T5" fmla="*/ 7 h 50"/>
                  <a:gd name="T6" fmla="*/ 5 w 28"/>
                  <a:gd name="T7" fmla="*/ 12 h 50"/>
                  <a:gd name="T8" fmla="*/ 2 w 28"/>
                  <a:gd name="T9" fmla="*/ 13 h 50"/>
                  <a:gd name="T10" fmla="*/ 0 w 28"/>
                  <a:gd name="T11" fmla="*/ 11 h 50"/>
                  <a:gd name="T12" fmla="*/ 0 w 28"/>
                  <a:gd name="T13" fmla="*/ 8 h 50"/>
                  <a:gd name="T14" fmla="*/ 1 w 28"/>
                  <a:gd name="T15" fmla="*/ 4 h 50"/>
                  <a:gd name="T16" fmla="*/ 2 w 28"/>
                  <a:gd name="T17" fmla="*/ 2 h 50"/>
                  <a:gd name="T18" fmla="*/ 4 w 28"/>
                  <a:gd name="T19" fmla="*/ 0 h 50"/>
                  <a:gd name="T20" fmla="*/ 7 w 28"/>
                  <a:gd name="T21" fmla="*/ 0 h 50"/>
                  <a:gd name="T22" fmla="*/ 6 w 28"/>
                  <a:gd name="T23" fmla="*/ 3 h 50"/>
                  <a:gd name="T24" fmla="*/ 6 w 28"/>
                  <a:gd name="T25" fmla="*/ 3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50"/>
                  <a:gd name="T41" fmla="*/ 28 w 28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50">
                    <a:moveTo>
                      <a:pt x="22" y="9"/>
                    </a:moveTo>
                    <a:lnTo>
                      <a:pt x="18" y="18"/>
                    </a:lnTo>
                    <a:lnTo>
                      <a:pt x="16" y="30"/>
                    </a:lnTo>
                    <a:lnTo>
                      <a:pt x="18" y="46"/>
                    </a:lnTo>
                    <a:lnTo>
                      <a:pt x="8" y="50"/>
                    </a:lnTo>
                    <a:lnTo>
                      <a:pt x="0" y="43"/>
                    </a:lnTo>
                    <a:lnTo>
                      <a:pt x="0" y="32"/>
                    </a:lnTo>
                    <a:lnTo>
                      <a:pt x="2" y="16"/>
                    </a:lnTo>
                    <a:lnTo>
                      <a:pt x="6" y="5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95" name="Freeform 133"/>
              <p:cNvSpPr>
                <a:spLocks/>
              </p:cNvSpPr>
              <p:nvPr/>
            </p:nvSpPr>
            <p:spPr bwMode="auto">
              <a:xfrm>
                <a:off x="1722" y="12370"/>
                <a:ext cx="425" cy="308"/>
              </a:xfrm>
              <a:custGeom>
                <a:avLst/>
                <a:gdLst>
                  <a:gd name="T0" fmla="*/ 15 w 850"/>
                  <a:gd name="T1" fmla="*/ 33 h 616"/>
                  <a:gd name="T2" fmla="*/ 20 w 850"/>
                  <a:gd name="T3" fmla="*/ 46 h 616"/>
                  <a:gd name="T4" fmla="*/ 35 w 850"/>
                  <a:gd name="T5" fmla="*/ 46 h 616"/>
                  <a:gd name="T6" fmla="*/ 54 w 850"/>
                  <a:gd name="T7" fmla="*/ 46 h 616"/>
                  <a:gd name="T8" fmla="*/ 67 w 850"/>
                  <a:gd name="T9" fmla="*/ 53 h 616"/>
                  <a:gd name="T10" fmla="*/ 74 w 850"/>
                  <a:gd name="T11" fmla="*/ 65 h 616"/>
                  <a:gd name="T12" fmla="*/ 72 w 850"/>
                  <a:gd name="T13" fmla="*/ 74 h 616"/>
                  <a:gd name="T14" fmla="*/ 59 w 850"/>
                  <a:gd name="T15" fmla="*/ 77 h 616"/>
                  <a:gd name="T16" fmla="*/ 48 w 850"/>
                  <a:gd name="T17" fmla="*/ 75 h 616"/>
                  <a:gd name="T18" fmla="*/ 38 w 850"/>
                  <a:gd name="T19" fmla="*/ 67 h 616"/>
                  <a:gd name="T20" fmla="*/ 33 w 850"/>
                  <a:gd name="T21" fmla="*/ 62 h 616"/>
                  <a:gd name="T22" fmla="*/ 27 w 850"/>
                  <a:gd name="T23" fmla="*/ 68 h 616"/>
                  <a:gd name="T24" fmla="*/ 26 w 850"/>
                  <a:gd name="T25" fmla="*/ 77 h 616"/>
                  <a:gd name="T26" fmla="*/ 30 w 850"/>
                  <a:gd name="T27" fmla="*/ 84 h 616"/>
                  <a:gd name="T28" fmla="*/ 20 w 850"/>
                  <a:gd name="T29" fmla="*/ 85 h 616"/>
                  <a:gd name="T30" fmla="*/ 11 w 850"/>
                  <a:gd name="T31" fmla="*/ 86 h 616"/>
                  <a:gd name="T32" fmla="*/ 6 w 850"/>
                  <a:gd name="T33" fmla="*/ 94 h 616"/>
                  <a:gd name="T34" fmla="*/ 6 w 850"/>
                  <a:gd name="T35" fmla="*/ 102 h 616"/>
                  <a:gd name="T36" fmla="*/ 1 w 850"/>
                  <a:gd name="T37" fmla="*/ 108 h 616"/>
                  <a:gd name="T38" fmla="*/ 1 w 850"/>
                  <a:gd name="T39" fmla="*/ 116 h 616"/>
                  <a:gd name="T40" fmla="*/ 6 w 850"/>
                  <a:gd name="T41" fmla="*/ 124 h 616"/>
                  <a:gd name="T42" fmla="*/ 21 w 850"/>
                  <a:gd name="T43" fmla="*/ 139 h 616"/>
                  <a:gd name="T44" fmla="*/ 37 w 850"/>
                  <a:gd name="T45" fmla="*/ 148 h 616"/>
                  <a:gd name="T46" fmla="*/ 55 w 850"/>
                  <a:gd name="T47" fmla="*/ 154 h 616"/>
                  <a:gd name="T48" fmla="*/ 66 w 850"/>
                  <a:gd name="T49" fmla="*/ 152 h 616"/>
                  <a:gd name="T50" fmla="*/ 77 w 850"/>
                  <a:gd name="T51" fmla="*/ 146 h 616"/>
                  <a:gd name="T52" fmla="*/ 106 w 850"/>
                  <a:gd name="T53" fmla="*/ 145 h 616"/>
                  <a:gd name="T54" fmla="*/ 141 w 850"/>
                  <a:gd name="T55" fmla="*/ 145 h 616"/>
                  <a:gd name="T56" fmla="*/ 158 w 850"/>
                  <a:gd name="T57" fmla="*/ 136 h 616"/>
                  <a:gd name="T58" fmla="*/ 164 w 850"/>
                  <a:gd name="T59" fmla="*/ 114 h 616"/>
                  <a:gd name="T60" fmla="*/ 151 w 850"/>
                  <a:gd name="T61" fmla="*/ 91 h 616"/>
                  <a:gd name="T62" fmla="*/ 142 w 850"/>
                  <a:gd name="T63" fmla="*/ 78 h 616"/>
                  <a:gd name="T64" fmla="*/ 132 w 850"/>
                  <a:gd name="T65" fmla="*/ 73 h 616"/>
                  <a:gd name="T66" fmla="*/ 117 w 850"/>
                  <a:gd name="T67" fmla="*/ 70 h 616"/>
                  <a:gd name="T68" fmla="*/ 102 w 850"/>
                  <a:gd name="T69" fmla="*/ 56 h 616"/>
                  <a:gd name="T70" fmla="*/ 88 w 850"/>
                  <a:gd name="T71" fmla="*/ 46 h 616"/>
                  <a:gd name="T72" fmla="*/ 74 w 850"/>
                  <a:gd name="T73" fmla="*/ 42 h 616"/>
                  <a:gd name="T74" fmla="*/ 53 w 850"/>
                  <a:gd name="T75" fmla="*/ 41 h 616"/>
                  <a:gd name="T76" fmla="*/ 37 w 850"/>
                  <a:gd name="T77" fmla="*/ 41 h 616"/>
                  <a:gd name="T78" fmla="*/ 28 w 850"/>
                  <a:gd name="T79" fmla="*/ 38 h 616"/>
                  <a:gd name="T80" fmla="*/ 26 w 850"/>
                  <a:gd name="T81" fmla="*/ 28 h 616"/>
                  <a:gd name="T82" fmla="*/ 27 w 850"/>
                  <a:gd name="T83" fmla="*/ 21 h 616"/>
                  <a:gd name="T84" fmla="*/ 39 w 850"/>
                  <a:gd name="T85" fmla="*/ 18 h 616"/>
                  <a:gd name="T86" fmla="*/ 38 w 850"/>
                  <a:gd name="T87" fmla="*/ 26 h 616"/>
                  <a:gd name="T88" fmla="*/ 51 w 850"/>
                  <a:gd name="T89" fmla="*/ 32 h 616"/>
                  <a:gd name="T90" fmla="*/ 79 w 850"/>
                  <a:gd name="T91" fmla="*/ 33 h 616"/>
                  <a:gd name="T92" fmla="*/ 101 w 850"/>
                  <a:gd name="T93" fmla="*/ 37 h 616"/>
                  <a:gd name="T94" fmla="*/ 127 w 850"/>
                  <a:gd name="T95" fmla="*/ 48 h 616"/>
                  <a:gd name="T96" fmla="*/ 155 w 850"/>
                  <a:gd name="T97" fmla="*/ 68 h 616"/>
                  <a:gd name="T98" fmla="*/ 190 w 850"/>
                  <a:gd name="T99" fmla="*/ 100 h 616"/>
                  <a:gd name="T100" fmla="*/ 196 w 850"/>
                  <a:gd name="T101" fmla="*/ 8 h 616"/>
                  <a:gd name="T102" fmla="*/ 164 w 850"/>
                  <a:gd name="T103" fmla="*/ 1 h 616"/>
                  <a:gd name="T104" fmla="*/ 111 w 850"/>
                  <a:gd name="T105" fmla="*/ 0 h 616"/>
                  <a:gd name="T106" fmla="*/ 67 w 850"/>
                  <a:gd name="T107" fmla="*/ 5 h 616"/>
                  <a:gd name="T108" fmla="*/ 32 w 850"/>
                  <a:gd name="T109" fmla="*/ 13 h 616"/>
                  <a:gd name="T110" fmla="*/ 9 w 850"/>
                  <a:gd name="T111" fmla="*/ 26 h 616"/>
                  <a:gd name="T112" fmla="*/ 7 w 850"/>
                  <a:gd name="T113" fmla="*/ 43 h 616"/>
                  <a:gd name="T114" fmla="*/ 11 w 850"/>
                  <a:gd name="T115" fmla="*/ 33 h 6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50"/>
                  <a:gd name="T175" fmla="*/ 0 h 616"/>
                  <a:gd name="T176" fmla="*/ 850 w 850"/>
                  <a:gd name="T177" fmla="*/ 616 h 6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50" h="616">
                    <a:moveTo>
                      <a:pt x="41" y="130"/>
                    </a:moveTo>
                    <a:lnTo>
                      <a:pt x="63" y="130"/>
                    </a:lnTo>
                    <a:lnTo>
                      <a:pt x="71" y="160"/>
                    </a:lnTo>
                    <a:lnTo>
                      <a:pt x="79" y="185"/>
                    </a:lnTo>
                    <a:lnTo>
                      <a:pt x="99" y="194"/>
                    </a:lnTo>
                    <a:lnTo>
                      <a:pt x="140" y="187"/>
                    </a:lnTo>
                    <a:lnTo>
                      <a:pt x="182" y="181"/>
                    </a:lnTo>
                    <a:lnTo>
                      <a:pt x="218" y="185"/>
                    </a:lnTo>
                    <a:lnTo>
                      <a:pt x="239" y="194"/>
                    </a:lnTo>
                    <a:lnTo>
                      <a:pt x="267" y="213"/>
                    </a:lnTo>
                    <a:lnTo>
                      <a:pt x="283" y="233"/>
                    </a:lnTo>
                    <a:lnTo>
                      <a:pt x="295" y="259"/>
                    </a:lnTo>
                    <a:lnTo>
                      <a:pt x="295" y="277"/>
                    </a:lnTo>
                    <a:lnTo>
                      <a:pt x="285" y="295"/>
                    </a:lnTo>
                    <a:lnTo>
                      <a:pt x="267" y="307"/>
                    </a:lnTo>
                    <a:lnTo>
                      <a:pt x="237" y="309"/>
                    </a:lnTo>
                    <a:lnTo>
                      <a:pt x="210" y="309"/>
                    </a:lnTo>
                    <a:lnTo>
                      <a:pt x="190" y="297"/>
                    </a:lnTo>
                    <a:lnTo>
                      <a:pt x="166" y="282"/>
                    </a:lnTo>
                    <a:lnTo>
                      <a:pt x="152" y="265"/>
                    </a:lnTo>
                    <a:lnTo>
                      <a:pt x="146" y="252"/>
                    </a:lnTo>
                    <a:lnTo>
                      <a:pt x="132" y="249"/>
                    </a:lnTo>
                    <a:lnTo>
                      <a:pt x="115" y="256"/>
                    </a:lnTo>
                    <a:lnTo>
                      <a:pt x="105" y="270"/>
                    </a:lnTo>
                    <a:lnTo>
                      <a:pt x="101" y="290"/>
                    </a:lnTo>
                    <a:lnTo>
                      <a:pt x="103" y="309"/>
                    </a:lnTo>
                    <a:lnTo>
                      <a:pt x="115" y="322"/>
                    </a:lnTo>
                    <a:lnTo>
                      <a:pt x="122" y="339"/>
                    </a:lnTo>
                    <a:lnTo>
                      <a:pt x="109" y="343"/>
                    </a:lnTo>
                    <a:lnTo>
                      <a:pt x="79" y="341"/>
                    </a:lnTo>
                    <a:lnTo>
                      <a:pt x="55" y="341"/>
                    </a:lnTo>
                    <a:lnTo>
                      <a:pt x="41" y="346"/>
                    </a:lnTo>
                    <a:lnTo>
                      <a:pt x="29" y="362"/>
                    </a:lnTo>
                    <a:lnTo>
                      <a:pt x="23" y="378"/>
                    </a:lnTo>
                    <a:lnTo>
                      <a:pt x="23" y="396"/>
                    </a:lnTo>
                    <a:lnTo>
                      <a:pt x="23" y="410"/>
                    </a:lnTo>
                    <a:lnTo>
                      <a:pt x="10" y="423"/>
                    </a:lnTo>
                    <a:lnTo>
                      <a:pt x="2" y="435"/>
                    </a:lnTo>
                    <a:lnTo>
                      <a:pt x="0" y="449"/>
                    </a:lnTo>
                    <a:lnTo>
                      <a:pt x="2" y="467"/>
                    </a:lnTo>
                    <a:lnTo>
                      <a:pt x="8" y="481"/>
                    </a:lnTo>
                    <a:lnTo>
                      <a:pt x="21" y="499"/>
                    </a:lnTo>
                    <a:lnTo>
                      <a:pt x="51" y="526"/>
                    </a:lnTo>
                    <a:lnTo>
                      <a:pt x="81" y="554"/>
                    </a:lnTo>
                    <a:lnTo>
                      <a:pt x="119" y="575"/>
                    </a:lnTo>
                    <a:lnTo>
                      <a:pt x="148" y="590"/>
                    </a:lnTo>
                    <a:lnTo>
                      <a:pt x="186" y="606"/>
                    </a:lnTo>
                    <a:lnTo>
                      <a:pt x="222" y="613"/>
                    </a:lnTo>
                    <a:lnTo>
                      <a:pt x="243" y="616"/>
                    </a:lnTo>
                    <a:lnTo>
                      <a:pt x="263" y="607"/>
                    </a:lnTo>
                    <a:lnTo>
                      <a:pt x="283" y="593"/>
                    </a:lnTo>
                    <a:lnTo>
                      <a:pt x="307" y="583"/>
                    </a:lnTo>
                    <a:lnTo>
                      <a:pt x="360" y="579"/>
                    </a:lnTo>
                    <a:lnTo>
                      <a:pt x="424" y="579"/>
                    </a:lnTo>
                    <a:lnTo>
                      <a:pt x="501" y="579"/>
                    </a:lnTo>
                    <a:lnTo>
                      <a:pt x="562" y="579"/>
                    </a:lnTo>
                    <a:lnTo>
                      <a:pt x="598" y="567"/>
                    </a:lnTo>
                    <a:lnTo>
                      <a:pt x="630" y="544"/>
                    </a:lnTo>
                    <a:lnTo>
                      <a:pt x="651" y="506"/>
                    </a:lnTo>
                    <a:lnTo>
                      <a:pt x="653" y="457"/>
                    </a:lnTo>
                    <a:lnTo>
                      <a:pt x="632" y="403"/>
                    </a:lnTo>
                    <a:lnTo>
                      <a:pt x="604" y="366"/>
                    </a:lnTo>
                    <a:lnTo>
                      <a:pt x="584" y="339"/>
                    </a:lnTo>
                    <a:lnTo>
                      <a:pt x="568" y="313"/>
                    </a:lnTo>
                    <a:lnTo>
                      <a:pt x="548" y="295"/>
                    </a:lnTo>
                    <a:lnTo>
                      <a:pt x="527" y="290"/>
                    </a:lnTo>
                    <a:lnTo>
                      <a:pt x="501" y="284"/>
                    </a:lnTo>
                    <a:lnTo>
                      <a:pt x="469" y="277"/>
                    </a:lnTo>
                    <a:lnTo>
                      <a:pt x="435" y="258"/>
                    </a:lnTo>
                    <a:lnTo>
                      <a:pt x="406" y="227"/>
                    </a:lnTo>
                    <a:lnTo>
                      <a:pt x="380" y="201"/>
                    </a:lnTo>
                    <a:lnTo>
                      <a:pt x="350" y="187"/>
                    </a:lnTo>
                    <a:lnTo>
                      <a:pt x="323" y="174"/>
                    </a:lnTo>
                    <a:lnTo>
                      <a:pt x="295" y="169"/>
                    </a:lnTo>
                    <a:lnTo>
                      <a:pt x="249" y="164"/>
                    </a:lnTo>
                    <a:lnTo>
                      <a:pt x="214" y="164"/>
                    </a:lnTo>
                    <a:lnTo>
                      <a:pt x="186" y="162"/>
                    </a:lnTo>
                    <a:lnTo>
                      <a:pt x="146" y="167"/>
                    </a:lnTo>
                    <a:lnTo>
                      <a:pt x="126" y="164"/>
                    </a:lnTo>
                    <a:lnTo>
                      <a:pt x="113" y="151"/>
                    </a:lnTo>
                    <a:lnTo>
                      <a:pt x="105" y="139"/>
                    </a:lnTo>
                    <a:lnTo>
                      <a:pt x="103" y="114"/>
                    </a:lnTo>
                    <a:lnTo>
                      <a:pt x="105" y="96"/>
                    </a:lnTo>
                    <a:lnTo>
                      <a:pt x="111" y="84"/>
                    </a:lnTo>
                    <a:lnTo>
                      <a:pt x="136" y="77"/>
                    </a:lnTo>
                    <a:lnTo>
                      <a:pt x="156" y="69"/>
                    </a:lnTo>
                    <a:lnTo>
                      <a:pt x="140" y="85"/>
                    </a:lnTo>
                    <a:lnTo>
                      <a:pt x="150" y="107"/>
                    </a:lnTo>
                    <a:lnTo>
                      <a:pt x="172" y="121"/>
                    </a:lnTo>
                    <a:lnTo>
                      <a:pt x="204" y="128"/>
                    </a:lnTo>
                    <a:lnTo>
                      <a:pt x="243" y="130"/>
                    </a:lnTo>
                    <a:lnTo>
                      <a:pt x="313" y="132"/>
                    </a:lnTo>
                    <a:lnTo>
                      <a:pt x="362" y="137"/>
                    </a:lnTo>
                    <a:lnTo>
                      <a:pt x="402" y="146"/>
                    </a:lnTo>
                    <a:lnTo>
                      <a:pt x="461" y="171"/>
                    </a:lnTo>
                    <a:lnTo>
                      <a:pt x="509" y="195"/>
                    </a:lnTo>
                    <a:lnTo>
                      <a:pt x="548" y="220"/>
                    </a:lnTo>
                    <a:lnTo>
                      <a:pt x="618" y="270"/>
                    </a:lnTo>
                    <a:lnTo>
                      <a:pt x="695" y="339"/>
                    </a:lnTo>
                    <a:lnTo>
                      <a:pt x="758" y="403"/>
                    </a:lnTo>
                    <a:lnTo>
                      <a:pt x="850" y="69"/>
                    </a:lnTo>
                    <a:lnTo>
                      <a:pt x="784" y="32"/>
                    </a:lnTo>
                    <a:lnTo>
                      <a:pt x="727" y="14"/>
                    </a:lnTo>
                    <a:lnTo>
                      <a:pt x="655" y="7"/>
                    </a:lnTo>
                    <a:lnTo>
                      <a:pt x="521" y="0"/>
                    </a:lnTo>
                    <a:lnTo>
                      <a:pt x="447" y="0"/>
                    </a:lnTo>
                    <a:lnTo>
                      <a:pt x="366" y="6"/>
                    </a:lnTo>
                    <a:lnTo>
                      <a:pt x="265" y="20"/>
                    </a:lnTo>
                    <a:lnTo>
                      <a:pt x="198" y="32"/>
                    </a:lnTo>
                    <a:lnTo>
                      <a:pt x="128" y="53"/>
                    </a:lnTo>
                    <a:lnTo>
                      <a:pt x="73" y="78"/>
                    </a:lnTo>
                    <a:lnTo>
                      <a:pt x="35" y="107"/>
                    </a:lnTo>
                    <a:lnTo>
                      <a:pt x="6" y="153"/>
                    </a:lnTo>
                    <a:lnTo>
                      <a:pt x="27" y="172"/>
                    </a:lnTo>
                    <a:lnTo>
                      <a:pt x="29" y="140"/>
                    </a:lnTo>
                    <a:lnTo>
                      <a:pt x="41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96" name="Freeform 134"/>
              <p:cNvSpPr>
                <a:spLocks/>
              </p:cNvSpPr>
              <p:nvPr/>
            </p:nvSpPr>
            <p:spPr bwMode="auto">
              <a:xfrm>
                <a:off x="1808" y="12472"/>
                <a:ext cx="42" cy="37"/>
              </a:xfrm>
              <a:custGeom>
                <a:avLst/>
                <a:gdLst>
                  <a:gd name="T0" fmla="*/ 1 w 83"/>
                  <a:gd name="T1" fmla="*/ 7 h 75"/>
                  <a:gd name="T2" fmla="*/ 0 w 83"/>
                  <a:gd name="T3" fmla="*/ 12 h 75"/>
                  <a:gd name="T4" fmla="*/ 2 w 83"/>
                  <a:gd name="T5" fmla="*/ 15 h 75"/>
                  <a:gd name="T6" fmla="*/ 8 w 83"/>
                  <a:gd name="T7" fmla="*/ 18 h 75"/>
                  <a:gd name="T8" fmla="*/ 13 w 83"/>
                  <a:gd name="T9" fmla="*/ 18 h 75"/>
                  <a:gd name="T10" fmla="*/ 18 w 83"/>
                  <a:gd name="T11" fmla="*/ 18 h 75"/>
                  <a:gd name="T12" fmla="*/ 21 w 83"/>
                  <a:gd name="T13" fmla="*/ 15 h 75"/>
                  <a:gd name="T14" fmla="*/ 21 w 83"/>
                  <a:gd name="T15" fmla="*/ 11 h 75"/>
                  <a:gd name="T16" fmla="*/ 21 w 83"/>
                  <a:gd name="T17" fmla="*/ 7 h 75"/>
                  <a:gd name="T18" fmla="*/ 19 w 83"/>
                  <a:gd name="T19" fmla="*/ 5 h 75"/>
                  <a:gd name="T20" fmla="*/ 14 w 83"/>
                  <a:gd name="T21" fmla="*/ 1 h 75"/>
                  <a:gd name="T22" fmla="*/ 9 w 83"/>
                  <a:gd name="T23" fmla="*/ 0 h 75"/>
                  <a:gd name="T24" fmla="*/ 4 w 83"/>
                  <a:gd name="T25" fmla="*/ 0 h 75"/>
                  <a:gd name="T26" fmla="*/ 1 w 83"/>
                  <a:gd name="T27" fmla="*/ 2 h 75"/>
                  <a:gd name="T28" fmla="*/ 11 w 83"/>
                  <a:gd name="T29" fmla="*/ 5 h 75"/>
                  <a:gd name="T30" fmla="*/ 10 w 83"/>
                  <a:gd name="T31" fmla="*/ 8 h 75"/>
                  <a:gd name="T32" fmla="*/ 1 w 83"/>
                  <a:gd name="T33" fmla="*/ 7 h 75"/>
                  <a:gd name="T34" fmla="*/ 1 w 83"/>
                  <a:gd name="T35" fmla="*/ 7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3"/>
                  <a:gd name="T55" fmla="*/ 0 h 75"/>
                  <a:gd name="T56" fmla="*/ 83 w 83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3" h="75">
                    <a:moveTo>
                      <a:pt x="2" y="31"/>
                    </a:moveTo>
                    <a:lnTo>
                      <a:pt x="0" y="48"/>
                    </a:lnTo>
                    <a:lnTo>
                      <a:pt x="8" y="61"/>
                    </a:lnTo>
                    <a:lnTo>
                      <a:pt x="30" y="73"/>
                    </a:lnTo>
                    <a:lnTo>
                      <a:pt x="52" y="75"/>
                    </a:lnTo>
                    <a:lnTo>
                      <a:pt x="71" y="73"/>
                    </a:lnTo>
                    <a:lnTo>
                      <a:pt x="81" y="63"/>
                    </a:lnTo>
                    <a:lnTo>
                      <a:pt x="83" y="45"/>
                    </a:lnTo>
                    <a:lnTo>
                      <a:pt x="83" y="29"/>
                    </a:lnTo>
                    <a:lnTo>
                      <a:pt x="75" y="20"/>
                    </a:lnTo>
                    <a:lnTo>
                      <a:pt x="53" y="6"/>
                    </a:lnTo>
                    <a:lnTo>
                      <a:pt x="34" y="0"/>
                    </a:lnTo>
                    <a:lnTo>
                      <a:pt x="14" y="0"/>
                    </a:lnTo>
                    <a:lnTo>
                      <a:pt x="4" y="11"/>
                    </a:lnTo>
                    <a:lnTo>
                      <a:pt x="42" y="23"/>
                    </a:lnTo>
                    <a:lnTo>
                      <a:pt x="38" y="34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97" name="Freeform 135"/>
              <p:cNvSpPr>
                <a:spLocks/>
              </p:cNvSpPr>
              <p:nvPr/>
            </p:nvSpPr>
            <p:spPr bwMode="auto">
              <a:xfrm>
                <a:off x="1836" y="12668"/>
                <a:ext cx="53" cy="95"/>
              </a:xfrm>
              <a:custGeom>
                <a:avLst/>
                <a:gdLst>
                  <a:gd name="T0" fmla="*/ 13 w 105"/>
                  <a:gd name="T1" fmla="*/ 0 h 190"/>
                  <a:gd name="T2" fmla="*/ 11 w 105"/>
                  <a:gd name="T3" fmla="*/ 3 h 190"/>
                  <a:gd name="T4" fmla="*/ 11 w 105"/>
                  <a:gd name="T5" fmla="*/ 6 h 190"/>
                  <a:gd name="T6" fmla="*/ 13 w 105"/>
                  <a:gd name="T7" fmla="*/ 7 h 190"/>
                  <a:gd name="T8" fmla="*/ 16 w 105"/>
                  <a:gd name="T9" fmla="*/ 12 h 190"/>
                  <a:gd name="T10" fmla="*/ 20 w 105"/>
                  <a:gd name="T11" fmla="*/ 16 h 190"/>
                  <a:gd name="T12" fmla="*/ 22 w 105"/>
                  <a:gd name="T13" fmla="*/ 19 h 190"/>
                  <a:gd name="T14" fmla="*/ 24 w 105"/>
                  <a:gd name="T15" fmla="*/ 23 h 190"/>
                  <a:gd name="T16" fmla="*/ 25 w 105"/>
                  <a:gd name="T17" fmla="*/ 26 h 190"/>
                  <a:gd name="T18" fmla="*/ 27 w 105"/>
                  <a:gd name="T19" fmla="*/ 31 h 190"/>
                  <a:gd name="T20" fmla="*/ 27 w 105"/>
                  <a:gd name="T21" fmla="*/ 34 h 190"/>
                  <a:gd name="T22" fmla="*/ 26 w 105"/>
                  <a:gd name="T23" fmla="*/ 38 h 190"/>
                  <a:gd name="T24" fmla="*/ 24 w 105"/>
                  <a:gd name="T25" fmla="*/ 42 h 190"/>
                  <a:gd name="T26" fmla="*/ 22 w 105"/>
                  <a:gd name="T27" fmla="*/ 46 h 190"/>
                  <a:gd name="T28" fmla="*/ 20 w 105"/>
                  <a:gd name="T29" fmla="*/ 48 h 190"/>
                  <a:gd name="T30" fmla="*/ 20 w 105"/>
                  <a:gd name="T31" fmla="*/ 45 h 190"/>
                  <a:gd name="T32" fmla="*/ 20 w 105"/>
                  <a:gd name="T33" fmla="*/ 34 h 190"/>
                  <a:gd name="T34" fmla="*/ 20 w 105"/>
                  <a:gd name="T35" fmla="*/ 29 h 190"/>
                  <a:gd name="T36" fmla="*/ 18 w 105"/>
                  <a:gd name="T37" fmla="*/ 25 h 190"/>
                  <a:gd name="T38" fmla="*/ 16 w 105"/>
                  <a:gd name="T39" fmla="*/ 21 h 190"/>
                  <a:gd name="T40" fmla="*/ 13 w 105"/>
                  <a:gd name="T41" fmla="*/ 15 h 190"/>
                  <a:gd name="T42" fmla="*/ 10 w 105"/>
                  <a:gd name="T43" fmla="*/ 12 h 190"/>
                  <a:gd name="T44" fmla="*/ 7 w 105"/>
                  <a:gd name="T45" fmla="*/ 8 h 190"/>
                  <a:gd name="T46" fmla="*/ 0 w 105"/>
                  <a:gd name="T47" fmla="*/ 3 h 190"/>
                  <a:gd name="T48" fmla="*/ 8 w 105"/>
                  <a:gd name="T49" fmla="*/ 0 h 190"/>
                  <a:gd name="T50" fmla="*/ 13 w 105"/>
                  <a:gd name="T51" fmla="*/ 0 h 190"/>
                  <a:gd name="T52" fmla="*/ 13 w 105"/>
                  <a:gd name="T53" fmla="*/ 0 h 19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5"/>
                  <a:gd name="T82" fmla="*/ 0 h 190"/>
                  <a:gd name="T83" fmla="*/ 105 w 105"/>
                  <a:gd name="T84" fmla="*/ 190 h 19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5" h="190">
                    <a:moveTo>
                      <a:pt x="52" y="0"/>
                    </a:moveTo>
                    <a:lnTo>
                      <a:pt x="44" y="9"/>
                    </a:lnTo>
                    <a:lnTo>
                      <a:pt x="42" y="21"/>
                    </a:lnTo>
                    <a:lnTo>
                      <a:pt x="50" y="30"/>
                    </a:lnTo>
                    <a:lnTo>
                      <a:pt x="64" y="48"/>
                    </a:lnTo>
                    <a:lnTo>
                      <a:pt x="78" y="64"/>
                    </a:lnTo>
                    <a:lnTo>
                      <a:pt x="86" y="76"/>
                    </a:lnTo>
                    <a:lnTo>
                      <a:pt x="94" y="92"/>
                    </a:lnTo>
                    <a:lnTo>
                      <a:pt x="100" y="106"/>
                    </a:lnTo>
                    <a:lnTo>
                      <a:pt x="105" y="124"/>
                    </a:lnTo>
                    <a:lnTo>
                      <a:pt x="105" y="136"/>
                    </a:lnTo>
                    <a:lnTo>
                      <a:pt x="103" y="152"/>
                    </a:lnTo>
                    <a:lnTo>
                      <a:pt x="94" y="167"/>
                    </a:lnTo>
                    <a:lnTo>
                      <a:pt x="86" y="183"/>
                    </a:lnTo>
                    <a:lnTo>
                      <a:pt x="78" y="190"/>
                    </a:lnTo>
                    <a:lnTo>
                      <a:pt x="78" y="177"/>
                    </a:lnTo>
                    <a:lnTo>
                      <a:pt x="80" y="136"/>
                    </a:lnTo>
                    <a:lnTo>
                      <a:pt x="78" y="117"/>
                    </a:lnTo>
                    <a:lnTo>
                      <a:pt x="72" y="103"/>
                    </a:lnTo>
                    <a:lnTo>
                      <a:pt x="62" y="81"/>
                    </a:lnTo>
                    <a:lnTo>
                      <a:pt x="50" y="62"/>
                    </a:lnTo>
                    <a:lnTo>
                      <a:pt x="40" y="46"/>
                    </a:lnTo>
                    <a:lnTo>
                      <a:pt x="26" y="32"/>
                    </a:lnTo>
                    <a:lnTo>
                      <a:pt x="0" y="12"/>
                    </a:lnTo>
                    <a:lnTo>
                      <a:pt x="3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98" name="Freeform 136"/>
              <p:cNvSpPr>
                <a:spLocks/>
              </p:cNvSpPr>
              <p:nvPr/>
            </p:nvSpPr>
            <p:spPr bwMode="auto">
              <a:xfrm>
                <a:off x="1808" y="12783"/>
                <a:ext cx="82" cy="418"/>
              </a:xfrm>
              <a:custGeom>
                <a:avLst/>
                <a:gdLst>
                  <a:gd name="T0" fmla="*/ 34 w 164"/>
                  <a:gd name="T1" fmla="*/ 0 h 836"/>
                  <a:gd name="T2" fmla="*/ 28 w 164"/>
                  <a:gd name="T3" fmla="*/ 7 h 836"/>
                  <a:gd name="T4" fmla="*/ 25 w 164"/>
                  <a:gd name="T5" fmla="*/ 17 h 836"/>
                  <a:gd name="T6" fmla="*/ 21 w 164"/>
                  <a:gd name="T7" fmla="*/ 33 h 836"/>
                  <a:gd name="T8" fmla="*/ 17 w 164"/>
                  <a:gd name="T9" fmla="*/ 48 h 836"/>
                  <a:gd name="T10" fmla="*/ 12 w 164"/>
                  <a:gd name="T11" fmla="*/ 61 h 836"/>
                  <a:gd name="T12" fmla="*/ 9 w 164"/>
                  <a:gd name="T13" fmla="*/ 73 h 836"/>
                  <a:gd name="T14" fmla="*/ 4 w 164"/>
                  <a:gd name="T15" fmla="*/ 94 h 836"/>
                  <a:gd name="T16" fmla="*/ 1 w 164"/>
                  <a:gd name="T17" fmla="*/ 106 h 836"/>
                  <a:gd name="T18" fmla="*/ 0 w 164"/>
                  <a:gd name="T19" fmla="*/ 115 h 836"/>
                  <a:gd name="T20" fmla="*/ 1 w 164"/>
                  <a:gd name="T21" fmla="*/ 138 h 836"/>
                  <a:gd name="T22" fmla="*/ 1 w 164"/>
                  <a:gd name="T23" fmla="*/ 157 h 836"/>
                  <a:gd name="T24" fmla="*/ 1 w 164"/>
                  <a:gd name="T25" fmla="*/ 168 h 836"/>
                  <a:gd name="T26" fmla="*/ 5 w 164"/>
                  <a:gd name="T27" fmla="*/ 181 h 836"/>
                  <a:gd name="T28" fmla="*/ 11 w 164"/>
                  <a:gd name="T29" fmla="*/ 199 h 836"/>
                  <a:gd name="T30" fmla="*/ 17 w 164"/>
                  <a:gd name="T31" fmla="*/ 209 h 836"/>
                  <a:gd name="T32" fmla="*/ 12 w 164"/>
                  <a:gd name="T33" fmla="*/ 187 h 836"/>
                  <a:gd name="T34" fmla="*/ 10 w 164"/>
                  <a:gd name="T35" fmla="*/ 166 h 836"/>
                  <a:gd name="T36" fmla="*/ 9 w 164"/>
                  <a:gd name="T37" fmla="*/ 152 h 836"/>
                  <a:gd name="T38" fmla="*/ 9 w 164"/>
                  <a:gd name="T39" fmla="*/ 134 h 836"/>
                  <a:gd name="T40" fmla="*/ 8 w 164"/>
                  <a:gd name="T41" fmla="*/ 119 h 836"/>
                  <a:gd name="T42" fmla="*/ 9 w 164"/>
                  <a:gd name="T43" fmla="*/ 108 h 836"/>
                  <a:gd name="T44" fmla="*/ 11 w 164"/>
                  <a:gd name="T45" fmla="*/ 94 h 836"/>
                  <a:gd name="T46" fmla="*/ 15 w 164"/>
                  <a:gd name="T47" fmla="*/ 77 h 836"/>
                  <a:gd name="T48" fmla="*/ 21 w 164"/>
                  <a:gd name="T49" fmla="*/ 58 h 836"/>
                  <a:gd name="T50" fmla="*/ 29 w 164"/>
                  <a:gd name="T51" fmla="*/ 44 h 836"/>
                  <a:gd name="T52" fmla="*/ 41 w 164"/>
                  <a:gd name="T53" fmla="*/ 2 h 836"/>
                  <a:gd name="T54" fmla="*/ 34 w 164"/>
                  <a:gd name="T55" fmla="*/ 0 h 836"/>
                  <a:gd name="T56" fmla="*/ 34 w 164"/>
                  <a:gd name="T57" fmla="*/ 0 h 8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4"/>
                  <a:gd name="T88" fmla="*/ 0 h 836"/>
                  <a:gd name="T89" fmla="*/ 164 w 164"/>
                  <a:gd name="T90" fmla="*/ 836 h 8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4" h="836">
                    <a:moveTo>
                      <a:pt x="133" y="0"/>
                    </a:moveTo>
                    <a:lnTo>
                      <a:pt x="113" y="28"/>
                    </a:lnTo>
                    <a:lnTo>
                      <a:pt x="101" y="67"/>
                    </a:lnTo>
                    <a:lnTo>
                      <a:pt x="85" y="129"/>
                    </a:lnTo>
                    <a:lnTo>
                      <a:pt x="65" y="190"/>
                    </a:lnTo>
                    <a:lnTo>
                      <a:pt x="50" y="245"/>
                    </a:lnTo>
                    <a:lnTo>
                      <a:pt x="36" y="289"/>
                    </a:lnTo>
                    <a:lnTo>
                      <a:pt x="16" y="374"/>
                    </a:lnTo>
                    <a:lnTo>
                      <a:pt x="6" y="426"/>
                    </a:lnTo>
                    <a:lnTo>
                      <a:pt x="0" y="463"/>
                    </a:lnTo>
                    <a:lnTo>
                      <a:pt x="2" y="550"/>
                    </a:lnTo>
                    <a:lnTo>
                      <a:pt x="2" y="625"/>
                    </a:lnTo>
                    <a:lnTo>
                      <a:pt x="6" y="671"/>
                    </a:lnTo>
                    <a:lnTo>
                      <a:pt x="18" y="722"/>
                    </a:lnTo>
                    <a:lnTo>
                      <a:pt x="46" y="793"/>
                    </a:lnTo>
                    <a:lnTo>
                      <a:pt x="65" y="836"/>
                    </a:lnTo>
                    <a:lnTo>
                      <a:pt x="50" y="746"/>
                    </a:lnTo>
                    <a:lnTo>
                      <a:pt x="40" y="662"/>
                    </a:lnTo>
                    <a:lnTo>
                      <a:pt x="34" y="605"/>
                    </a:lnTo>
                    <a:lnTo>
                      <a:pt x="34" y="534"/>
                    </a:lnTo>
                    <a:lnTo>
                      <a:pt x="32" y="476"/>
                    </a:lnTo>
                    <a:lnTo>
                      <a:pt x="36" y="435"/>
                    </a:lnTo>
                    <a:lnTo>
                      <a:pt x="46" y="374"/>
                    </a:lnTo>
                    <a:lnTo>
                      <a:pt x="61" y="305"/>
                    </a:lnTo>
                    <a:lnTo>
                      <a:pt x="85" y="234"/>
                    </a:lnTo>
                    <a:lnTo>
                      <a:pt x="117" y="174"/>
                    </a:lnTo>
                    <a:lnTo>
                      <a:pt x="164" y="7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99" name="Freeform 137"/>
              <p:cNvSpPr>
                <a:spLocks/>
              </p:cNvSpPr>
              <p:nvPr/>
            </p:nvSpPr>
            <p:spPr bwMode="auto">
              <a:xfrm>
                <a:off x="1692" y="13203"/>
                <a:ext cx="250" cy="500"/>
              </a:xfrm>
              <a:custGeom>
                <a:avLst/>
                <a:gdLst>
                  <a:gd name="T0" fmla="*/ 67 w 501"/>
                  <a:gd name="T1" fmla="*/ 3 h 999"/>
                  <a:gd name="T2" fmla="*/ 57 w 501"/>
                  <a:gd name="T3" fmla="*/ 11 h 999"/>
                  <a:gd name="T4" fmla="*/ 45 w 501"/>
                  <a:gd name="T5" fmla="*/ 24 h 999"/>
                  <a:gd name="T6" fmla="*/ 31 w 501"/>
                  <a:gd name="T7" fmla="*/ 44 h 999"/>
                  <a:gd name="T8" fmla="*/ 19 w 501"/>
                  <a:gd name="T9" fmla="*/ 67 h 999"/>
                  <a:gd name="T10" fmla="*/ 14 w 501"/>
                  <a:gd name="T11" fmla="*/ 86 h 999"/>
                  <a:gd name="T12" fmla="*/ 10 w 501"/>
                  <a:gd name="T13" fmla="*/ 99 h 999"/>
                  <a:gd name="T14" fmla="*/ 6 w 501"/>
                  <a:gd name="T15" fmla="*/ 118 h 999"/>
                  <a:gd name="T16" fmla="*/ 3 w 501"/>
                  <a:gd name="T17" fmla="*/ 136 h 999"/>
                  <a:gd name="T18" fmla="*/ 1 w 501"/>
                  <a:gd name="T19" fmla="*/ 157 h 999"/>
                  <a:gd name="T20" fmla="*/ 0 w 501"/>
                  <a:gd name="T21" fmla="*/ 182 h 999"/>
                  <a:gd name="T22" fmla="*/ 0 w 501"/>
                  <a:gd name="T23" fmla="*/ 194 h 999"/>
                  <a:gd name="T24" fmla="*/ 1 w 501"/>
                  <a:gd name="T25" fmla="*/ 200 h 999"/>
                  <a:gd name="T26" fmla="*/ 3 w 501"/>
                  <a:gd name="T27" fmla="*/ 206 h 999"/>
                  <a:gd name="T28" fmla="*/ 6 w 501"/>
                  <a:gd name="T29" fmla="*/ 212 h 999"/>
                  <a:gd name="T30" fmla="*/ 14 w 501"/>
                  <a:gd name="T31" fmla="*/ 223 h 999"/>
                  <a:gd name="T32" fmla="*/ 21 w 501"/>
                  <a:gd name="T33" fmla="*/ 232 h 999"/>
                  <a:gd name="T34" fmla="*/ 27 w 501"/>
                  <a:gd name="T35" fmla="*/ 237 h 999"/>
                  <a:gd name="T36" fmla="*/ 35 w 501"/>
                  <a:gd name="T37" fmla="*/ 244 h 999"/>
                  <a:gd name="T38" fmla="*/ 42 w 501"/>
                  <a:gd name="T39" fmla="*/ 247 h 999"/>
                  <a:gd name="T40" fmla="*/ 49 w 501"/>
                  <a:gd name="T41" fmla="*/ 249 h 999"/>
                  <a:gd name="T42" fmla="*/ 55 w 501"/>
                  <a:gd name="T43" fmla="*/ 250 h 999"/>
                  <a:gd name="T44" fmla="*/ 61 w 501"/>
                  <a:gd name="T45" fmla="*/ 250 h 999"/>
                  <a:gd name="T46" fmla="*/ 65 w 501"/>
                  <a:gd name="T47" fmla="*/ 249 h 999"/>
                  <a:gd name="T48" fmla="*/ 70 w 501"/>
                  <a:gd name="T49" fmla="*/ 246 h 999"/>
                  <a:gd name="T50" fmla="*/ 73 w 501"/>
                  <a:gd name="T51" fmla="*/ 242 h 999"/>
                  <a:gd name="T52" fmla="*/ 76 w 501"/>
                  <a:gd name="T53" fmla="*/ 236 h 999"/>
                  <a:gd name="T54" fmla="*/ 78 w 501"/>
                  <a:gd name="T55" fmla="*/ 228 h 999"/>
                  <a:gd name="T56" fmla="*/ 80 w 501"/>
                  <a:gd name="T57" fmla="*/ 212 h 999"/>
                  <a:gd name="T58" fmla="*/ 81 w 501"/>
                  <a:gd name="T59" fmla="*/ 195 h 999"/>
                  <a:gd name="T60" fmla="*/ 83 w 501"/>
                  <a:gd name="T61" fmla="*/ 177 h 999"/>
                  <a:gd name="T62" fmla="*/ 86 w 501"/>
                  <a:gd name="T63" fmla="*/ 163 h 999"/>
                  <a:gd name="T64" fmla="*/ 88 w 501"/>
                  <a:gd name="T65" fmla="*/ 154 h 999"/>
                  <a:gd name="T66" fmla="*/ 94 w 501"/>
                  <a:gd name="T67" fmla="*/ 140 h 999"/>
                  <a:gd name="T68" fmla="*/ 103 w 501"/>
                  <a:gd name="T69" fmla="*/ 129 h 999"/>
                  <a:gd name="T70" fmla="*/ 110 w 501"/>
                  <a:gd name="T71" fmla="*/ 118 h 999"/>
                  <a:gd name="T72" fmla="*/ 114 w 501"/>
                  <a:gd name="T73" fmla="*/ 113 h 999"/>
                  <a:gd name="T74" fmla="*/ 117 w 501"/>
                  <a:gd name="T75" fmla="*/ 118 h 999"/>
                  <a:gd name="T76" fmla="*/ 121 w 501"/>
                  <a:gd name="T77" fmla="*/ 125 h 999"/>
                  <a:gd name="T78" fmla="*/ 125 w 501"/>
                  <a:gd name="T79" fmla="*/ 132 h 999"/>
                  <a:gd name="T80" fmla="*/ 125 w 501"/>
                  <a:gd name="T81" fmla="*/ 125 h 999"/>
                  <a:gd name="T82" fmla="*/ 119 w 501"/>
                  <a:gd name="T83" fmla="*/ 115 h 999"/>
                  <a:gd name="T84" fmla="*/ 116 w 501"/>
                  <a:gd name="T85" fmla="*/ 106 h 999"/>
                  <a:gd name="T86" fmla="*/ 111 w 501"/>
                  <a:gd name="T87" fmla="*/ 99 h 999"/>
                  <a:gd name="T88" fmla="*/ 108 w 501"/>
                  <a:gd name="T89" fmla="*/ 93 h 999"/>
                  <a:gd name="T90" fmla="*/ 102 w 501"/>
                  <a:gd name="T91" fmla="*/ 83 h 999"/>
                  <a:gd name="T92" fmla="*/ 99 w 501"/>
                  <a:gd name="T93" fmla="*/ 71 h 999"/>
                  <a:gd name="T94" fmla="*/ 96 w 501"/>
                  <a:gd name="T95" fmla="*/ 61 h 999"/>
                  <a:gd name="T96" fmla="*/ 91 w 501"/>
                  <a:gd name="T97" fmla="*/ 50 h 999"/>
                  <a:gd name="T98" fmla="*/ 86 w 501"/>
                  <a:gd name="T99" fmla="*/ 39 h 999"/>
                  <a:gd name="T100" fmla="*/ 82 w 501"/>
                  <a:gd name="T101" fmla="*/ 29 h 999"/>
                  <a:gd name="T102" fmla="*/ 78 w 501"/>
                  <a:gd name="T103" fmla="*/ 19 h 999"/>
                  <a:gd name="T104" fmla="*/ 76 w 501"/>
                  <a:gd name="T105" fmla="*/ 12 h 999"/>
                  <a:gd name="T106" fmla="*/ 75 w 501"/>
                  <a:gd name="T107" fmla="*/ 6 h 999"/>
                  <a:gd name="T108" fmla="*/ 75 w 501"/>
                  <a:gd name="T109" fmla="*/ 1 h 999"/>
                  <a:gd name="T110" fmla="*/ 72 w 501"/>
                  <a:gd name="T111" fmla="*/ 0 h 999"/>
                  <a:gd name="T112" fmla="*/ 70 w 501"/>
                  <a:gd name="T113" fmla="*/ 0 h 999"/>
                  <a:gd name="T114" fmla="*/ 67 w 501"/>
                  <a:gd name="T115" fmla="*/ 3 h 999"/>
                  <a:gd name="T116" fmla="*/ 67 w 501"/>
                  <a:gd name="T117" fmla="*/ 3 h 9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01"/>
                  <a:gd name="T178" fmla="*/ 0 h 999"/>
                  <a:gd name="T179" fmla="*/ 501 w 501"/>
                  <a:gd name="T180" fmla="*/ 999 h 9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01" h="999">
                    <a:moveTo>
                      <a:pt x="270" y="9"/>
                    </a:moveTo>
                    <a:lnTo>
                      <a:pt x="230" y="42"/>
                    </a:lnTo>
                    <a:lnTo>
                      <a:pt x="181" y="96"/>
                    </a:lnTo>
                    <a:lnTo>
                      <a:pt x="125" y="174"/>
                    </a:lnTo>
                    <a:lnTo>
                      <a:pt x="79" y="268"/>
                    </a:lnTo>
                    <a:lnTo>
                      <a:pt x="56" y="344"/>
                    </a:lnTo>
                    <a:lnTo>
                      <a:pt x="42" y="394"/>
                    </a:lnTo>
                    <a:lnTo>
                      <a:pt x="26" y="470"/>
                    </a:lnTo>
                    <a:lnTo>
                      <a:pt x="12" y="543"/>
                    </a:lnTo>
                    <a:lnTo>
                      <a:pt x="4" y="625"/>
                    </a:lnTo>
                    <a:lnTo>
                      <a:pt x="0" y="728"/>
                    </a:lnTo>
                    <a:lnTo>
                      <a:pt x="2" y="776"/>
                    </a:lnTo>
                    <a:lnTo>
                      <a:pt x="4" y="799"/>
                    </a:lnTo>
                    <a:lnTo>
                      <a:pt x="12" y="822"/>
                    </a:lnTo>
                    <a:lnTo>
                      <a:pt x="26" y="845"/>
                    </a:lnTo>
                    <a:lnTo>
                      <a:pt x="58" y="889"/>
                    </a:lnTo>
                    <a:lnTo>
                      <a:pt x="87" y="926"/>
                    </a:lnTo>
                    <a:lnTo>
                      <a:pt x="111" y="948"/>
                    </a:lnTo>
                    <a:lnTo>
                      <a:pt x="143" y="973"/>
                    </a:lnTo>
                    <a:lnTo>
                      <a:pt x="169" y="985"/>
                    </a:lnTo>
                    <a:lnTo>
                      <a:pt x="196" y="996"/>
                    </a:lnTo>
                    <a:lnTo>
                      <a:pt x="222" y="999"/>
                    </a:lnTo>
                    <a:lnTo>
                      <a:pt x="244" y="999"/>
                    </a:lnTo>
                    <a:lnTo>
                      <a:pt x="262" y="994"/>
                    </a:lnTo>
                    <a:lnTo>
                      <a:pt x="282" y="982"/>
                    </a:lnTo>
                    <a:lnTo>
                      <a:pt x="293" y="967"/>
                    </a:lnTo>
                    <a:lnTo>
                      <a:pt x="307" y="944"/>
                    </a:lnTo>
                    <a:lnTo>
                      <a:pt x="313" y="911"/>
                    </a:lnTo>
                    <a:lnTo>
                      <a:pt x="321" y="848"/>
                    </a:lnTo>
                    <a:lnTo>
                      <a:pt x="327" y="777"/>
                    </a:lnTo>
                    <a:lnTo>
                      <a:pt x="335" y="705"/>
                    </a:lnTo>
                    <a:lnTo>
                      <a:pt x="345" y="651"/>
                    </a:lnTo>
                    <a:lnTo>
                      <a:pt x="355" y="614"/>
                    </a:lnTo>
                    <a:lnTo>
                      <a:pt x="379" y="557"/>
                    </a:lnTo>
                    <a:lnTo>
                      <a:pt x="412" y="513"/>
                    </a:lnTo>
                    <a:lnTo>
                      <a:pt x="440" y="472"/>
                    </a:lnTo>
                    <a:lnTo>
                      <a:pt x="456" y="451"/>
                    </a:lnTo>
                    <a:lnTo>
                      <a:pt x="468" y="472"/>
                    </a:lnTo>
                    <a:lnTo>
                      <a:pt x="484" y="500"/>
                    </a:lnTo>
                    <a:lnTo>
                      <a:pt x="501" y="527"/>
                    </a:lnTo>
                    <a:lnTo>
                      <a:pt x="501" y="500"/>
                    </a:lnTo>
                    <a:lnTo>
                      <a:pt x="478" y="458"/>
                    </a:lnTo>
                    <a:lnTo>
                      <a:pt x="466" y="424"/>
                    </a:lnTo>
                    <a:lnTo>
                      <a:pt x="444" y="394"/>
                    </a:lnTo>
                    <a:lnTo>
                      <a:pt x="432" y="371"/>
                    </a:lnTo>
                    <a:lnTo>
                      <a:pt x="410" y="330"/>
                    </a:lnTo>
                    <a:lnTo>
                      <a:pt x="396" y="282"/>
                    </a:lnTo>
                    <a:lnTo>
                      <a:pt x="385" y="243"/>
                    </a:lnTo>
                    <a:lnTo>
                      <a:pt x="367" y="200"/>
                    </a:lnTo>
                    <a:lnTo>
                      <a:pt x="345" y="154"/>
                    </a:lnTo>
                    <a:lnTo>
                      <a:pt x="331" y="113"/>
                    </a:lnTo>
                    <a:lnTo>
                      <a:pt x="315" y="74"/>
                    </a:lnTo>
                    <a:lnTo>
                      <a:pt x="307" y="48"/>
                    </a:lnTo>
                    <a:lnTo>
                      <a:pt x="303" y="21"/>
                    </a:lnTo>
                    <a:lnTo>
                      <a:pt x="301" y="3"/>
                    </a:lnTo>
                    <a:lnTo>
                      <a:pt x="291" y="0"/>
                    </a:lnTo>
                    <a:lnTo>
                      <a:pt x="282" y="0"/>
                    </a:lnTo>
                    <a:lnTo>
                      <a:pt x="270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00" name="Freeform 138"/>
              <p:cNvSpPr>
                <a:spLocks/>
              </p:cNvSpPr>
              <p:nvPr/>
            </p:nvSpPr>
            <p:spPr bwMode="auto">
              <a:xfrm>
                <a:off x="1828" y="13415"/>
                <a:ext cx="529" cy="820"/>
              </a:xfrm>
              <a:custGeom>
                <a:avLst/>
                <a:gdLst>
                  <a:gd name="T0" fmla="*/ 153 w 1058"/>
                  <a:gd name="T1" fmla="*/ 244 h 1641"/>
                  <a:gd name="T2" fmla="*/ 154 w 1058"/>
                  <a:gd name="T3" fmla="*/ 267 h 1641"/>
                  <a:gd name="T4" fmla="*/ 134 w 1058"/>
                  <a:gd name="T5" fmla="*/ 298 h 1641"/>
                  <a:gd name="T6" fmla="*/ 142 w 1058"/>
                  <a:gd name="T7" fmla="*/ 305 h 1641"/>
                  <a:gd name="T8" fmla="*/ 154 w 1058"/>
                  <a:gd name="T9" fmla="*/ 281 h 1641"/>
                  <a:gd name="T10" fmla="*/ 161 w 1058"/>
                  <a:gd name="T11" fmla="*/ 250 h 1641"/>
                  <a:gd name="T12" fmla="*/ 181 w 1058"/>
                  <a:gd name="T13" fmla="*/ 279 h 1641"/>
                  <a:gd name="T14" fmla="*/ 176 w 1058"/>
                  <a:gd name="T15" fmla="*/ 313 h 1641"/>
                  <a:gd name="T16" fmla="*/ 149 w 1058"/>
                  <a:gd name="T17" fmla="*/ 313 h 1641"/>
                  <a:gd name="T18" fmla="*/ 107 w 1058"/>
                  <a:gd name="T19" fmla="*/ 321 h 1641"/>
                  <a:gd name="T20" fmla="*/ 82 w 1058"/>
                  <a:gd name="T21" fmla="*/ 328 h 1641"/>
                  <a:gd name="T22" fmla="*/ 58 w 1058"/>
                  <a:gd name="T23" fmla="*/ 338 h 1641"/>
                  <a:gd name="T24" fmla="*/ 21 w 1058"/>
                  <a:gd name="T25" fmla="*/ 345 h 1641"/>
                  <a:gd name="T26" fmla="*/ 1 w 1058"/>
                  <a:gd name="T27" fmla="*/ 359 h 1641"/>
                  <a:gd name="T28" fmla="*/ 3 w 1058"/>
                  <a:gd name="T29" fmla="*/ 374 h 1641"/>
                  <a:gd name="T30" fmla="*/ 11 w 1058"/>
                  <a:gd name="T31" fmla="*/ 367 h 1641"/>
                  <a:gd name="T32" fmla="*/ 29 w 1058"/>
                  <a:gd name="T33" fmla="*/ 374 h 1641"/>
                  <a:gd name="T34" fmla="*/ 51 w 1058"/>
                  <a:gd name="T35" fmla="*/ 370 h 1641"/>
                  <a:gd name="T36" fmla="*/ 65 w 1058"/>
                  <a:gd name="T37" fmla="*/ 368 h 1641"/>
                  <a:gd name="T38" fmla="*/ 82 w 1058"/>
                  <a:gd name="T39" fmla="*/ 353 h 1641"/>
                  <a:gd name="T40" fmla="*/ 103 w 1058"/>
                  <a:gd name="T41" fmla="*/ 342 h 1641"/>
                  <a:gd name="T42" fmla="*/ 119 w 1058"/>
                  <a:gd name="T43" fmla="*/ 335 h 1641"/>
                  <a:gd name="T44" fmla="*/ 107 w 1058"/>
                  <a:gd name="T45" fmla="*/ 347 h 1641"/>
                  <a:gd name="T46" fmla="*/ 72 w 1058"/>
                  <a:gd name="T47" fmla="*/ 363 h 1641"/>
                  <a:gd name="T48" fmla="*/ 63 w 1058"/>
                  <a:gd name="T49" fmla="*/ 385 h 1641"/>
                  <a:gd name="T50" fmla="*/ 69 w 1058"/>
                  <a:gd name="T51" fmla="*/ 404 h 1641"/>
                  <a:gd name="T52" fmla="*/ 78 w 1058"/>
                  <a:gd name="T53" fmla="*/ 396 h 1641"/>
                  <a:gd name="T54" fmla="*/ 98 w 1058"/>
                  <a:gd name="T55" fmla="*/ 393 h 1641"/>
                  <a:gd name="T56" fmla="*/ 129 w 1058"/>
                  <a:gd name="T57" fmla="*/ 381 h 1641"/>
                  <a:gd name="T58" fmla="*/ 118 w 1058"/>
                  <a:gd name="T59" fmla="*/ 362 h 1641"/>
                  <a:gd name="T60" fmla="*/ 135 w 1058"/>
                  <a:gd name="T61" fmla="*/ 361 h 1641"/>
                  <a:gd name="T62" fmla="*/ 168 w 1058"/>
                  <a:gd name="T63" fmla="*/ 357 h 1641"/>
                  <a:gd name="T64" fmla="*/ 148 w 1058"/>
                  <a:gd name="T65" fmla="*/ 373 h 1641"/>
                  <a:gd name="T66" fmla="*/ 152 w 1058"/>
                  <a:gd name="T67" fmla="*/ 392 h 1641"/>
                  <a:gd name="T68" fmla="*/ 166 w 1058"/>
                  <a:gd name="T69" fmla="*/ 393 h 1641"/>
                  <a:gd name="T70" fmla="*/ 173 w 1058"/>
                  <a:gd name="T71" fmla="*/ 373 h 1641"/>
                  <a:gd name="T72" fmla="*/ 187 w 1058"/>
                  <a:gd name="T73" fmla="*/ 377 h 1641"/>
                  <a:gd name="T74" fmla="*/ 173 w 1058"/>
                  <a:gd name="T75" fmla="*/ 385 h 1641"/>
                  <a:gd name="T76" fmla="*/ 196 w 1058"/>
                  <a:gd name="T77" fmla="*/ 382 h 1641"/>
                  <a:gd name="T78" fmla="*/ 211 w 1058"/>
                  <a:gd name="T79" fmla="*/ 353 h 1641"/>
                  <a:gd name="T80" fmla="*/ 209 w 1058"/>
                  <a:gd name="T81" fmla="*/ 323 h 1641"/>
                  <a:gd name="T82" fmla="*/ 215 w 1058"/>
                  <a:gd name="T83" fmla="*/ 334 h 1641"/>
                  <a:gd name="T84" fmla="*/ 225 w 1058"/>
                  <a:gd name="T85" fmla="*/ 332 h 1641"/>
                  <a:gd name="T86" fmla="*/ 222 w 1058"/>
                  <a:gd name="T87" fmla="*/ 304 h 1641"/>
                  <a:gd name="T88" fmla="*/ 225 w 1058"/>
                  <a:gd name="T89" fmla="*/ 280 h 1641"/>
                  <a:gd name="T90" fmla="*/ 265 w 1058"/>
                  <a:gd name="T91" fmla="*/ 302 h 1641"/>
                  <a:gd name="T92" fmla="*/ 227 w 1058"/>
                  <a:gd name="T93" fmla="*/ 273 h 1641"/>
                  <a:gd name="T94" fmla="*/ 172 w 1058"/>
                  <a:gd name="T95" fmla="*/ 240 h 1641"/>
                  <a:gd name="T96" fmla="*/ 133 w 1058"/>
                  <a:gd name="T97" fmla="*/ 201 h 1641"/>
                  <a:gd name="T98" fmla="*/ 100 w 1058"/>
                  <a:gd name="T99" fmla="*/ 128 h 1641"/>
                  <a:gd name="T100" fmla="*/ 75 w 1058"/>
                  <a:gd name="T101" fmla="*/ 53 h 1641"/>
                  <a:gd name="T102" fmla="*/ 42 w 1058"/>
                  <a:gd name="T103" fmla="*/ 2 h 1641"/>
                  <a:gd name="T104" fmla="*/ 69 w 1058"/>
                  <a:gd name="T105" fmla="*/ 53 h 1641"/>
                  <a:gd name="T106" fmla="*/ 89 w 1058"/>
                  <a:gd name="T107" fmla="*/ 115 h 1641"/>
                  <a:gd name="T108" fmla="*/ 107 w 1058"/>
                  <a:gd name="T109" fmla="*/ 175 h 1641"/>
                  <a:gd name="T110" fmla="*/ 123 w 1058"/>
                  <a:gd name="T111" fmla="*/ 201 h 1641"/>
                  <a:gd name="T112" fmla="*/ 146 w 1058"/>
                  <a:gd name="T113" fmla="*/ 224 h 16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58"/>
                  <a:gd name="T172" fmla="*/ 0 h 1641"/>
                  <a:gd name="T173" fmla="*/ 1058 w 1058"/>
                  <a:gd name="T174" fmla="*/ 1641 h 16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58" h="1641">
                    <a:moveTo>
                      <a:pt x="600" y="914"/>
                    </a:moveTo>
                    <a:lnTo>
                      <a:pt x="602" y="946"/>
                    </a:lnTo>
                    <a:lnTo>
                      <a:pt x="612" y="977"/>
                    </a:lnTo>
                    <a:lnTo>
                      <a:pt x="616" y="1005"/>
                    </a:lnTo>
                    <a:lnTo>
                      <a:pt x="618" y="1037"/>
                    </a:lnTo>
                    <a:lnTo>
                      <a:pt x="618" y="1071"/>
                    </a:lnTo>
                    <a:lnTo>
                      <a:pt x="600" y="1113"/>
                    </a:lnTo>
                    <a:lnTo>
                      <a:pt x="576" y="1149"/>
                    </a:lnTo>
                    <a:lnTo>
                      <a:pt x="538" y="1195"/>
                    </a:lnTo>
                    <a:lnTo>
                      <a:pt x="507" y="1229"/>
                    </a:lnTo>
                    <a:lnTo>
                      <a:pt x="544" y="1223"/>
                    </a:lnTo>
                    <a:lnTo>
                      <a:pt x="568" y="1223"/>
                    </a:lnTo>
                    <a:lnTo>
                      <a:pt x="594" y="1227"/>
                    </a:lnTo>
                    <a:lnTo>
                      <a:pt x="600" y="1183"/>
                    </a:lnTo>
                    <a:lnTo>
                      <a:pt x="618" y="1126"/>
                    </a:lnTo>
                    <a:lnTo>
                      <a:pt x="642" y="1067"/>
                    </a:lnTo>
                    <a:lnTo>
                      <a:pt x="645" y="1030"/>
                    </a:lnTo>
                    <a:lnTo>
                      <a:pt x="647" y="1003"/>
                    </a:lnTo>
                    <a:lnTo>
                      <a:pt x="679" y="1021"/>
                    </a:lnTo>
                    <a:lnTo>
                      <a:pt x="711" y="1069"/>
                    </a:lnTo>
                    <a:lnTo>
                      <a:pt x="727" y="1117"/>
                    </a:lnTo>
                    <a:lnTo>
                      <a:pt x="725" y="1174"/>
                    </a:lnTo>
                    <a:lnTo>
                      <a:pt x="729" y="1216"/>
                    </a:lnTo>
                    <a:lnTo>
                      <a:pt x="707" y="1254"/>
                    </a:lnTo>
                    <a:lnTo>
                      <a:pt x="671" y="1271"/>
                    </a:lnTo>
                    <a:lnTo>
                      <a:pt x="636" y="1261"/>
                    </a:lnTo>
                    <a:lnTo>
                      <a:pt x="596" y="1252"/>
                    </a:lnTo>
                    <a:lnTo>
                      <a:pt x="537" y="1252"/>
                    </a:lnTo>
                    <a:lnTo>
                      <a:pt x="475" y="1261"/>
                    </a:lnTo>
                    <a:lnTo>
                      <a:pt x="430" y="1287"/>
                    </a:lnTo>
                    <a:lnTo>
                      <a:pt x="406" y="1300"/>
                    </a:lnTo>
                    <a:lnTo>
                      <a:pt x="372" y="1305"/>
                    </a:lnTo>
                    <a:lnTo>
                      <a:pt x="328" y="1314"/>
                    </a:lnTo>
                    <a:lnTo>
                      <a:pt x="289" y="1328"/>
                    </a:lnTo>
                    <a:lnTo>
                      <a:pt x="255" y="1348"/>
                    </a:lnTo>
                    <a:lnTo>
                      <a:pt x="233" y="1355"/>
                    </a:lnTo>
                    <a:lnTo>
                      <a:pt x="182" y="1358"/>
                    </a:lnTo>
                    <a:lnTo>
                      <a:pt x="134" y="1365"/>
                    </a:lnTo>
                    <a:lnTo>
                      <a:pt x="85" y="1380"/>
                    </a:lnTo>
                    <a:lnTo>
                      <a:pt x="47" y="1394"/>
                    </a:lnTo>
                    <a:lnTo>
                      <a:pt x="21" y="1413"/>
                    </a:lnTo>
                    <a:lnTo>
                      <a:pt x="6" y="1436"/>
                    </a:lnTo>
                    <a:lnTo>
                      <a:pt x="0" y="1460"/>
                    </a:lnTo>
                    <a:lnTo>
                      <a:pt x="2" y="1483"/>
                    </a:lnTo>
                    <a:lnTo>
                      <a:pt x="15" y="1499"/>
                    </a:lnTo>
                    <a:lnTo>
                      <a:pt x="15" y="1481"/>
                    </a:lnTo>
                    <a:lnTo>
                      <a:pt x="31" y="1470"/>
                    </a:lnTo>
                    <a:lnTo>
                      <a:pt x="47" y="1470"/>
                    </a:lnTo>
                    <a:lnTo>
                      <a:pt x="71" y="1491"/>
                    </a:lnTo>
                    <a:lnTo>
                      <a:pt x="95" y="1497"/>
                    </a:lnTo>
                    <a:lnTo>
                      <a:pt x="118" y="1497"/>
                    </a:lnTo>
                    <a:lnTo>
                      <a:pt x="142" y="1490"/>
                    </a:lnTo>
                    <a:lnTo>
                      <a:pt x="172" y="1483"/>
                    </a:lnTo>
                    <a:lnTo>
                      <a:pt x="204" y="1481"/>
                    </a:lnTo>
                    <a:lnTo>
                      <a:pt x="235" y="1491"/>
                    </a:lnTo>
                    <a:lnTo>
                      <a:pt x="257" y="1491"/>
                    </a:lnTo>
                    <a:lnTo>
                      <a:pt x="259" y="1472"/>
                    </a:lnTo>
                    <a:lnTo>
                      <a:pt x="273" y="1449"/>
                    </a:lnTo>
                    <a:lnTo>
                      <a:pt x="301" y="1428"/>
                    </a:lnTo>
                    <a:lnTo>
                      <a:pt x="330" y="1413"/>
                    </a:lnTo>
                    <a:lnTo>
                      <a:pt x="356" y="1406"/>
                    </a:lnTo>
                    <a:lnTo>
                      <a:pt x="388" y="1397"/>
                    </a:lnTo>
                    <a:lnTo>
                      <a:pt x="412" y="1369"/>
                    </a:lnTo>
                    <a:lnTo>
                      <a:pt x="441" y="1339"/>
                    </a:lnTo>
                    <a:lnTo>
                      <a:pt x="457" y="1328"/>
                    </a:lnTo>
                    <a:lnTo>
                      <a:pt x="479" y="1342"/>
                    </a:lnTo>
                    <a:lnTo>
                      <a:pt x="511" y="1353"/>
                    </a:lnTo>
                    <a:lnTo>
                      <a:pt x="481" y="1373"/>
                    </a:lnTo>
                    <a:lnTo>
                      <a:pt x="430" y="1390"/>
                    </a:lnTo>
                    <a:lnTo>
                      <a:pt x="368" y="1417"/>
                    </a:lnTo>
                    <a:lnTo>
                      <a:pt x="328" y="1431"/>
                    </a:lnTo>
                    <a:lnTo>
                      <a:pt x="289" y="1452"/>
                    </a:lnTo>
                    <a:lnTo>
                      <a:pt x="269" y="1479"/>
                    </a:lnTo>
                    <a:lnTo>
                      <a:pt x="257" y="1509"/>
                    </a:lnTo>
                    <a:lnTo>
                      <a:pt x="253" y="1541"/>
                    </a:lnTo>
                    <a:lnTo>
                      <a:pt x="255" y="1570"/>
                    </a:lnTo>
                    <a:lnTo>
                      <a:pt x="263" y="1594"/>
                    </a:lnTo>
                    <a:lnTo>
                      <a:pt x="279" y="1619"/>
                    </a:lnTo>
                    <a:lnTo>
                      <a:pt x="311" y="1641"/>
                    </a:lnTo>
                    <a:lnTo>
                      <a:pt x="307" y="1610"/>
                    </a:lnTo>
                    <a:lnTo>
                      <a:pt x="313" y="1586"/>
                    </a:lnTo>
                    <a:lnTo>
                      <a:pt x="321" y="1568"/>
                    </a:lnTo>
                    <a:lnTo>
                      <a:pt x="352" y="1577"/>
                    </a:lnTo>
                    <a:lnTo>
                      <a:pt x="392" y="1575"/>
                    </a:lnTo>
                    <a:lnTo>
                      <a:pt x="439" y="1570"/>
                    </a:lnTo>
                    <a:lnTo>
                      <a:pt x="485" y="1554"/>
                    </a:lnTo>
                    <a:lnTo>
                      <a:pt x="513" y="1525"/>
                    </a:lnTo>
                    <a:lnTo>
                      <a:pt x="513" y="1490"/>
                    </a:lnTo>
                    <a:lnTo>
                      <a:pt x="499" y="1468"/>
                    </a:lnTo>
                    <a:lnTo>
                      <a:pt x="475" y="1451"/>
                    </a:lnTo>
                    <a:lnTo>
                      <a:pt x="471" y="1426"/>
                    </a:lnTo>
                    <a:lnTo>
                      <a:pt x="493" y="1442"/>
                    </a:lnTo>
                    <a:lnTo>
                      <a:pt x="540" y="1447"/>
                    </a:lnTo>
                    <a:lnTo>
                      <a:pt x="596" y="1440"/>
                    </a:lnTo>
                    <a:lnTo>
                      <a:pt x="645" y="1424"/>
                    </a:lnTo>
                    <a:lnTo>
                      <a:pt x="675" y="1429"/>
                    </a:lnTo>
                    <a:lnTo>
                      <a:pt x="636" y="1447"/>
                    </a:lnTo>
                    <a:lnTo>
                      <a:pt x="610" y="1474"/>
                    </a:lnTo>
                    <a:lnTo>
                      <a:pt x="594" y="1495"/>
                    </a:lnTo>
                    <a:lnTo>
                      <a:pt x="596" y="1522"/>
                    </a:lnTo>
                    <a:lnTo>
                      <a:pt x="596" y="1545"/>
                    </a:lnTo>
                    <a:lnTo>
                      <a:pt x="610" y="1568"/>
                    </a:lnTo>
                    <a:lnTo>
                      <a:pt x="634" y="1593"/>
                    </a:lnTo>
                    <a:lnTo>
                      <a:pt x="675" y="1618"/>
                    </a:lnTo>
                    <a:lnTo>
                      <a:pt x="667" y="1573"/>
                    </a:lnTo>
                    <a:lnTo>
                      <a:pt x="671" y="1538"/>
                    </a:lnTo>
                    <a:lnTo>
                      <a:pt x="675" y="1515"/>
                    </a:lnTo>
                    <a:lnTo>
                      <a:pt x="695" y="1493"/>
                    </a:lnTo>
                    <a:lnTo>
                      <a:pt x="733" y="1488"/>
                    </a:lnTo>
                    <a:lnTo>
                      <a:pt x="752" y="1491"/>
                    </a:lnTo>
                    <a:lnTo>
                      <a:pt x="750" y="1509"/>
                    </a:lnTo>
                    <a:lnTo>
                      <a:pt x="739" y="1522"/>
                    </a:lnTo>
                    <a:lnTo>
                      <a:pt x="721" y="1539"/>
                    </a:lnTo>
                    <a:lnTo>
                      <a:pt x="693" y="1543"/>
                    </a:lnTo>
                    <a:lnTo>
                      <a:pt x="729" y="1552"/>
                    </a:lnTo>
                    <a:lnTo>
                      <a:pt x="762" y="1552"/>
                    </a:lnTo>
                    <a:lnTo>
                      <a:pt x="786" y="1531"/>
                    </a:lnTo>
                    <a:lnTo>
                      <a:pt x="812" y="1504"/>
                    </a:lnTo>
                    <a:lnTo>
                      <a:pt x="830" y="1468"/>
                    </a:lnTo>
                    <a:lnTo>
                      <a:pt x="844" y="1415"/>
                    </a:lnTo>
                    <a:lnTo>
                      <a:pt x="840" y="1365"/>
                    </a:lnTo>
                    <a:lnTo>
                      <a:pt x="838" y="1323"/>
                    </a:lnTo>
                    <a:lnTo>
                      <a:pt x="838" y="1294"/>
                    </a:lnTo>
                    <a:lnTo>
                      <a:pt x="855" y="1298"/>
                    </a:lnTo>
                    <a:lnTo>
                      <a:pt x="861" y="1321"/>
                    </a:lnTo>
                    <a:lnTo>
                      <a:pt x="861" y="1339"/>
                    </a:lnTo>
                    <a:lnTo>
                      <a:pt x="850" y="1364"/>
                    </a:lnTo>
                    <a:lnTo>
                      <a:pt x="875" y="1358"/>
                    </a:lnTo>
                    <a:lnTo>
                      <a:pt x="901" y="1330"/>
                    </a:lnTo>
                    <a:lnTo>
                      <a:pt x="911" y="1293"/>
                    </a:lnTo>
                    <a:lnTo>
                      <a:pt x="907" y="1250"/>
                    </a:lnTo>
                    <a:lnTo>
                      <a:pt x="889" y="1216"/>
                    </a:lnTo>
                    <a:lnTo>
                      <a:pt x="881" y="1179"/>
                    </a:lnTo>
                    <a:lnTo>
                      <a:pt x="881" y="1158"/>
                    </a:lnTo>
                    <a:lnTo>
                      <a:pt x="903" y="1120"/>
                    </a:lnTo>
                    <a:lnTo>
                      <a:pt x="939" y="1159"/>
                    </a:lnTo>
                    <a:lnTo>
                      <a:pt x="998" y="1193"/>
                    </a:lnTo>
                    <a:lnTo>
                      <a:pt x="1058" y="1211"/>
                    </a:lnTo>
                    <a:lnTo>
                      <a:pt x="1014" y="1143"/>
                    </a:lnTo>
                    <a:lnTo>
                      <a:pt x="966" y="1122"/>
                    </a:lnTo>
                    <a:lnTo>
                      <a:pt x="909" y="1094"/>
                    </a:lnTo>
                    <a:lnTo>
                      <a:pt x="861" y="1060"/>
                    </a:lnTo>
                    <a:lnTo>
                      <a:pt x="766" y="996"/>
                    </a:lnTo>
                    <a:lnTo>
                      <a:pt x="689" y="961"/>
                    </a:lnTo>
                    <a:lnTo>
                      <a:pt x="638" y="925"/>
                    </a:lnTo>
                    <a:lnTo>
                      <a:pt x="594" y="884"/>
                    </a:lnTo>
                    <a:lnTo>
                      <a:pt x="535" y="806"/>
                    </a:lnTo>
                    <a:lnTo>
                      <a:pt x="495" y="744"/>
                    </a:lnTo>
                    <a:lnTo>
                      <a:pt x="447" y="650"/>
                    </a:lnTo>
                    <a:lnTo>
                      <a:pt x="400" y="515"/>
                    </a:lnTo>
                    <a:lnTo>
                      <a:pt x="368" y="417"/>
                    </a:lnTo>
                    <a:lnTo>
                      <a:pt x="327" y="273"/>
                    </a:lnTo>
                    <a:lnTo>
                      <a:pt x="303" y="215"/>
                    </a:lnTo>
                    <a:lnTo>
                      <a:pt x="275" y="156"/>
                    </a:lnTo>
                    <a:lnTo>
                      <a:pt x="184" y="0"/>
                    </a:lnTo>
                    <a:lnTo>
                      <a:pt x="170" y="11"/>
                    </a:lnTo>
                    <a:lnTo>
                      <a:pt x="231" y="115"/>
                    </a:lnTo>
                    <a:lnTo>
                      <a:pt x="257" y="165"/>
                    </a:lnTo>
                    <a:lnTo>
                      <a:pt x="279" y="215"/>
                    </a:lnTo>
                    <a:lnTo>
                      <a:pt x="311" y="302"/>
                    </a:lnTo>
                    <a:lnTo>
                      <a:pt x="338" y="396"/>
                    </a:lnTo>
                    <a:lnTo>
                      <a:pt x="358" y="460"/>
                    </a:lnTo>
                    <a:lnTo>
                      <a:pt x="390" y="565"/>
                    </a:lnTo>
                    <a:lnTo>
                      <a:pt x="402" y="611"/>
                    </a:lnTo>
                    <a:lnTo>
                      <a:pt x="430" y="701"/>
                    </a:lnTo>
                    <a:lnTo>
                      <a:pt x="441" y="739"/>
                    </a:lnTo>
                    <a:lnTo>
                      <a:pt x="465" y="776"/>
                    </a:lnTo>
                    <a:lnTo>
                      <a:pt x="493" y="806"/>
                    </a:lnTo>
                    <a:lnTo>
                      <a:pt x="531" y="842"/>
                    </a:lnTo>
                    <a:lnTo>
                      <a:pt x="558" y="868"/>
                    </a:lnTo>
                    <a:lnTo>
                      <a:pt x="584" y="897"/>
                    </a:lnTo>
                    <a:lnTo>
                      <a:pt x="600" y="9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01" name="Freeform 139"/>
              <p:cNvSpPr>
                <a:spLocks/>
              </p:cNvSpPr>
              <p:nvPr/>
            </p:nvSpPr>
            <p:spPr bwMode="auto">
              <a:xfrm>
                <a:off x="2255" y="13852"/>
                <a:ext cx="517" cy="526"/>
              </a:xfrm>
              <a:custGeom>
                <a:avLst/>
                <a:gdLst>
                  <a:gd name="T0" fmla="*/ 47 w 1034"/>
                  <a:gd name="T1" fmla="*/ 68 h 1052"/>
                  <a:gd name="T2" fmla="*/ 112 w 1034"/>
                  <a:gd name="T3" fmla="*/ 78 h 1052"/>
                  <a:gd name="T4" fmla="*/ 160 w 1034"/>
                  <a:gd name="T5" fmla="*/ 72 h 1052"/>
                  <a:gd name="T6" fmla="*/ 156 w 1034"/>
                  <a:gd name="T7" fmla="*/ 38 h 1052"/>
                  <a:gd name="T8" fmla="*/ 163 w 1034"/>
                  <a:gd name="T9" fmla="*/ 23 h 1052"/>
                  <a:gd name="T10" fmla="*/ 172 w 1034"/>
                  <a:gd name="T11" fmla="*/ 60 h 1052"/>
                  <a:gd name="T12" fmla="*/ 183 w 1034"/>
                  <a:gd name="T13" fmla="*/ 99 h 1052"/>
                  <a:gd name="T14" fmla="*/ 198 w 1034"/>
                  <a:gd name="T15" fmla="*/ 119 h 1052"/>
                  <a:gd name="T16" fmla="*/ 183 w 1034"/>
                  <a:gd name="T17" fmla="*/ 155 h 1052"/>
                  <a:gd name="T18" fmla="*/ 186 w 1034"/>
                  <a:gd name="T19" fmla="*/ 171 h 1052"/>
                  <a:gd name="T20" fmla="*/ 169 w 1034"/>
                  <a:gd name="T21" fmla="*/ 197 h 1052"/>
                  <a:gd name="T22" fmla="*/ 133 w 1034"/>
                  <a:gd name="T23" fmla="*/ 218 h 1052"/>
                  <a:gd name="T24" fmla="*/ 122 w 1034"/>
                  <a:gd name="T25" fmla="*/ 226 h 1052"/>
                  <a:gd name="T26" fmla="*/ 135 w 1034"/>
                  <a:gd name="T27" fmla="*/ 228 h 1052"/>
                  <a:gd name="T28" fmla="*/ 174 w 1034"/>
                  <a:gd name="T29" fmla="*/ 210 h 1052"/>
                  <a:gd name="T30" fmla="*/ 206 w 1034"/>
                  <a:gd name="T31" fmla="*/ 159 h 1052"/>
                  <a:gd name="T32" fmla="*/ 235 w 1034"/>
                  <a:gd name="T33" fmla="*/ 88 h 1052"/>
                  <a:gd name="T34" fmla="*/ 245 w 1034"/>
                  <a:gd name="T35" fmla="*/ 98 h 1052"/>
                  <a:gd name="T36" fmla="*/ 239 w 1034"/>
                  <a:gd name="T37" fmla="*/ 112 h 1052"/>
                  <a:gd name="T38" fmla="*/ 236 w 1034"/>
                  <a:gd name="T39" fmla="*/ 129 h 1052"/>
                  <a:gd name="T40" fmla="*/ 236 w 1034"/>
                  <a:gd name="T41" fmla="*/ 151 h 1052"/>
                  <a:gd name="T42" fmla="*/ 224 w 1034"/>
                  <a:gd name="T43" fmla="*/ 169 h 1052"/>
                  <a:gd name="T44" fmla="*/ 226 w 1034"/>
                  <a:gd name="T45" fmla="*/ 198 h 1052"/>
                  <a:gd name="T46" fmla="*/ 210 w 1034"/>
                  <a:gd name="T47" fmla="*/ 220 h 1052"/>
                  <a:gd name="T48" fmla="*/ 181 w 1034"/>
                  <a:gd name="T49" fmla="*/ 241 h 1052"/>
                  <a:gd name="T50" fmla="*/ 152 w 1034"/>
                  <a:gd name="T51" fmla="*/ 246 h 1052"/>
                  <a:gd name="T52" fmla="*/ 140 w 1034"/>
                  <a:gd name="T53" fmla="*/ 263 h 1052"/>
                  <a:gd name="T54" fmla="*/ 133 w 1034"/>
                  <a:gd name="T55" fmla="*/ 238 h 1052"/>
                  <a:gd name="T56" fmla="*/ 73 w 1034"/>
                  <a:gd name="T57" fmla="*/ 237 h 1052"/>
                  <a:gd name="T58" fmla="*/ 52 w 1034"/>
                  <a:gd name="T59" fmla="*/ 238 h 1052"/>
                  <a:gd name="T60" fmla="*/ 42 w 1034"/>
                  <a:gd name="T61" fmla="*/ 233 h 1052"/>
                  <a:gd name="T62" fmla="*/ 80 w 1034"/>
                  <a:gd name="T63" fmla="*/ 201 h 1052"/>
                  <a:gd name="T64" fmla="*/ 127 w 1034"/>
                  <a:gd name="T65" fmla="*/ 192 h 1052"/>
                  <a:gd name="T66" fmla="*/ 113 w 1034"/>
                  <a:gd name="T67" fmla="*/ 184 h 1052"/>
                  <a:gd name="T68" fmla="*/ 74 w 1034"/>
                  <a:gd name="T69" fmla="*/ 194 h 1052"/>
                  <a:gd name="T70" fmla="*/ 60 w 1034"/>
                  <a:gd name="T71" fmla="*/ 208 h 1052"/>
                  <a:gd name="T72" fmla="*/ 42 w 1034"/>
                  <a:gd name="T73" fmla="*/ 205 h 1052"/>
                  <a:gd name="T74" fmla="*/ 57 w 1034"/>
                  <a:gd name="T75" fmla="*/ 191 h 1052"/>
                  <a:gd name="T76" fmla="*/ 90 w 1034"/>
                  <a:gd name="T77" fmla="*/ 180 h 1052"/>
                  <a:gd name="T78" fmla="*/ 140 w 1034"/>
                  <a:gd name="T79" fmla="*/ 174 h 1052"/>
                  <a:gd name="T80" fmla="*/ 153 w 1034"/>
                  <a:gd name="T81" fmla="*/ 160 h 1052"/>
                  <a:gd name="T82" fmla="*/ 172 w 1034"/>
                  <a:gd name="T83" fmla="*/ 134 h 1052"/>
                  <a:gd name="T84" fmla="*/ 162 w 1034"/>
                  <a:gd name="T85" fmla="*/ 89 h 1052"/>
                  <a:gd name="T86" fmla="*/ 102 w 1034"/>
                  <a:gd name="T87" fmla="*/ 87 h 1052"/>
                  <a:gd name="T88" fmla="*/ 43 w 1034"/>
                  <a:gd name="T89" fmla="*/ 81 h 1052"/>
                  <a:gd name="T90" fmla="*/ 0 w 1034"/>
                  <a:gd name="T91" fmla="*/ 46 h 10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34"/>
                  <a:gd name="T139" fmla="*/ 0 h 1052"/>
                  <a:gd name="T140" fmla="*/ 1034 w 1034"/>
                  <a:gd name="T141" fmla="*/ 1052 h 10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34" h="1052">
                    <a:moveTo>
                      <a:pt x="0" y="186"/>
                    </a:moveTo>
                    <a:lnTo>
                      <a:pt x="97" y="236"/>
                    </a:lnTo>
                    <a:lnTo>
                      <a:pt x="190" y="273"/>
                    </a:lnTo>
                    <a:lnTo>
                      <a:pt x="265" y="287"/>
                    </a:lnTo>
                    <a:lnTo>
                      <a:pt x="356" y="303"/>
                    </a:lnTo>
                    <a:lnTo>
                      <a:pt x="449" y="312"/>
                    </a:lnTo>
                    <a:lnTo>
                      <a:pt x="574" y="317"/>
                    </a:lnTo>
                    <a:lnTo>
                      <a:pt x="661" y="330"/>
                    </a:lnTo>
                    <a:lnTo>
                      <a:pt x="643" y="291"/>
                    </a:lnTo>
                    <a:lnTo>
                      <a:pt x="633" y="245"/>
                    </a:lnTo>
                    <a:lnTo>
                      <a:pt x="630" y="195"/>
                    </a:lnTo>
                    <a:lnTo>
                      <a:pt x="624" y="154"/>
                    </a:lnTo>
                    <a:lnTo>
                      <a:pt x="622" y="124"/>
                    </a:lnTo>
                    <a:lnTo>
                      <a:pt x="653" y="0"/>
                    </a:lnTo>
                    <a:lnTo>
                      <a:pt x="653" y="92"/>
                    </a:lnTo>
                    <a:lnTo>
                      <a:pt x="663" y="149"/>
                    </a:lnTo>
                    <a:lnTo>
                      <a:pt x="746" y="261"/>
                    </a:lnTo>
                    <a:lnTo>
                      <a:pt x="691" y="241"/>
                    </a:lnTo>
                    <a:lnTo>
                      <a:pt x="697" y="287"/>
                    </a:lnTo>
                    <a:lnTo>
                      <a:pt x="711" y="333"/>
                    </a:lnTo>
                    <a:lnTo>
                      <a:pt x="735" y="397"/>
                    </a:lnTo>
                    <a:lnTo>
                      <a:pt x="748" y="433"/>
                    </a:lnTo>
                    <a:lnTo>
                      <a:pt x="768" y="463"/>
                    </a:lnTo>
                    <a:lnTo>
                      <a:pt x="792" y="477"/>
                    </a:lnTo>
                    <a:lnTo>
                      <a:pt x="774" y="518"/>
                    </a:lnTo>
                    <a:lnTo>
                      <a:pt x="750" y="570"/>
                    </a:lnTo>
                    <a:lnTo>
                      <a:pt x="735" y="621"/>
                    </a:lnTo>
                    <a:lnTo>
                      <a:pt x="727" y="644"/>
                    </a:lnTo>
                    <a:lnTo>
                      <a:pt x="725" y="667"/>
                    </a:lnTo>
                    <a:lnTo>
                      <a:pt x="744" y="687"/>
                    </a:lnTo>
                    <a:lnTo>
                      <a:pt x="738" y="715"/>
                    </a:lnTo>
                    <a:lnTo>
                      <a:pt x="709" y="765"/>
                    </a:lnTo>
                    <a:lnTo>
                      <a:pt x="677" y="791"/>
                    </a:lnTo>
                    <a:lnTo>
                      <a:pt x="635" y="827"/>
                    </a:lnTo>
                    <a:lnTo>
                      <a:pt x="582" y="850"/>
                    </a:lnTo>
                    <a:lnTo>
                      <a:pt x="532" y="873"/>
                    </a:lnTo>
                    <a:lnTo>
                      <a:pt x="485" y="882"/>
                    </a:lnTo>
                    <a:lnTo>
                      <a:pt x="443" y="902"/>
                    </a:lnTo>
                    <a:lnTo>
                      <a:pt x="489" y="905"/>
                    </a:lnTo>
                    <a:lnTo>
                      <a:pt x="515" y="914"/>
                    </a:lnTo>
                    <a:lnTo>
                      <a:pt x="530" y="934"/>
                    </a:lnTo>
                    <a:lnTo>
                      <a:pt x="542" y="912"/>
                    </a:lnTo>
                    <a:lnTo>
                      <a:pt x="576" y="880"/>
                    </a:lnTo>
                    <a:lnTo>
                      <a:pt x="633" y="866"/>
                    </a:lnTo>
                    <a:lnTo>
                      <a:pt x="697" y="843"/>
                    </a:lnTo>
                    <a:lnTo>
                      <a:pt x="736" y="811"/>
                    </a:lnTo>
                    <a:lnTo>
                      <a:pt x="774" y="751"/>
                    </a:lnTo>
                    <a:lnTo>
                      <a:pt x="824" y="637"/>
                    </a:lnTo>
                    <a:lnTo>
                      <a:pt x="849" y="545"/>
                    </a:lnTo>
                    <a:lnTo>
                      <a:pt x="873" y="490"/>
                    </a:lnTo>
                    <a:lnTo>
                      <a:pt x="943" y="353"/>
                    </a:lnTo>
                    <a:lnTo>
                      <a:pt x="1034" y="216"/>
                    </a:lnTo>
                    <a:lnTo>
                      <a:pt x="980" y="367"/>
                    </a:lnTo>
                    <a:lnTo>
                      <a:pt x="982" y="394"/>
                    </a:lnTo>
                    <a:lnTo>
                      <a:pt x="978" y="420"/>
                    </a:lnTo>
                    <a:lnTo>
                      <a:pt x="968" y="442"/>
                    </a:lnTo>
                    <a:lnTo>
                      <a:pt x="956" y="451"/>
                    </a:lnTo>
                    <a:lnTo>
                      <a:pt x="941" y="456"/>
                    </a:lnTo>
                    <a:lnTo>
                      <a:pt x="939" y="486"/>
                    </a:lnTo>
                    <a:lnTo>
                      <a:pt x="945" y="513"/>
                    </a:lnTo>
                    <a:lnTo>
                      <a:pt x="954" y="545"/>
                    </a:lnTo>
                    <a:lnTo>
                      <a:pt x="956" y="580"/>
                    </a:lnTo>
                    <a:lnTo>
                      <a:pt x="945" y="607"/>
                    </a:lnTo>
                    <a:lnTo>
                      <a:pt x="927" y="623"/>
                    </a:lnTo>
                    <a:lnTo>
                      <a:pt x="909" y="648"/>
                    </a:lnTo>
                    <a:lnTo>
                      <a:pt x="899" y="676"/>
                    </a:lnTo>
                    <a:lnTo>
                      <a:pt x="899" y="729"/>
                    </a:lnTo>
                    <a:lnTo>
                      <a:pt x="905" y="760"/>
                    </a:lnTo>
                    <a:lnTo>
                      <a:pt x="905" y="795"/>
                    </a:lnTo>
                    <a:lnTo>
                      <a:pt x="899" y="829"/>
                    </a:lnTo>
                    <a:lnTo>
                      <a:pt x="883" y="854"/>
                    </a:lnTo>
                    <a:lnTo>
                      <a:pt x="843" y="882"/>
                    </a:lnTo>
                    <a:lnTo>
                      <a:pt x="806" y="916"/>
                    </a:lnTo>
                    <a:lnTo>
                      <a:pt x="778" y="939"/>
                    </a:lnTo>
                    <a:lnTo>
                      <a:pt x="725" y="967"/>
                    </a:lnTo>
                    <a:lnTo>
                      <a:pt x="675" y="974"/>
                    </a:lnTo>
                    <a:lnTo>
                      <a:pt x="631" y="974"/>
                    </a:lnTo>
                    <a:lnTo>
                      <a:pt x="608" y="987"/>
                    </a:lnTo>
                    <a:lnTo>
                      <a:pt x="586" y="1013"/>
                    </a:lnTo>
                    <a:lnTo>
                      <a:pt x="570" y="1035"/>
                    </a:lnTo>
                    <a:lnTo>
                      <a:pt x="562" y="1052"/>
                    </a:lnTo>
                    <a:lnTo>
                      <a:pt x="542" y="1026"/>
                    </a:lnTo>
                    <a:lnTo>
                      <a:pt x="536" y="987"/>
                    </a:lnTo>
                    <a:lnTo>
                      <a:pt x="532" y="953"/>
                    </a:lnTo>
                    <a:lnTo>
                      <a:pt x="437" y="951"/>
                    </a:lnTo>
                    <a:lnTo>
                      <a:pt x="356" y="951"/>
                    </a:lnTo>
                    <a:lnTo>
                      <a:pt x="295" y="951"/>
                    </a:lnTo>
                    <a:lnTo>
                      <a:pt x="283" y="957"/>
                    </a:lnTo>
                    <a:lnTo>
                      <a:pt x="253" y="957"/>
                    </a:lnTo>
                    <a:lnTo>
                      <a:pt x="208" y="953"/>
                    </a:lnTo>
                    <a:lnTo>
                      <a:pt x="182" y="960"/>
                    </a:lnTo>
                    <a:lnTo>
                      <a:pt x="150" y="983"/>
                    </a:lnTo>
                    <a:lnTo>
                      <a:pt x="170" y="934"/>
                    </a:lnTo>
                    <a:lnTo>
                      <a:pt x="198" y="893"/>
                    </a:lnTo>
                    <a:lnTo>
                      <a:pt x="259" y="848"/>
                    </a:lnTo>
                    <a:lnTo>
                      <a:pt x="320" y="807"/>
                    </a:lnTo>
                    <a:lnTo>
                      <a:pt x="380" y="786"/>
                    </a:lnTo>
                    <a:lnTo>
                      <a:pt x="453" y="776"/>
                    </a:lnTo>
                    <a:lnTo>
                      <a:pt x="511" y="768"/>
                    </a:lnTo>
                    <a:lnTo>
                      <a:pt x="491" y="749"/>
                    </a:lnTo>
                    <a:lnTo>
                      <a:pt x="477" y="738"/>
                    </a:lnTo>
                    <a:lnTo>
                      <a:pt x="455" y="738"/>
                    </a:lnTo>
                    <a:lnTo>
                      <a:pt x="416" y="760"/>
                    </a:lnTo>
                    <a:lnTo>
                      <a:pt x="364" y="768"/>
                    </a:lnTo>
                    <a:lnTo>
                      <a:pt x="299" y="776"/>
                    </a:lnTo>
                    <a:lnTo>
                      <a:pt x="307" y="791"/>
                    </a:lnTo>
                    <a:lnTo>
                      <a:pt x="267" y="823"/>
                    </a:lnTo>
                    <a:lnTo>
                      <a:pt x="241" y="832"/>
                    </a:lnTo>
                    <a:lnTo>
                      <a:pt x="223" y="829"/>
                    </a:lnTo>
                    <a:lnTo>
                      <a:pt x="211" y="816"/>
                    </a:lnTo>
                    <a:lnTo>
                      <a:pt x="168" y="823"/>
                    </a:lnTo>
                    <a:lnTo>
                      <a:pt x="132" y="843"/>
                    </a:lnTo>
                    <a:lnTo>
                      <a:pt x="174" y="791"/>
                    </a:lnTo>
                    <a:lnTo>
                      <a:pt x="231" y="767"/>
                    </a:lnTo>
                    <a:lnTo>
                      <a:pt x="275" y="751"/>
                    </a:lnTo>
                    <a:lnTo>
                      <a:pt x="297" y="733"/>
                    </a:lnTo>
                    <a:lnTo>
                      <a:pt x="362" y="720"/>
                    </a:lnTo>
                    <a:lnTo>
                      <a:pt x="459" y="706"/>
                    </a:lnTo>
                    <a:lnTo>
                      <a:pt x="528" y="703"/>
                    </a:lnTo>
                    <a:lnTo>
                      <a:pt x="562" y="699"/>
                    </a:lnTo>
                    <a:lnTo>
                      <a:pt x="592" y="689"/>
                    </a:lnTo>
                    <a:lnTo>
                      <a:pt x="598" y="667"/>
                    </a:lnTo>
                    <a:lnTo>
                      <a:pt x="612" y="641"/>
                    </a:lnTo>
                    <a:lnTo>
                      <a:pt x="641" y="603"/>
                    </a:lnTo>
                    <a:lnTo>
                      <a:pt x="667" y="578"/>
                    </a:lnTo>
                    <a:lnTo>
                      <a:pt x="689" y="538"/>
                    </a:lnTo>
                    <a:lnTo>
                      <a:pt x="689" y="467"/>
                    </a:lnTo>
                    <a:lnTo>
                      <a:pt x="677" y="406"/>
                    </a:lnTo>
                    <a:lnTo>
                      <a:pt x="651" y="356"/>
                    </a:lnTo>
                    <a:lnTo>
                      <a:pt x="584" y="349"/>
                    </a:lnTo>
                    <a:lnTo>
                      <a:pt x="530" y="348"/>
                    </a:lnTo>
                    <a:lnTo>
                      <a:pt x="410" y="348"/>
                    </a:lnTo>
                    <a:lnTo>
                      <a:pt x="316" y="348"/>
                    </a:lnTo>
                    <a:lnTo>
                      <a:pt x="241" y="342"/>
                    </a:lnTo>
                    <a:lnTo>
                      <a:pt x="172" y="326"/>
                    </a:lnTo>
                    <a:lnTo>
                      <a:pt x="114" y="284"/>
                    </a:lnTo>
                    <a:lnTo>
                      <a:pt x="1" y="23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02" name="Freeform 140"/>
              <p:cNvSpPr>
                <a:spLocks/>
              </p:cNvSpPr>
              <p:nvPr/>
            </p:nvSpPr>
            <p:spPr bwMode="auto">
              <a:xfrm>
                <a:off x="2486" y="13101"/>
                <a:ext cx="273" cy="810"/>
              </a:xfrm>
              <a:custGeom>
                <a:avLst/>
                <a:gdLst>
                  <a:gd name="T0" fmla="*/ 38 w 547"/>
                  <a:gd name="T1" fmla="*/ 34 h 1622"/>
                  <a:gd name="T2" fmla="*/ 43 w 547"/>
                  <a:gd name="T3" fmla="*/ 41 h 1622"/>
                  <a:gd name="T4" fmla="*/ 51 w 547"/>
                  <a:gd name="T5" fmla="*/ 46 h 1622"/>
                  <a:gd name="T6" fmla="*/ 61 w 547"/>
                  <a:gd name="T7" fmla="*/ 51 h 1622"/>
                  <a:gd name="T8" fmla="*/ 68 w 547"/>
                  <a:gd name="T9" fmla="*/ 53 h 1622"/>
                  <a:gd name="T10" fmla="*/ 74 w 547"/>
                  <a:gd name="T11" fmla="*/ 55 h 1622"/>
                  <a:gd name="T12" fmla="*/ 80 w 547"/>
                  <a:gd name="T13" fmla="*/ 55 h 1622"/>
                  <a:gd name="T14" fmla="*/ 89 w 547"/>
                  <a:gd name="T15" fmla="*/ 56 h 1622"/>
                  <a:gd name="T16" fmla="*/ 97 w 547"/>
                  <a:gd name="T17" fmla="*/ 63 h 1622"/>
                  <a:gd name="T18" fmla="*/ 104 w 547"/>
                  <a:gd name="T19" fmla="*/ 73 h 1622"/>
                  <a:gd name="T20" fmla="*/ 111 w 547"/>
                  <a:gd name="T21" fmla="*/ 85 h 1622"/>
                  <a:gd name="T22" fmla="*/ 116 w 547"/>
                  <a:gd name="T23" fmla="*/ 98 h 1622"/>
                  <a:gd name="T24" fmla="*/ 123 w 547"/>
                  <a:gd name="T25" fmla="*/ 116 h 1622"/>
                  <a:gd name="T26" fmla="*/ 126 w 547"/>
                  <a:gd name="T27" fmla="*/ 128 h 1622"/>
                  <a:gd name="T28" fmla="*/ 131 w 547"/>
                  <a:gd name="T29" fmla="*/ 144 h 1622"/>
                  <a:gd name="T30" fmla="*/ 133 w 547"/>
                  <a:gd name="T31" fmla="*/ 156 h 1622"/>
                  <a:gd name="T32" fmla="*/ 135 w 547"/>
                  <a:gd name="T33" fmla="*/ 177 h 1622"/>
                  <a:gd name="T34" fmla="*/ 136 w 547"/>
                  <a:gd name="T35" fmla="*/ 225 h 1622"/>
                  <a:gd name="T36" fmla="*/ 136 w 547"/>
                  <a:gd name="T37" fmla="*/ 275 h 1622"/>
                  <a:gd name="T38" fmla="*/ 136 w 547"/>
                  <a:gd name="T39" fmla="*/ 325 h 1622"/>
                  <a:gd name="T40" fmla="*/ 134 w 547"/>
                  <a:gd name="T41" fmla="*/ 353 h 1622"/>
                  <a:gd name="T42" fmla="*/ 129 w 547"/>
                  <a:gd name="T43" fmla="*/ 405 h 1622"/>
                  <a:gd name="T44" fmla="*/ 124 w 547"/>
                  <a:gd name="T45" fmla="*/ 404 h 1622"/>
                  <a:gd name="T46" fmla="*/ 118 w 547"/>
                  <a:gd name="T47" fmla="*/ 403 h 1622"/>
                  <a:gd name="T48" fmla="*/ 112 w 547"/>
                  <a:gd name="T49" fmla="*/ 396 h 1622"/>
                  <a:gd name="T50" fmla="*/ 102 w 547"/>
                  <a:gd name="T51" fmla="*/ 385 h 1622"/>
                  <a:gd name="T52" fmla="*/ 87 w 547"/>
                  <a:gd name="T53" fmla="*/ 358 h 1622"/>
                  <a:gd name="T54" fmla="*/ 78 w 547"/>
                  <a:gd name="T55" fmla="*/ 330 h 1622"/>
                  <a:gd name="T56" fmla="*/ 70 w 547"/>
                  <a:gd name="T57" fmla="*/ 316 h 1622"/>
                  <a:gd name="T58" fmla="*/ 68 w 547"/>
                  <a:gd name="T59" fmla="*/ 310 h 1622"/>
                  <a:gd name="T60" fmla="*/ 62 w 547"/>
                  <a:gd name="T61" fmla="*/ 292 h 1622"/>
                  <a:gd name="T62" fmla="*/ 59 w 547"/>
                  <a:gd name="T63" fmla="*/ 275 h 1622"/>
                  <a:gd name="T64" fmla="*/ 55 w 547"/>
                  <a:gd name="T65" fmla="*/ 250 h 1622"/>
                  <a:gd name="T66" fmla="*/ 52 w 547"/>
                  <a:gd name="T67" fmla="*/ 217 h 1622"/>
                  <a:gd name="T68" fmla="*/ 50 w 547"/>
                  <a:gd name="T69" fmla="*/ 192 h 1622"/>
                  <a:gd name="T70" fmla="*/ 48 w 547"/>
                  <a:gd name="T71" fmla="*/ 169 h 1622"/>
                  <a:gd name="T72" fmla="*/ 42 w 547"/>
                  <a:gd name="T73" fmla="*/ 142 h 1622"/>
                  <a:gd name="T74" fmla="*/ 34 w 547"/>
                  <a:gd name="T75" fmla="*/ 113 h 1622"/>
                  <a:gd name="T76" fmla="*/ 27 w 547"/>
                  <a:gd name="T77" fmla="*/ 94 h 1622"/>
                  <a:gd name="T78" fmla="*/ 21 w 547"/>
                  <a:gd name="T79" fmla="*/ 80 h 1622"/>
                  <a:gd name="T80" fmla="*/ 17 w 547"/>
                  <a:gd name="T81" fmla="*/ 69 h 1622"/>
                  <a:gd name="T82" fmla="*/ 11 w 547"/>
                  <a:gd name="T83" fmla="*/ 53 h 1622"/>
                  <a:gd name="T84" fmla="*/ 5 w 547"/>
                  <a:gd name="T85" fmla="*/ 41 h 1622"/>
                  <a:gd name="T86" fmla="*/ 0 w 547"/>
                  <a:gd name="T87" fmla="*/ 22 h 1622"/>
                  <a:gd name="T88" fmla="*/ 0 w 547"/>
                  <a:gd name="T89" fmla="*/ 9 h 1622"/>
                  <a:gd name="T90" fmla="*/ 33 w 547"/>
                  <a:gd name="T91" fmla="*/ 15 h 1622"/>
                  <a:gd name="T92" fmla="*/ 43 w 547"/>
                  <a:gd name="T93" fmla="*/ 0 h 1622"/>
                  <a:gd name="T94" fmla="*/ 39 w 547"/>
                  <a:gd name="T95" fmla="*/ 14 h 1622"/>
                  <a:gd name="T96" fmla="*/ 38 w 547"/>
                  <a:gd name="T97" fmla="*/ 21 h 1622"/>
                  <a:gd name="T98" fmla="*/ 37 w 547"/>
                  <a:gd name="T99" fmla="*/ 28 h 1622"/>
                  <a:gd name="T100" fmla="*/ 37 w 547"/>
                  <a:gd name="T101" fmla="*/ 30 h 1622"/>
                  <a:gd name="T102" fmla="*/ 38 w 547"/>
                  <a:gd name="T103" fmla="*/ 34 h 1622"/>
                  <a:gd name="T104" fmla="*/ 38 w 547"/>
                  <a:gd name="T105" fmla="*/ 34 h 16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7"/>
                  <a:gd name="T160" fmla="*/ 0 h 1622"/>
                  <a:gd name="T161" fmla="*/ 547 w 547"/>
                  <a:gd name="T162" fmla="*/ 1622 h 162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7" h="1622">
                    <a:moveTo>
                      <a:pt x="155" y="139"/>
                    </a:moveTo>
                    <a:lnTo>
                      <a:pt x="174" y="167"/>
                    </a:lnTo>
                    <a:lnTo>
                      <a:pt x="204" y="187"/>
                    </a:lnTo>
                    <a:lnTo>
                      <a:pt x="246" y="206"/>
                    </a:lnTo>
                    <a:lnTo>
                      <a:pt x="274" y="215"/>
                    </a:lnTo>
                    <a:lnTo>
                      <a:pt x="297" y="221"/>
                    </a:lnTo>
                    <a:lnTo>
                      <a:pt x="321" y="221"/>
                    </a:lnTo>
                    <a:lnTo>
                      <a:pt x="357" y="226"/>
                    </a:lnTo>
                    <a:lnTo>
                      <a:pt x="388" y="253"/>
                    </a:lnTo>
                    <a:lnTo>
                      <a:pt x="416" y="292"/>
                    </a:lnTo>
                    <a:lnTo>
                      <a:pt x="444" y="341"/>
                    </a:lnTo>
                    <a:lnTo>
                      <a:pt x="466" y="395"/>
                    </a:lnTo>
                    <a:lnTo>
                      <a:pt x="493" y="466"/>
                    </a:lnTo>
                    <a:lnTo>
                      <a:pt x="507" y="514"/>
                    </a:lnTo>
                    <a:lnTo>
                      <a:pt x="527" y="578"/>
                    </a:lnTo>
                    <a:lnTo>
                      <a:pt x="535" y="627"/>
                    </a:lnTo>
                    <a:lnTo>
                      <a:pt x="541" y="709"/>
                    </a:lnTo>
                    <a:lnTo>
                      <a:pt x="547" y="901"/>
                    </a:lnTo>
                    <a:lnTo>
                      <a:pt x="547" y="1101"/>
                    </a:lnTo>
                    <a:lnTo>
                      <a:pt x="547" y="1304"/>
                    </a:lnTo>
                    <a:lnTo>
                      <a:pt x="539" y="1416"/>
                    </a:lnTo>
                    <a:lnTo>
                      <a:pt x="517" y="1622"/>
                    </a:lnTo>
                    <a:lnTo>
                      <a:pt x="499" y="1620"/>
                    </a:lnTo>
                    <a:lnTo>
                      <a:pt x="474" y="1613"/>
                    </a:lnTo>
                    <a:lnTo>
                      <a:pt x="448" y="1586"/>
                    </a:lnTo>
                    <a:lnTo>
                      <a:pt x="410" y="1542"/>
                    </a:lnTo>
                    <a:lnTo>
                      <a:pt x="351" y="1433"/>
                    </a:lnTo>
                    <a:lnTo>
                      <a:pt x="313" y="1321"/>
                    </a:lnTo>
                    <a:lnTo>
                      <a:pt x="283" y="1268"/>
                    </a:lnTo>
                    <a:lnTo>
                      <a:pt x="274" y="1242"/>
                    </a:lnTo>
                    <a:lnTo>
                      <a:pt x="250" y="1172"/>
                    </a:lnTo>
                    <a:lnTo>
                      <a:pt x="238" y="1103"/>
                    </a:lnTo>
                    <a:lnTo>
                      <a:pt x="222" y="1002"/>
                    </a:lnTo>
                    <a:lnTo>
                      <a:pt x="208" y="872"/>
                    </a:lnTo>
                    <a:lnTo>
                      <a:pt x="200" y="768"/>
                    </a:lnTo>
                    <a:lnTo>
                      <a:pt x="192" y="677"/>
                    </a:lnTo>
                    <a:lnTo>
                      <a:pt x="170" y="570"/>
                    </a:lnTo>
                    <a:lnTo>
                      <a:pt x="139" y="453"/>
                    </a:lnTo>
                    <a:lnTo>
                      <a:pt x="111" y="377"/>
                    </a:lnTo>
                    <a:lnTo>
                      <a:pt x="85" y="320"/>
                    </a:lnTo>
                    <a:lnTo>
                      <a:pt x="71" y="276"/>
                    </a:lnTo>
                    <a:lnTo>
                      <a:pt x="44" y="212"/>
                    </a:lnTo>
                    <a:lnTo>
                      <a:pt x="22" y="166"/>
                    </a:lnTo>
                    <a:lnTo>
                      <a:pt x="0" y="91"/>
                    </a:lnTo>
                    <a:lnTo>
                      <a:pt x="0" y="36"/>
                    </a:lnTo>
                    <a:lnTo>
                      <a:pt x="133" y="61"/>
                    </a:lnTo>
                    <a:lnTo>
                      <a:pt x="172" y="0"/>
                    </a:lnTo>
                    <a:lnTo>
                      <a:pt x="157" y="56"/>
                    </a:lnTo>
                    <a:lnTo>
                      <a:pt x="153" y="87"/>
                    </a:lnTo>
                    <a:lnTo>
                      <a:pt x="151" y="112"/>
                    </a:lnTo>
                    <a:lnTo>
                      <a:pt x="151" y="123"/>
                    </a:lnTo>
                    <a:lnTo>
                      <a:pt x="155" y="13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03" name="Freeform 141"/>
              <p:cNvSpPr>
                <a:spLocks/>
              </p:cNvSpPr>
              <p:nvPr/>
            </p:nvSpPr>
            <p:spPr bwMode="auto">
              <a:xfrm>
                <a:off x="1840" y="12747"/>
                <a:ext cx="691" cy="637"/>
              </a:xfrm>
              <a:custGeom>
                <a:avLst/>
                <a:gdLst>
                  <a:gd name="T0" fmla="*/ 7 w 1381"/>
                  <a:gd name="T1" fmla="*/ 49 h 1275"/>
                  <a:gd name="T2" fmla="*/ 12 w 1381"/>
                  <a:gd name="T3" fmla="*/ 26 h 1275"/>
                  <a:gd name="T4" fmla="*/ 22 w 1381"/>
                  <a:gd name="T5" fmla="*/ 10 h 1275"/>
                  <a:gd name="T6" fmla="*/ 37 w 1381"/>
                  <a:gd name="T7" fmla="*/ 3 h 1275"/>
                  <a:gd name="T8" fmla="*/ 66 w 1381"/>
                  <a:gd name="T9" fmla="*/ 0 h 1275"/>
                  <a:gd name="T10" fmla="*/ 94 w 1381"/>
                  <a:gd name="T11" fmla="*/ 2 h 1275"/>
                  <a:gd name="T12" fmla="*/ 118 w 1381"/>
                  <a:gd name="T13" fmla="*/ 16 h 1275"/>
                  <a:gd name="T14" fmla="*/ 142 w 1381"/>
                  <a:gd name="T15" fmla="*/ 41 h 1275"/>
                  <a:gd name="T16" fmla="*/ 197 w 1381"/>
                  <a:gd name="T17" fmla="*/ 101 h 1275"/>
                  <a:gd name="T18" fmla="*/ 248 w 1381"/>
                  <a:gd name="T19" fmla="*/ 165 h 1275"/>
                  <a:gd name="T20" fmla="*/ 292 w 1381"/>
                  <a:gd name="T21" fmla="*/ 233 h 1275"/>
                  <a:gd name="T22" fmla="*/ 303 w 1381"/>
                  <a:gd name="T23" fmla="*/ 252 h 1275"/>
                  <a:gd name="T24" fmla="*/ 308 w 1381"/>
                  <a:gd name="T25" fmla="*/ 254 h 1275"/>
                  <a:gd name="T26" fmla="*/ 310 w 1381"/>
                  <a:gd name="T27" fmla="*/ 243 h 1275"/>
                  <a:gd name="T28" fmla="*/ 306 w 1381"/>
                  <a:gd name="T29" fmla="*/ 220 h 1275"/>
                  <a:gd name="T30" fmla="*/ 296 w 1381"/>
                  <a:gd name="T31" fmla="*/ 197 h 1275"/>
                  <a:gd name="T32" fmla="*/ 286 w 1381"/>
                  <a:gd name="T33" fmla="*/ 179 h 1275"/>
                  <a:gd name="T34" fmla="*/ 278 w 1381"/>
                  <a:gd name="T35" fmla="*/ 165 h 1275"/>
                  <a:gd name="T36" fmla="*/ 264 w 1381"/>
                  <a:gd name="T37" fmla="*/ 146 h 1275"/>
                  <a:gd name="T38" fmla="*/ 263 w 1381"/>
                  <a:gd name="T39" fmla="*/ 140 h 1275"/>
                  <a:gd name="T40" fmla="*/ 280 w 1381"/>
                  <a:gd name="T41" fmla="*/ 161 h 1275"/>
                  <a:gd name="T42" fmla="*/ 303 w 1381"/>
                  <a:gd name="T43" fmla="*/ 189 h 1275"/>
                  <a:gd name="T44" fmla="*/ 317 w 1381"/>
                  <a:gd name="T45" fmla="*/ 206 h 1275"/>
                  <a:gd name="T46" fmla="*/ 322 w 1381"/>
                  <a:gd name="T47" fmla="*/ 224 h 1275"/>
                  <a:gd name="T48" fmla="*/ 331 w 1381"/>
                  <a:gd name="T49" fmla="*/ 257 h 1275"/>
                  <a:gd name="T50" fmla="*/ 341 w 1381"/>
                  <a:gd name="T51" fmla="*/ 289 h 1275"/>
                  <a:gd name="T52" fmla="*/ 345 w 1381"/>
                  <a:gd name="T53" fmla="*/ 310 h 1275"/>
                  <a:gd name="T54" fmla="*/ 344 w 1381"/>
                  <a:gd name="T55" fmla="*/ 318 h 1275"/>
                  <a:gd name="T56" fmla="*/ 332 w 1381"/>
                  <a:gd name="T57" fmla="*/ 315 h 1275"/>
                  <a:gd name="T58" fmla="*/ 312 w 1381"/>
                  <a:gd name="T59" fmla="*/ 303 h 1275"/>
                  <a:gd name="T60" fmla="*/ 280 w 1381"/>
                  <a:gd name="T61" fmla="*/ 270 h 1275"/>
                  <a:gd name="T62" fmla="*/ 253 w 1381"/>
                  <a:gd name="T63" fmla="*/ 236 h 1275"/>
                  <a:gd name="T64" fmla="*/ 225 w 1381"/>
                  <a:gd name="T65" fmla="*/ 195 h 1275"/>
                  <a:gd name="T66" fmla="*/ 171 w 1381"/>
                  <a:gd name="T67" fmla="*/ 128 h 1275"/>
                  <a:gd name="T68" fmla="*/ 142 w 1381"/>
                  <a:gd name="T69" fmla="*/ 102 h 1275"/>
                  <a:gd name="T70" fmla="*/ 110 w 1381"/>
                  <a:gd name="T71" fmla="*/ 80 h 1275"/>
                  <a:gd name="T72" fmla="*/ 83 w 1381"/>
                  <a:gd name="T73" fmla="*/ 68 h 1275"/>
                  <a:gd name="T74" fmla="*/ 63 w 1381"/>
                  <a:gd name="T75" fmla="*/ 60 h 1275"/>
                  <a:gd name="T76" fmla="*/ 38 w 1381"/>
                  <a:gd name="T77" fmla="*/ 57 h 1275"/>
                  <a:gd name="T78" fmla="*/ 23 w 1381"/>
                  <a:gd name="T79" fmla="*/ 57 h 1275"/>
                  <a:gd name="T80" fmla="*/ 11 w 1381"/>
                  <a:gd name="T81" fmla="*/ 65 h 1275"/>
                  <a:gd name="T82" fmla="*/ 0 w 1381"/>
                  <a:gd name="T83" fmla="*/ 76 h 1275"/>
                  <a:gd name="T84" fmla="*/ 3 w 1381"/>
                  <a:gd name="T85" fmla="*/ 65 h 12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81"/>
                  <a:gd name="T130" fmla="*/ 0 h 1275"/>
                  <a:gd name="T131" fmla="*/ 1381 w 1381"/>
                  <a:gd name="T132" fmla="*/ 1275 h 12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81" h="1275">
                    <a:moveTo>
                      <a:pt x="10" y="261"/>
                    </a:moveTo>
                    <a:lnTo>
                      <a:pt x="28" y="197"/>
                    </a:lnTo>
                    <a:lnTo>
                      <a:pt x="40" y="144"/>
                    </a:lnTo>
                    <a:lnTo>
                      <a:pt x="48" y="107"/>
                    </a:lnTo>
                    <a:lnTo>
                      <a:pt x="62" y="69"/>
                    </a:lnTo>
                    <a:lnTo>
                      <a:pt x="88" y="43"/>
                    </a:lnTo>
                    <a:lnTo>
                      <a:pt x="123" y="23"/>
                    </a:lnTo>
                    <a:lnTo>
                      <a:pt x="147" y="14"/>
                    </a:lnTo>
                    <a:lnTo>
                      <a:pt x="206" y="4"/>
                    </a:lnTo>
                    <a:lnTo>
                      <a:pt x="264" y="0"/>
                    </a:lnTo>
                    <a:lnTo>
                      <a:pt x="319" y="2"/>
                    </a:lnTo>
                    <a:lnTo>
                      <a:pt x="373" y="9"/>
                    </a:lnTo>
                    <a:lnTo>
                      <a:pt x="420" y="21"/>
                    </a:lnTo>
                    <a:lnTo>
                      <a:pt x="472" y="66"/>
                    </a:lnTo>
                    <a:lnTo>
                      <a:pt x="517" y="108"/>
                    </a:lnTo>
                    <a:lnTo>
                      <a:pt x="565" y="167"/>
                    </a:lnTo>
                    <a:lnTo>
                      <a:pt x="686" y="293"/>
                    </a:lnTo>
                    <a:lnTo>
                      <a:pt x="787" y="405"/>
                    </a:lnTo>
                    <a:lnTo>
                      <a:pt x="890" y="522"/>
                    </a:lnTo>
                    <a:lnTo>
                      <a:pt x="991" y="661"/>
                    </a:lnTo>
                    <a:lnTo>
                      <a:pt x="1072" y="776"/>
                    </a:lnTo>
                    <a:lnTo>
                      <a:pt x="1167" y="932"/>
                    </a:lnTo>
                    <a:lnTo>
                      <a:pt x="1197" y="987"/>
                    </a:lnTo>
                    <a:lnTo>
                      <a:pt x="1211" y="1010"/>
                    </a:lnTo>
                    <a:lnTo>
                      <a:pt x="1219" y="1021"/>
                    </a:lnTo>
                    <a:lnTo>
                      <a:pt x="1229" y="1017"/>
                    </a:lnTo>
                    <a:lnTo>
                      <a:pt x="1237" y="1007"/>
                    </a:lnTo>
                    <a:lnTo>
                      <a:pt x="1239" y="975"/>
                    </a:lnTo>
                    <a:lnTo>
                      <a:pt x="1237" y="946"/>
                    </a:lnTo>
                    <a:lnTo>
                      <a:pt x="1221" y="882"/>
                    </a:lnTo>
                    <a:lnTo>
                      <a:pt x="1203" y="833"/>
                    </a:lnTo>
                    <a:lnTo>
                      <a:pt x="1181" y="790"/>
                    </a:lnTo>
                    <a:lnTo>
                      <a:pt x="1161" y="748"/>
                    </a:lnTo>
                    <a:lnTo>
                      <a:pt x="1142" y="717"/>
                    </a:lnTo>
                    <a:lnTo>
                      <a:pt x="1126" y="691"/>
                    </a:lnTo>
                    <a:lnTo>
                      <a:pt x="1110" y="662"/>
                    </a:lnTo>
                    <a:lnTo>
                      <a:pt x="1090" y="634"/>
                    </a:lnTo>
                    <a:lnTo>
                      <a:pt x="1056" y="584"/>
                    </a:lnTo>
                    <a:lnTo>
                      <a:pt x="1037" y="556"/>
                    </a:lnTo>
                    <a:lnTo>
                      <a:pt x="1050" y="561"/>
                    </a:lnTo>
                    <a:lnTo>
                      <a:pt x="1080" y="598"/>
                    </a:lnTo>
                    <a:lnTo>
                      <a:pt x="1118" y="646"/>
                    </a:lnTo>
                    <a:lnTo>
                      <a:pt x="1167" y="707"/>
                    </a:lnTo>
                    <a:lnTo>
                      <a:pt x="1209" y="756"/>
                    </a:lnTo>
                    <a:lnTo>
                      <a:pt x="1241" y="797"/>
                    </a:lnTo>
                    <a:lnTo>
                      <a:pt x="1268" y="827"/>
                    </a:lnTo>
                    <a:lnTo>
                      <a:pt x="1284" y="866"/>
                    </a:lnTo>
                    <a:lnTo>
                      <a:pt x="1288" y="898"/>
                    </a:lnTo>
                    <a:lnTo>
                      <a:pt x="1306" y="962"/>
                    </a:lnTo>
                    <a:lnTo>
                      <a:pt x="1324" y="1028"/>
                    </a:lnTo>
                    <a:lnTo>
                      <a:pt x="1344" y="1087"/>
                    </a:lnTo>
                    <a:lnTo>
                      <a:pt x="1363" y="1159"/>
                    </a:lnTo>
                    <a:lnTo>
                      <a:pt x="1373" y="1204"/>
                    </a:lnTo>
                    <a:lnTo>
                      <a:pt x="1377" y="1243"/>
                    </a:lnTo>
                    <a:lnTo>
                      <a:pt x="1381" y="1266"/>
                    </a:lnTo>
                    <a:lnTo>
                      <a:pt x="1375" y="1275"/>
                    </a:lnTo>
                    <a:lnTo>
                      <a:pt x="1359" y="1273"/>
                    </a:lnTo>
                    <a:lnTo>
                      <a:pt x="1326" y="1262"/>
                    </a:lnTo>
                    <a:lnTo>
                      <a:pt x="1284" y="1241"/>
                    </a:lnTo>
                    <a:lnTo>
                      <a:pt x="1245" y="1213"/>
                    </a:lnTo>
                    <a:lnTo>
                      <a:pt x="1183" y="1151"/>
                    </a:lnTo>
                    <a:lnTo>
                      <a:pt x="1118" y="1080"/>
                    </a:lnTo>
                    <a:lnTo>
                      <a:pt x="1052" y="998"/>
                    </a:lnTo>
                    <a:lnTo>
                      <a:pt x="1009" y="945"/>
                    </a:lnTo>
                    <a:lnTo>
                      <a:pt x="951" y="852"/>
                    </a:lnTo>
                    <a:lnTo>
                      <a:pt x="900" y="781"/>
                    </a:lnTo>
                    <a:lnTo>
                      <a:pt x="827" y="700"/>
                    </a:lnTo>
                    <a:lnTo>
                      <a:pt x="682" y="515"/>
                    </a:lnTo>
                    <a:lnTo>
                      <a:pt x="634" y="469"/>
                    </a:lnTo>
                    <a:lnTo>
                      <a:pt x="567" y="410"/>
                    </a:lnTo>
                    <a:lnTo>
                      <a:pt x="504" y="366"/>
                    </a:lnTo>
                    <a:lnTo>
                      <a:pt x="438" y="323"/>
                    </a:lnTo>
                    <a:lnTo>
                      <a:pt x="399" y="305"/>
                    </a:lnTo>
                    <a:lnTo>
                      <a:pt x="331" y="273"/>
                    </a:lnTo>
                    <a:lnTo>
                      <a:pt x="290" y="256"/>
                    </a:lnTo>
                    <a:lnTo>
                      <a:pt x="252" y="243"/>
                    </a:lnTo>
                    <a:lnTo>
                      <a:pt x="191" y="234"/>
                    </a:lnTo>
                    <a:lnTo>
                      <a:pt x="151" y="231"/>
                    </a:lnTo>
                    <a:lnTo>
                      <a:pt x="117" y="231"/>
                    </a:lnTo>
                    <a:lnTo>
                      <a:pt x="90" y="231"/>
                    </a:lnTo>
                    <a:lnTo>
                      <a:pt x="62" y="247"/>
                    </a:lnTo>
                    <a:lnTo>
                      <a:pt x="44" y="261"/>
                    </a:lnTo>
                    <a:lnTo>
                      <a:pt x="28" y="288"/>
                    </a:lnTo>
                    <a:lnTo>
                      <a:pt x="0" y="305"/>
                    </a:lnTo>
                    <a:lnTo>
                      <a:pt x="10" y="26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04" name="Freeform 142"/>
              <p:cNvSpPr>
                <a:spLocks/>
              </p:cNvSpPr>
              <p:nvPr/>
            </p:nvSpPr>
            <p:spPr bwMode="auto">
              <a:xfrm>
                <a:off x="2003" y="12372"/>
                <a:ext cx="995" cy="1712"/>
              </a:xfrm>
              <a:custGeom>
                <a:avLst/>
                <a:gdLst>
                  <a:gd name="T0" fmla="*/ 70 w 1991"/>
                  <a:gd name="T1" fmla="*/ 12 h 3423"/>
                  <a:gd name="T2" fmla="*/ 113 w 1991"/>
                  <a:gd name="T3" fmla="*/ 41 h 3423"/>
                  <a:gd name="T4" fmla="*/ 157 w 1991"/>
                  <a:gd name="T5" fmla="*/ 87 h 3423"/>
                  <a:gd name="T6" fmla="*/ 185 w 1991"/>
                  <a:gd name="T7" fmla="*/ 132 h 3423"/>
                  <a:gd name="T8" fmla="*/ 196 w 1991"/>
                  <a:gd name="T9" fmla="*/ 162 h 3423"/>
                  <a:gd name="T10" fmla="*/ 218 w 1991"/>
                  <a:gd name="T11" fmla="*/ 199 h 3423"/>
                  <a:gd name="T12" fmla="*/ 275 w 1991"/>
                  <a:gd name="T13" fmla="*/ 263 h 3423"/>
                  <a:gd name="T14" fmla="*/ 325 w 1991"/>
                  <a:gd name="T15" fmla="*/ 316 h 3423"/>
                  <a:gd name="T16" fmla="*/ 369 w 1991"/>
                  <a:gd name="T17" fmla="*/ 379 h 3423"/>
                  <a:gd name="T18" fmla="*/ 394 w 1991"/>
                  <a:gd name="T19" fmla="*/ 426 h 3423"/>
                  <a:gd name="T20" fmla="*/ 425 w 1991"/>
                  <a:gd name="T21" fmla="*/ 513 h 3423"/>
                  <a:gd name="T22" fmla="*/ 437 w 1991"/>
                  <a:gd name="T23" fmla="*/ 546 h 3423"/>
                  <a:gd name="T24" fmla="*/ 446 w 1991"/>
                  <a:gd name="T25" fmla="*/ 588 h 3423"/>
                  <a:gd name="T26" fmla="*/ 443 w 1991"/>
                  <a:gd name="T27" fmla="*/ 633 h 3423"/>
                  <a:gd name="T28" fmla="*/ 438 w 1991"/>
                  <a:gd name="T29" fmla="*/ 667 h 3423"/>
                  <a:gd name="T30" fmla="*/ 433 w 1991"/>
                  <a:gd name="T31" fmla="*/ 724 h 3423"/>
                  <a:gd name="T32" fmla="*/ 433 w 1991"/>
                  <a:gd name="T33" fmla="*/ 746 h 3423"/>
                  <a:gd name="T34" fmla="*/ 440 w 1991"/>
                  <a:gd name="T35" fmla="*/ 754 h 3423"/>
                  <a:gd name="T36" fmla="*/ 446 w 1991"/>
                  <a:gd name="T37" fmla="*/ 773 h 3423"/>
                  <a:gd name="T38" fmla="*/ 447 w 1991"/>
                  <a:gd name="T39" fmla="*/ 790 h 3423"/>
                  <a:gd name="T40" fmla="*/ 470 w 1991"/>
                  <a:gd name="T41" fmla="*/ 807 h 3423"/>
                  <a:gd name="T42" fmla="*/ 495 w 1991"/>
                  <a:gd name="T43" fmla="*/ 828 h 3423"/>
                  <a:gd name="T44" fmla="*/ 495 w 1991"/>
                  <a:gd name="T45" fmla="*/ 838 h 3423"/>
                  <a:gd name="T46" fmla="*/ 481 w 1991"/>
                  <a:gd name="T47" fmla="*/ 844 h 3423"/>
                  <a:gd name="T48" fmla="*/ 455 w 1991"/>
                  <a:gd name="T49" fmla="*/ 845 h 3423"/>
                  <a:gd name="T50" fmla="*/ 434 w 1991"/>
                  <a:gd name="T51" fmla="*/ 849 h 3423"/>
                  <a:gd name="T52" fmla="*/ 421 w 1991"/>
                  <a:gd name="T53" fmla="*/ 856 h 3423"/>
                  <a:gd name="T54" fmla="*/ 403 w 1991"/>
                  <a:gd name="T55" fmla="*/ 851 h 3423"/>
                  <a:gd name="T56" fmla="*/ 378 w 1991"/>
                  <a:gd name="T57" fmla="*/ 834 h 3423"/>
                  <a:gd name="T58" fmla="*/ 369 w 1991"/>
                  <a:gd name="T59" fmla="*/ 838 h 3423"/>
                  <a:gd name="T60" fmla="*/ 374 w 1991"/>
                  <a:gd name="T61" fmla="*/ 809 h 3423"/>
                  <a:gd name="T62" fmla="*/ 390 w 1991"/>
                  <a:gd name="T63" fmla="*/ 779 h 3423"/>
                  <a:gd name="T64" fmla="*/ 405 w 1991"/>
                  <a:gd name="T65" fmla="*/ 736 h 3423"/>
                  <a:gd name="T66" fmla="*/ 411 w 1991"/>
                  <a:gd name="T67" fmla="*/ 630 h 3423"/>
                  <a:gd name="T68" fmla="*/ 402 w 1991"/>
                  <a:gd name="T69" fmla="*/ 518 h 3423"/>
                  <a:gd name="T70" fmla="*/ 381 w 1991"/>
                  <a:gd name="T71" fmla="*/ 446 h 3423"/>
                  <a:gd name="T72" fmla="*/ 357 w 1991"/>
                  <a:gd name="T73" fmla="*/ 404 h 3423"/>
                  <a:gd name="T74" fmla="*/ 332 w 1991"/>
                  <a:gd name="T75" fmla="*/ 375 h 3423"/>
                  <a:gd name="T76" fmla="*/ 315 w 1991"/>
                  <a:gd name="T77" fmla="*/ 362 h 3423"/>
                  <a:gd name="T78" fmla="*/ 302 w 1991"/>
                  <a:gd name="T79" fmla="*/ 355 h 3423"/>
                  <a:gd name="T80" fmla="*/ 292 w 1991"/>
                  <a:gd name="T81" fmla="*/ 358 h 3423"/>
                  <a:gd name="T82" fmla="*/ 283 w 1991"/>
                  <a:gd name="T83" fmla="*/ 373 h 3423"/>
                  <a:gd name="T84" fmla="*/ 278 w 1991"/>
                  <a:gd name="T85" fmla="*/ 391 h 3423"/>
                  <a:gd name="T86" fmla="*/ 249 w 1991"/>
                  <a:gd name="T87" fmla="*/ 409 h 3423"/>
                  <a:gd name="T88" fmla="*/ 239 w 1991"/>
                  <a:gd name="T89" fmla="*/ 381 h 3423"/>
                  <a:gd name="T90" fmla="*/ 226 w 1991"/>
                  <a:gd name="T91" fmla="*/ 335 h 3423"/>
                  <a:gd name="T92" fmla="*/ 203 w 1991"/>
                  <a:gd name="T93" fmla="*/ 301 h 3423"/>
                  <a:gd name="T94" fmla="*/ 166 w 1991"/>
                  <a:gd name="T95" fmla="*/ 257 h 3423"/>
                  <a:gd name="T96" fmla="*/ 106 w 1991"/>
                  <a:gd name="T97" fmla="*/ 189 h 3423"/>
                  <a:gd name="T98" fmla="*/ 81 w 1991"/>
                  <a:gd name="T99" fmla="*/ 151 h 3423"/>
                  <a:gd name="T100" fmla="*/ 73 w 1991"/>
                  <a:gd name="T101" fmla="*/ 131 h 3423"/>
                  <a:gd name="T102" fmla="*/ 64 w 1991"/>
                  <a:gd name="T103" fmla="*/ 115 h 3423"/>
                  <a:gd name="T104" fmla="*/ 42 w 1991"/>
                  <a:gd name="T105" fmla="*/ 93 h 3423"/>
                  <a:gd name="T106" fmla="*/ 0 w 1991"/>
                  <a:gd name="T107" fmla="*/ 3 h 3423"/>
                  <a:gd name="T108" fmla="*/ 22 w 1991"/>
                  <a:gd name="T109" fmla="*/ 1 h 3423"/>
                  <a:gd name="T110" fmla="*/ 39 w 1991"/>
                  <a:gd name="T111" fmla="*/ 2 h 3423"/>
                  <a:gd name="T112" fmla="*/ 51 w 1991"/>
                  <a:gd name="T113" fmla="*/ 5 h 342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91"/>
                  <a:gd name="T172" fmla="*/ 0 h 3423"/>
                  <a:gd name="T173" fmla="*/ 1991 w 1991"/>
                  <a:gd name="T174" fmla="*/ 3423 h 342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91" h="3423">
                    <a:moveTo>
                      <a:pt x="206" y="17"/>
                    </a:moveTo>
                    <a:lnTo>
                      <a:pt x="280" y="48"/>
                    </a:lnTo>
                    <a:lnTo>
                      <a:pt x="377" y="104"/>
                    </a:lnTo>
                    <a:lnTo>
                      <a:pt x="452" y="161"/>
                    </a:lnTo>
                    <a:lnTo>
                      <a:pt x="545" y="250"/>
                    </a:lnTo>
                    <a:lnTo>
                      <a:pt x="630" y="348"/>
                    </a:lnTo>
                    <a:lnTo>
                      <a:pt x="698" y="433"/>
                    </a:lnTo>
                    <a:lnTo>
                      <a:pt x="743" y="527"/>
                    </a:lnTo>
                    <a:lnTo>
                      <a:pt x="769" y="596"/>
                    </a:lnTo>
                    <a:lnTo>
                      <a:pt x="785" y="646"/>
                    </a:lnTo>
                    <a:lnTo>
                      <a:pt x="819" y="714"/>
                    </a:lnTo>
                    <a:lnTo>
                      <a:pt x="872" y="795"/>
                    </a:lnTo>
                    <a:lnTo>
                      <a:pt x="969" y="912"/>
                    </a:lnTo>
                    <a:lnTo>
                      <a:pt x="1100" y="1049"/>
                    </a:lnTo>
                    <a:lnTo>
                      <a:pt x="1227" y="1175"/>
                    </a:lnTo>
                    <a:lnTo>
                      <a:pt x="1302" y="1262"/>
                    </a:lnTo>
                    <a:lnTo>
                      <a:pt x="1383" y="1370"/>
                    </a:lnTo>
                    <a:lnTo>
                      <a:pt x="1478" y="1514"/>
                    </a:lnTo>
                    <a:lnTo>
                      <a:pt x="1522" y="1596"/>
                    </a:lnTo>
                    <a:lnTo>
                      <a:pt x="1577" y="1704"/>
                    </a:lnTo>
                    <a:lnTo>
                      <a:pt x="1651" y="1900"/>
                    </a:lnTo>
                    <a:lnTo>
                      <a:pt x="1700" y="2052"/>
                    </a:lnTo>
                    <a:lnTo>
                      <a:pt x="1726" y="2122"/>
                    </a:lnTo>
                    <a:lnTo>
                      <a:pt x="1750" y="2184"/>
                    </a:lnTo>
                    <a:lnTo>
                      <a:pt x="1773" y="2260"/>
                    </a:lnTo>
                    <a:lnTo>
                      <a:pt x="1787" y="2351"/>
                    </a:lnTo>
                    <a:lnTo>
                      <a:pt x="1785" y="2457"/>
                    </a:lnTo>
                    <a:lnTo>
                      <a:pt x="1775" y="2532"/>
                    </a:lnTo>
                    <a:lnTo>
                      <a:pt x="1758" y="2610"/>
                    </a:lnTo>
                    <a:lnTo>
                      <a:pt x="1752" y="2665"/>
                    </a:lnTo>
                    <a:lnTo>
                      <a:pt x="1736" y="2828"/>
                    </a:lnTo>
                    <a:lnTo>
                      <a:pt x="1732" y="2896"/>
                    </a:lnTo>
                    <a:lnTo>
                      <a:pt x="1732" y="2947"/>
                    </a:lnTo>
                    <a:lnTo>
                      <a:pt x="1732" y="2981"/>
                    </a:lnTo>
                    <a:lnTo>
                      <a:pt x="1738" y="2993"/>
                    </a:lnTo>
                    <a:lnTo>
                      <a:pt x="1760" y="3016"/>
                    </a:lnTo>
                    <a:lnTo>
                      <a:pt x="1777" y="3055"/>
                    </a:lnTo>
                    <a:lnTo>
                      <a:pt x="1787" y="3089"/>
                    </a:lnTo>
                    <a:lnTo>
                      <a:pt x="1789" y="3130"/>
                    </a:lnTo>
                    <a:lnTo>
                      <a:pt x="1791" y="3158"/>
                    </a:lnTo>
                    <a:lnTo>
                      <a:pt x="1815" y="3187"/>
                    </a:lnTo>
                    <a:lnTo>
                      <a:pt x="1880" y="3228"/>
                    </a:lnTo>
                    <a:lnTo>
                      <a:pt x="1952" y="3276"/>
                    </a:lnTo>
                    <a:lnTo>
                      <a:pt x="1983" y="3309"/>
                    </a:lnTo>
                    <a:lnTo>
                      <a:pt x="1991" y="3327"/>
                    </a:lnTo>
                    <a:lnTo>
                      <a:pt x="1981" y="3350"/>
                    </a:lnTo>
                    <a:lnTo>
                      <a:pt x="1960" y="3363"/>
                    </a:lnTo>
                    <a:lnTo>
                      <a:pt x="1926" y="3375"/>
                    </a:lnTo>
                    <a:lnTo>
                      <a:pt x="1892" y="3380"/>
                    </a:lnTo>
                    <a:lnTo>
                      <a:pt x="1821" y="3380"/>
                    </a:lnTo>
                    <a:lnTo>
                      <a:pt x="1766" y="3391"/>
                    </a:lnTo>
                    <a:lnTo>
                      <a:pt x="1738" y="3395"/>
                    </a:lnTo>
                    <a:lnTo>
                      <a:pt x="1712" y="3416"/>
                    </a:lnTo>
                    <a:lnTo>
                      <a:pt x="1686" y="3421"/>
                    </a:lnTo>
                    <a:lnTo>
                      <a:pt x="1659" y="3423"/>
                    </a:lnTo>
                    <a:lnTo>
                      <a:pt x="1615" y="3402"/>
                    </a:lnTo>
                    <a:lnTo>
                      <a:pt x="1548" y="3361"/>
                    </a:lnTo>
                    <a:lnTo>
                      <a:pt x="1512" y="3334"/>
                    </a:lnTo>
                    <a:lnTo>
                      <a:pt x="1488" y="3332"/>
                    </a:lnTo>
                    <a:lnTo>
                      <a:pt x="1478" y="3350"/>
                    </a:lnTo>
                    <a:lnTo>
                      <a:pt x="1443" y="3331"/>
                    </a:lnTo>
                    <a:lnTo>
                      <a:pt x="1496" y="3233"/>
                    </a:lnTo>
                    <a:lnTo>
                      <a:pt x="1534" y="3174"/>
                    </a:lnTo>
                    <a:lnTo>
                      <a:pt x="1561" y="3116"/>
                    </a:lnTo>
                    <a:lnTo>
                      <a:pt x="1587" y="3054"/>
                    </a:lnTo>
                    <a:lnTo>
                      <a:pt x="1621" y="2942"/>
                    </a:lnTo>
                    <a:lnTo>
                      <a:pt x="1639" y="2798"/>
                    </a:lnTo>
                    <a:lnTo>
                      <a:pt x="1647" y="2517"/>
                    </a:lnTo>
                    <a:lnTo>
                      <a:pt x="1627" y="2214"/>
                    </a:lnTo>
                    <a:lnTo>
                      <a:pt x="1609" y="2072"/>
                    </a:lnTo>
                    <a:lnTo>
                      <a:pt x="1569" y="1907"/>
                    </a:lnTo>
                    <a:lnTo>
                      <a:pt x="1524" y="1782"/>
                    </a:lnTo>
                    <a:lnTo>
                      <a:pt x="1484" y="1695"/>
                    </a:lnTo>
                    <a:lnTo>
                      <a:pt x="1431" y="1614"/>
                    </a:lnTo>
                    <a:lnTo>
                      <a:pt x="1371" y="1544"/>
                    </a:lnTo>
                    <a:lnTo>
                      <a:pt x="1328" y="1498"/>
                    </a:lnTo>
                    <a:lnTo>
                      <a:pt x="1292" y="1468"/>
                    </a:lnTo>
                    <a:lnTo>
                      <a:pt x="1260" y="1445"/>
                    </a:lnTo>
                    <a:lnTo>
                      <a:pt x="1233" y="1426"/>
                    </a:lnTo>
                    <a:lnTo>
                      <a:pt x="1209" y="1420"/>
                    </a:lnTo>
                    <a:lnTo>
                      <a:pt x="1191" y="1420"/>
                    </a:lnTo>
                    <a:lnTo>
                      <a:pt x="1171" y="1431"/>
                    </a:lnTo>
                    <a:lnTo>
                      <a:pt x="1155" y="1457"/>
                    </a:lnTo>
                    <a:lnTo>
                      <a:pt x="1134" y="1489"/>
                    </a:lnTo>
                    <a:lnTo>
                      <a:pt x="1120" y="1525"/>
                    </a:lnTo>
                    <a:lnTo>
                      <a:pt x="1112" y="1562"/>
                    </a:lnTo>
                    <a:lnTo>
                      <a:pt x="1116" y="1585"/>
                    </a:lnTo>
                    <a:lnTo>
                      <a:pt x="997" y="1633"/>
                    </a:lnTo>
                    <a:lnTo>
                      <a:pt x="969" y="1557"/>
                    </a:lnTo>
                    <a:lnTo>
                      <a:pt x="959" y="1521"/>
                    </a:lnTo>
                    <a:lnTo>
                      <a:pt x="947" y="1434"/>
                    </a:lnTo>
                    <a:lnTo>
                      <a:pt x="904" y="1340"/>
                    </a:lnTo>
                    <a:lnTo>
                      <a:pt x="860" y="1264"/>
                    </a:lnTo>
                    <a:lnTo>
                      <a:pt x="815" y="1202"/>
                    </a:lnTo>
                    <a:lnTo>
                      <a:pt x="771" y="1147"/>
                    </a:lnTo>
                    <a:lnTo>
                      <a:pt x="664" y="1026"/>
                    </a:lnTo>
                    <a:lnTo>
                      <a:pt x="527" y="872"/>
                    </a:lnTo>
                    <a:lnTo>
                      <a:pt x="426" y="753"/>
                    </a:lnTo>
                    <a:lnTo>
                      <a:pt x="355" y="650"/>
                    </a:lnTo>
                    <a:lnTo>
                      <a:pt x="325" y="602"/>
                    </a:lnTo>
                    <a:lnTo>
                      <a:pt x="305" y="554"/>
                    </a:lnTo>
                    <a:lnTo>
                      <a:pt x="295" y="522"/>
                    </a:lnTo>
                    <a:lnTo>
                      <a:pt x="280" y="492"/>
                    </a:lnTo>
                    <a:lnTo>
                      <a:pt x="256" y="458"/>
                    </a:lnTo>
                    <a:lnTo>
                      <a:pt x="222" y="422"/>
                    </a:lnTo>
                    <a:lnTo>
                      <a:pt x="171" y="371"/>
                    </a:lnTo>
                    <a:lnTo>
                      <a:pt x="163" y="309"/>
                    </a:lnTo>
                    <a:lnTo>
                      <a:pt x="0" y="9"/>
                    </a:lnTo>
                    <a:lnTo>
                      <a:pt x="38" y="0"/>
                    </a:lnTo>
                    <a:lnTo>
                      <a:pt x="91" y="2"/>
                    </a:lnTo>
                    <a:lnTo>
                      <a:pt x="125" y="3"/>
                    </a:lnTo>
                    <a:lnTo>
                      <a:pt x="159" y="7"/>
                    </a:lnTo>
                    <a:lnTo>
                      <a:pt x="206" y="1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905" name="Freeform 143"/>
              <p:cNvSpPr>
                <a:spLocks/>
              </p:cNvSpPr>
              <p:nvPr/>
            </p:nvSpPr>
            <p:spPr bwMode="auto">
              <a:xfrm>
                <a:off x="1440" y="12414"/>
                <a:ext cx="321" cy="176"/>
              </a:xfrm>
              <a:custGeom>
                <a:avLst/>
                <a:gdLst>
                  <a:gd name="T0" fmla="*/ 147 w 642"/>
                  <a:gd name="T1" fmla="*/ 15 h 354"/>
                  <a:gd name="T2" fmla="*/ 152 w 642"/>
                  <a:gd name="T3" fmla="*/ 22 h 354"/>
                  <a:gd name="T4" fmla="*/ 157 w 642"/>
                  <a:gd name="T5" fmla="*/ 30 h 354"/>
                  <a:gd name="T6" fmla="*/ 155 w 642"/>
                  <a:gd name="T7" fmla="*/ 38 h 354"/>
                  <a:gd name="T8" fmla="*/ 149 w 642"/>
                  <a:gd name="T9" fmla="*/ 43 h 354"/>
                  <a:gd name="T10" fmla="*/ 139 w 642"/>
                  <a:gd name="T11" fmla="*/ 44 h 354"/>
                  <a:gd name="T12" fmla="*/ 132 w 642"/>
                  <a:gd name="T13" fmla="*/ 46 h 354"/>
                  <a:gd name="T14" fmla="*/ 102 w 642"/>
                  <a:gd name="T15" fmla="*/ 46 h 354"/>
                  <a:gd name="T16" fmla="*/ 66 w 642"/>
                  <a:gd name="T17" fmla="*/ 48 h 354"/>
                  <a:gd name="T18" fmla="*/ 40 w 642"/>
                  <a:gd name="T19" fmla="*/ 48 h 354"/>
                  <a:gd name="T20" fmla="*/ 28 w 642"/>
                  <a:gd name="T21" fmla="*/ 50 h 354"/>
                  <a:gd name="T22" fmla="*/ 22 w 642"/>
                  <a:gd name="T23" fmla="*/ 53 h 354"/>
                  <a:gd name="T24" fmla="*/ 19 w 642"/>
                  <a:gd name="T25" fmla="*/ 56 h 354"/>
                  <a:gd name="T26" fmla="*/ 40 w 642"/>
                  <a:gd name="T27" fmla="*/ 56 h 354"/>
                  <a:gd name="T28" fmla="*/ 77 w 642"/>
                  <a:gd name="T29" fmla="*/ 55 h 354"/>
                  <a:gd name="T30" fmla="*/ 103 w 642"/>
                  <a:gd name="T31" fmla="*/ 55 h 354"/>
                  <a:gd name="T32" fmla="*/ 118 w 642"/>
                  <a:gd name="T33" fmla="*/ 56 h 354"/>
                  <a:gd name="T34" fmla="*/ 129 w 642"/>
                  <a:gd name="T35" fmla="*/ 57 h 354"/>
                  <a:gd name="T36" fmla="*/ 124 w 642"/>
                  <a:gd name="T37" fmla="*/ 62 h 354"/>
                  <a:gd name="T38" fmla="*/ 118 w 642"/>
                  <a:gd name="T39" fmla="*/ 66 h 354"/>
                  <a:gd name="T40" fmla="*/ 109 w 642"/>
                  <a:gd name="T41" fmla="*/ 70 h 354"/>
                  <a:gd name="T42" fmla="*/ 108 w 642"/>
                  <a:gd name="T43" fmla="*/ 74 h 354"/>
                  <a:gd name="T44" fmla="*/ 110 w 642"/>
                  <a:gd name="T45" fmla="*/ 77 h 354"/>
                  <a:gd name="T46" fmla="*/ 123 w 642"/>
                  <a:gd name="T47" fmla="*/ 80 h 354"/>
                  <a:gd name="T48" fmla="*/ 135 w 642"/>
                  <a:gd name="T49" fmla="*/ 85 h 354"/>
                  <a:gd name="T50" fmla="*/ 137 w 642"/>
                  <a:gd name="T51" fmla="*/ 88 h 354"/>
                  <a:gd name="T52" fmla="*/ 129 w 642"/>
                  <a:gd name="T53" fmla="*/ 86 h 354"/>
                  <a:gd name="T54" fmla="*/ 112 w 642"/>
                  <a:gd name="T55" fmla="*/ 82 h 354"/>
                  <a:gd name="T56" fmla="*/ 90 w 642"/>
                  <a:gd name="T57" fmla="*/ 78 h 354"/>
                  <a:gd name="T58" fmla="*/ 74 w 642"/>
                  <a:gd name="T59" fmla="*/ 77 h 354"/>
                  <a:gd name="T60" fmla="*/ 51 w 642"/>
                  <a:gd name="T61" fmla="*/ 76 h 354"/>
                  <a:gd name="T62" fmla="*/ 38 w 642"/>
                  <a:gd name="T63" fmla="*/ 74 h 354"/>
                  <a:gd name="T64" fmla="*/ 22 w 642"/>
                  <a:gd name="T65" fmla="*/ 71 h 354"/>
                  <a:gd name="T66" fmla="*/ 12 w 642"/>
                  <a:gd name="T67" fmla="*/ 66 h 354"/>
                  <a:gd name="T68" fmla="*/ 0 w 642"/>
                  <a:gd name="T69" fmla="*/ 58 h 354"/>
                  <a:gd name="T70" fmla="*/ 7 w 642"/>
                  <a:gd name="T71" fmla="*/ 45 h 354"/>
                  <a:gd name="T72" fmla="*/ 20 w 642"/>
                  <a:gd name="T73" fmla="*/ 33 h 354"/>
                  <a:gd name="T74" fmla="*/ 43 w 642"/>
                  <a:gd name="T75" fmla="*/ 22 h 354"/>
                  <a:gd name="T76" fmla="*/ 70 w 642"/>
                  <a:gd name="T77" fmla="*/ 18 h 354"/>
                  <a:gd name="T78" fmla="*/ 103 w 642"/>
                  <a:gd name="T79" fmla="*/ 16 h 354"/>
                  <a:gd name="T80" fmla="*/ 133 w 642"/>
                  <a:gd name="T81" fmla="*/ 13 h 354"/>
                  <a:gd name="T82" fmla="*/ 143 w 642"/>
                  <a:gd name="T83" fmla="*/ 13 h 354"/>
                  <a:gd name="T84" fmla="*/ 149 w 642"/>
                  <a:gd name="T85" fmla="*/ 7 h 354"/>
                  <a:gd name="T86" fmla="*/ 158 w 642"/>
                  <a:gd name="T87" fmla="*/ 0 h 354"/>
                  <a:gd name="T88" fmla="*/ 161 w 642"/>
                  <a:gd name="T89" fmla="*/ 7 h 354"/>
                  <a:gd name="T90" fmla="*/ 154 w 642"/>
                  <a:gd name="T91" fmla="*/ 9 h 354"/>
                  <a:gd name="T92" fmla="*/ 147 w 642"/>
                  <a:gd name="T93" fmla="*/ 15 h 354"/>
                  <a:gd name="T94" fmla="*/ 147 w 642"/>
                  <a:gd name="T95" fmla="*/ 15 h 3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2"/>
                  <a:gd name="T145" fmla="*/ 0 h 354"/>
                  <a:gd name="T146" fmla="*/ 642 w 642"/>
                  <a:gd name="T147" fmla="*/ 354 h 35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2" h="354">
                    <a:moveTo>
                      <a:pt x="588" y="61"/>
                    </a:moveTo>
                    <a:lnTo>
                      <a:pt x="608" y="91"/>
                    </a:lnTo>
                    <a:lnTo>
                      <a:pt x="626" y="123"/>
                    </a:lnTo>
                    <a:lnTo>
                      <a:pt x="620" y="155"/>
                    </a:lnTo>
                    <a:lnTo>
                      <a:pt x="596" y="172"/>
                    </a:lnTo>
                    <a:lnTo>
                      <a:pt x="555" y="176"/>
                    </a:lnTo>
                    <a:lnTo>
                      <a:pt x="527" y="187"/>
                    </a:lnTo>
                    <a:lnTo>
                      <a:pt x="410" y="188"/>
                    </a:lnTo>
                    <a:lnTo>
                      <a:pt x="263" y="194"/>
                    </a:lnTo>
                    <a:lnTo>
                      <a:pt x="162" y="195"/>
                    </a:lnTo>
                    <a:lnTo>
                      <a:pt x="115" y="203"/>
                    </a:lnTo>
                    <a:lnTo>
                      <a:pt x="89" y="215"/>
                    </a:lnTo>
                    <a:lnTo>
                      <a:pt x="75" y="226"/>
                    </a:lnTo>
                    <a:lnTo>
                      <a:pt x="162" y="226"/>
                    </a:lnTo>
                    <a:lnTo>
                      <a:pt x="307" y="222"/>
                    </a:lnTo>
                    <a:lnTo>
                      <a:pt x="412" y="222"/>
                    </a:lnTo>
                    <a:lnTo>
                      <a:pt x="473" y="226"/>
                    </a:lnTo>
                    <a:lnTo>
                      <a:pt x="515" y="229"/>
                    </a:lnTo>
                    <a:lnTo>
                      <a:pt x="499" y="252"/>
                    </a:lnTo>
                    <a:lnTo>
                      <a:pt x="472" y="268"/>
                    </a:lnTo>
                    <a:lnTo>
                      <a:pt x="436" y="281"/>
                    </a:lnTo>
                    <a:lnTo>
                      <a:pt x="432" y="297"/>
                    </a:lnTo>
                    <a:lnTo>
                      <a:pt x="442" y="311"/>
                    </a:lnTo>
                    <a:lnTo>
                      <a:pt x="493" y="322"/>
                    </a:lnTo>
                    <a:lnTo>
                      <a:pt x="539" y="343"/>
                    </a:lnTo>
                    <a:lnTo>
                      <a:pt x="545" y="354"/>
                    </a:lnTo>
                    <a:lnTo>
                      <a:pt x="515" y="345"/>
                    </a:lnTo>
                    <a:lnTo>
                      <a:pt x="448" y="330"/>
                    </a:lnTo>
                    <a:lnTo>
                      <a:pt x="361" y="316"/>
                    </a:lnTo>
                    <a:lnTo>
                      <a:pt x="293" y="311"/>
                    </a:lnTo>
                    <a:lnTo>
                      <a:pt x="204" y="307"/>
                    </a:lnTo>
                    <a:lnTo>
                      <a:pt x="151" y="300"/>
                    </a:lnTo>
                    <a:lnTo>
                      <a:pt x="91" y="286"/>
                    </a:lnTo>
                    <a:lnTo>
                      <a:pt x="50" y="265"/>
                    </a:lnTo>
                    <a:lnTo>
                      <a:pt x="0" y="236"/>
                    </a:lnTo>
                    <a:lnTo>
                      <a:pt x="28" y="181"/>
                    </a:lnTo>
                    <a:lnTo>
                      <a:pt x="77" y="132"/>
                    </a:lnTo>
                    <a:lnTo>
                      <a:pt x="172" y="91"/>
                    </a:lnTo>
                    <a:lnTo>
                      <a:pt x="277" y="73"/>
                    </a:lnTo>
                    <a:lnTo>
                      <a:pt x="412" y="66"/>
                    </a:lnTo>
                    <a:lnTo>
                      <a:pt x="531" y="55"/>
                    </a:lnTo>
                    <a:lnTo>
                      <a:pt x="571" y="53"/>
                    </a:lnTo>
                    <a:lnTo>
                      <a:pt x="594" y="29"/>
                    </a:lnTo>
                    <a:lnTo>
                      <a:pt x="632" y="0"/>
                    </a:lnTo>
                    <a:lnTo>
                      <a:pt x="642" y="29"/>
                    </a:lnTo>
                    <a:lnTo>
                      <a:pt x="614" y="39"/>
                    </a:lnTo>
                    <a:lnTo>
                      <a:pt x="588" y="6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3814" name="Group 144"/>
            <p:cNvGrpSpPr>
              <a:grpSpLocks/>
            </p:cNvGrpSpPr>
            <p:nvPr/>
          </p:nvGrpSpPr>
          <p:grpSpPr bwMode="auto">
            <a:xfrm rot="10786078">
              <a:off x="3881" y="3232"/>
              <a:ext cx="212" cy="272"/>
              <a:chOff x="1440" y="12370"/>
              <a:chExt cx="1558" cy="2008"/>
            </a:xfrm>
          </p:grpSpPr>
          <p:sp>
            <p:nvSpPr>
              <p:cNvPr id="33818" name="Freeform 145"/>
              <p:cNvSpPr>
                <a:spLocks/>
              </p:cNvSpPr>
              <p:nvPr/>
            </p:nvSpPr>
            <p:spPr bwMode="auto">
              <a:xfrm>
                <a:off x="1662" y="12411"/>
                <a:ext cx="1072" cy="1679"/>
              </a:xfrm>
              <a:custGeom>
                <a:avLst/>
                <a:gdLst>
                  <a:gd name="T0" fmla="*/ 46 w 2143"/>
                  <a:gd name="T1" fmla="*/ 10 h 3357"/>
                  <a:gd name="T2" fmla="*/ 0 w 2143"/>
                  <a:gd name="T3" fmla="*/ 50 h 3357"/>
                  <a:gd name="T4" fmla="*/ 53 w 2143"/>
                  <a:gd name="T5" fmla="*/ 94 h 3357"/>
                  <a:gd name="T6" fmla="*/ 101 w 2143"/>
                  <a:gd name="T7" fmla="*/ 138 h 3357"/>
                  <a:gd name="T8" fmla="*/ 136 w 2143"/>
                  <a:gd name="T9" fmla="*/ 186 h 3357"/>
                  <a:gd name="T10" fmla="*/ 114 w 2143"/>
                  <a:gd name="T11" fmla="*/ 235 h 3357"/>
                  <a:gd name="T12" fmla="*/ 92 w 2143"/>
                  <a:gd name="T13" fmla="*/ 282 h 3357"/>
                  <a:gd name="T14" fmla="*/ 91 w 2143"/>
                  <a:gd name="T15" fmla="*/ 375 h 3357"/>
                  <a:gd name="T16" fmla="*/ 131 w 2143"/>
                  <a:gd name="T17" fmla="*/ 497 h 3357"/>
                  <a:gd name="T18" fmla="*/ 162 w 2143"/>
                  <a:gd name="T19" fmla="*/ 577 h 3357"/>
                  <a:gd name="T20" fmla="*/ 203 w 2143"/>
                  <a:gd name="T21" fmla="*/ 693 h 3357"/>
                  <a:gd name="T22" fmla="*/ 267 w 2143"/>
                  <a:gd name="T23" fmla="*/ 755 h 3357"/>
                  <a:gd name="T24" fmla="*/ 381 w 2143"/>
                  <a:gd name="T25" fmla="*/ 798 h 3357"/>
                  <a:gd name="T26" fmla="*/ 465 w 2143"/>
                  <a:gd name="T27" fmla="*/ 802 h 3357"/>
                  <a:gd name="T28" fmla="*/ 483 w 2143"/>
                  <a:gd name="T29" fmla="*/ 840 h 3357"/>
                  <a:gd name="T30" fmla="*/ 528 w 2143"/>
                  <a:gd name="T31" fmla="*/ 774 h 3357"/>
                  <a:gd name="T32" fmla="*/ 536 w 2143"/>
                  <a:gd name="T33" fmla="*/ 536 h 3357"/>
                  <a:gd name="T34" fmla="*/ 358 w 2143"/>
                  <a:gd name="T35" fmla="*/ 247 h 3357"/>
                  <a:gd name="T36" fmla="*/ 217 w 2143"/>
                  <a:gd name="T37" fmla="*/ 34 h 3357"/>
                  <a:gd name="T38" fmla="*/ 95 w 2143"/>
                  <a:gd name="T39" fmla="*/ 4 h 3357"/>
                  <a:gd name="T40" fmla="*/ 64 w 2143"/>
                  <a:gd name="T41" fmla="*/ 0 h 3357"/>
                  <a:gd name="T42" fmla="*/ 46 w 2143"/>
                  <a:gd name="T43" fmla="*/ 10 h 3357"/>
                  <a:gd name="T44" fmla="*/ 46 w 2143"/>
                  <a:gd name="T45" fmla="*/ 10 h 335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143"/>
                  <a:gd name="T70" fmla="*/ 0 h 3357"/>
                  <a:gd name="T71" fmla="*/ 2143 w 2143"/>
                  <a:gd name="T72" fmla="*/ 3357 h 335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143" h="3357">
                    <a:moveTo>
                      <a:pt x="182" y="37"/>
                    </a:moveTo>
                    <a:lnTo>
                      <a:pt x="0" y="200"/>
                    </a:lnTo>
                    <a:lnTo>
                      <a:pt x="212" y="376"/>
                    </a:lnTo>
                    <a:lnTo>
                      <a:pt x="404" y="549"/>
                    </a:lnTo>
                    <a:lnTo>
                      <a:pt x="543" y="744"/>
                    </a:lnTo>
                    <a:lnTo>
                      <a:pt x="453" y="939"/>
                    </a:lnTo>
                    <a:lnTo>
                      <a:pt x="366" y="1127"/>
                    </a:lnTo>
                    <a:lnTo>
                      <a:pt x="364" y="1498"/>
                    </a:lnTo>
                    <a:lnTo>
                      <a:pt x="521" y="1985"/>
                    </a:lnTo>
                    <a:lnTo>
                      <a:pt x="646" y="2306"/>
                    </a:lnTo>
                    <a:lnTo>
                      <a:pt x="812" y="2770"/>
                    </a:lnTo>
                    <a:lnTo>
                      <a:pt x="1066" y="3020"/>
                    </a:lnTo>
                    <a:lnTo>
                      <a:pt x="1521" y="3192"/>
                    </a:lnTo>
                    <a:lnTo>
                      <a:pt x="1860" y="3208"/>
                    </a:lnTo>
                    <a:lnTo>
                      <a:pt x="1929" y="3357"/>
                    </a:lnTo>
                    <a:lnTo>
                      <a:pt x="2112" y="3096"/>
                    </a:lnTo>
                    <a:lnTo>
                      <a:pt x="2143" y="2143"/>
                    </a:lnTo>
                    <a:lnTo>
                      <a:pt x="1430" y="987"/>
                    </a:lnTo>
                    <a:lnTo>
                      <a:pt x="866" y="135"/>
                    </a:lnTo>
                    <a:lnTo>
                      <a:pt x="378" y="14"/>
                    </a:lnTo>
                    <a:lnTo>
                      <a:pt x="253" y="0"/>
                    </a:lnTo>
                    <a:lnTo>
                      <a:pt x="182" y="3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19" name="Freeform 146"/>
              <p:cNvSpPr>
                <a:spLocks/>
              </p:cNvSpPr>
              <p:nvPr/>
            </p:nvSpPr>
            <p:spPr bwMode="auto">
              <a:xfrm>
                <a:off x="1660" y="12418"/>
                <a:ext cx="410" cy="234"/>
              </a:xfrm>
              <a:custGeom>
                <a:avLst/>
                <a:gdLst>
                  <a:gd name="T0" fmla="*/ 0 w 820"/>
                  <a:gd name="T1" fmla="*/ 40 h 467"/>
                  <a:gd name="T2" fmla="*/ 49 w 820"/>
                  <a:gd name="T3" fmla="*/ 73 h 467"/>
                  <a:gd name="T4" fmla="*/ 104 w 820"/>
                  <a:gd name="T5" fmla="*/ 62 h 467"/>
                  <a:gd name="T6" fmla="*/ 154 w 820"/>
                  <a:gd name="T7" fmla="*/ 55 h 467"/>
                  <a:gd name="T8" fmla="*/ 184 w 820"/>
                  <a:gd name="T9" fmla="*/ 78 h 467"/>
                  <a:gd name="T10" fmla="*/ 178 w 820"/>
                  <a:gd name="T11" fmla="*/ 117 h 467"/>
                  <a:gd name="T12" fmla="*/ 198 w 820"/>
                  <a:gd name="T13" fmla="*/ 107 h 467"/>
                  <a:gd name="T14" fmla="*/ 203 w 820"/>
                  <a:gd name="T15" fmla="*/ 88 h 467"/>
                  <a:gd name="T16" fmla="*/ 197 w 820"/>
                  <a:gd name="T17" fmla="*/ 78 h 467"/>
                  <a:gd name="T18" fmla="*/ 205 w 820"/>
                  <a:gd name="T19" fmla="*/ 80 h 467"/>
                  <a:gd name="T20" fmla="*/ 190 w 820"/>
                  <a:gd name="T21" fmla="*/ 58 h 467"/>
                  <a:gd name="T22" fmla="*/ 171 w 820"/>
                  <a:gd name="T23" fmla="*/ 43 h 467"/>
                  <a:gd name="T24" fmla="*/ 180 w 820"/>
                  <a:gd name="T25" fmla="*/ 43 h 467"/>
                  <a:gd name="T26" fmla="*/ 141 w 820"/>
                  <a:gd name="T27" fmla="*/ 27 h 467"/>
                  <a:gd name="T28" fmla="*/ 148 w 820"/>
                  <a:gd name="T29" fmla="*/ 23 h 467"/>
                  <a:gd name="T30" fmla="*/ 120 w 820"/>
                  <a:gd name="T31" fmla="*/ 12 h 467"/>
                  <a:gd name="T32" fmla="*/ 94 w 820"/>
                  <a:gd name="T33" fmla="*/ 7 h 467"/>
                  <a:gd name="T34" fmla="*/ 69 w 820"/>
                  <a:gd name="T35" fmla="*/ 0 h 467"/>
                  <a:gd name="T36" fmla="*/ 47 w 820"/>
                  <a:gd name="T37" fmla="*/ 8 h 467"/>
                  <a:gd name="T38" fmla="*/ 24 w 820"/>
                  <a:gd name="T39" fmla="*/ 24 h 467"/>
                  <a:gd name="T40" fmla="*/ 0 w 820"/>
                  <a:gd name="T41" fmla="*/ 40 h 467"/>
                  <a:gd name="T42" fmla="*/ 0 w 820"/>
                  <a:gd name="T43" fmla="*/ 40 h 46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820"/>
                  <a:gd name="T67" fmla="*/ 0 h 467"/>
                  <a:gd name="T68" fmla="*/ 820 w 820"/>
                  <a:gd name="T69" fmla="*/ 467 h 46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820" h="467">
                    <a:moveTo>
                      <a:pt x="0" y="158"/>
                    </a:moveTo>
                    <a:lnTo>
                      <a:pt x="194" y="289"/>
                    </a:lnTo>
                    <a:lnTo>
                      <a:pt x="416" y="245"/>
                    </a:lnTo>
                    <a:lnTo>
                      <a:pt x="616" y="218"/>
                    </a:lnTo>
                    <a:lnTo>
                      <a:pt x="733" y="309"/>
                    </a:lnTo>
                    <a:lnTo>
                      <a:pt x="709" y="467"/>
                    </a:lnTo>
                    <a:lnTo>
                      <a:pt x="790" y="426"/>
                    </a:lnTo>
                    <a:lnTo>
                      <a:pt x="810" y="352"/>
                    </a:lnTo>
                    <a:lnTo>
                      <a:pt x="786" y="311"/>
                    </a:lnTo>
                    <a:lnTo>
                      <a:pt x="820" y="320"/>
                    </a:lnTo>
                    <a:lnTo>
                      <a:pt x="759" y="229"/>
                    </a:lnTo>
                    <a:lnTo>
                      <a:pt x="683" y="171"/>
                    </a:lnTo>
                    <a:lnTo>
                      <a:pt x="719" y="171"/>
                    </a:lnTo>
                    <a:lnTo>
                      <a:pt x="564" y="107"/>
                    </a:lnTo>
                    <a:lnTo>
                      <a:pt x="590" y="92"/>
                    </a:lnTo>
                    <a:lnTo>
                      <a:pt x="481" y="46"/>
                    </a:lnTo>
                    <a:lnTo>
                      <a:pt x="374" y="27"/>
                    </a:lnTo>
                    <a:lnTo>
                      <a:pt x="275" y="0"/>
                    </a:lnTo>
                    <a:lnTo>
                      <a:pt x="188" y="32"/>
                    </a:lnTo>
                    <a:lnTo>
                      <a:pt x="95" y="96"/>
                    </a:lnTo>
                    <a:lnTo>
                      <a:pt x="0" y="15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0" name="Freeform 147"/>
              <p:cNvSpPr>
                <a:spLocks/>
              </p:cNvSpPr>
              <p:nvPr/>
            </p:nvSpPr>
            <p:spPr bwMode="auto">
              <a:xfrm>
                <a:off x="2384" y="14210"/>
                <a:ext cx="167" cy="78"/>
              </a:xfrm>
              <a:custGeom>
                <a:avLst/>
                <a:gdLst>
                  <a:gd name="T0" fmla="*/ 0 w 335"/>
                  <a:gd name="T1" fmla="*/ 14 h 154"/>
                  <a:gd name="T2" fmla="*/ 8 w 335"/>
                  <a:gd name="T3" fmla="*/ 40 h 154"/>
                  <a:gd name="T4" fmla="*/ 83 w 335"/>
                  <a:gd name="T5" fmla="*/ 17 h 154"/>
                  <a:gd name="T6" fmla="*/ 65 w 335"/>
                  <a:gd name="T7" fmla="*/ 0 h 154"/>
                  <a:gd name="T8" fmla="*/ 0 w 335"/>
                  <a:gd name="T9" fmla="*/ 14 h 154"/>
                  <a:gd name="T10" fmla="*/ 0 w 335"/>
                  <a:gd name="T11" fmla="*/ 14 h 1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5"/>
                  <a:gd name="T19" fmla="*/ 0 h 154"/>
                  <a:gd name="T20" fmla="*/ 335 w 335"/>
                  <a:gd name="T21" fmla="*/ 154 h 1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5" h="154">
                    <a:moveTo>
                      <a:pt x="0" y="55"/>
                    </a:moveTo>
                    <a:lnTo>
                      <a:pt x="32" y="154"/>
                    </a:lnTo>
                    <a:lnTo>
                      <a:pt x="335" y="66"/>
                    </a:lnTo>
                    <a:lnTo>
                      <a:pt x="262" y="0"/>
                    </a:lnTo>
                    <a:lnTo>
                      <a:pt x="0" y="5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1" name="Freeform 148"/>
              <p:cNvSpPr>
                <a:spLocks/>
              </p:cNvSpPr>
              <p:nvPr/>
            </p:nvSpPr>
            <p:spPr bwMode="auto">
              <a:xfrm>
                <a:off x="1929" y="13894"/>
                <a:ext cx="348" cy="293"/>
              </a:xfrm>
              <a:custGeom>
                <a:avLst/>
                <a:gdLst>
                  <a:gd name="T0" fmla="*/ 0 w 695"/>
                  <a:gd name="T1" fmla="*/ 111 h 588"/>
                  <a:gd name="T2" fmla="*/ 11 w 695"/>
                  <a:gd name="T3" fmla="*/ 130 h 588"/>
                  <a:gd name="T4" fmla="*/ 21 w 695"/>
                  <a:gd name="T5" fmla="*/ 146 h 588"/>
                  <a:gd name="T6" fmla="*/ 62 w 695"/>
                  <a:gd name="T7" fmla="*/ 136 h 588"/>
                  <a:gd name="T8" fmla="*/ 75 w 695"/>
                  <a:gd name="T9" fmla="*/ 142 h 588"/>
                  <a:gd name="T10" fmla="*/ 85 w 695"/>
                  <a:gd name="T11" fmla="*/ 139 h 588"/>
                  <a:gd name="T12" fmla="*/ 106 w 695"/>
                  <a:gd name="T13" fmla="*/ 145 h 588"/>
                  <a:gd name="T14" fmla="*/ 129 w 695"/>
                  <a:gd name="T15" fmla="*/ 146 h 588"/>
                  <a:gd name="T16" fmla="*/ 138 w 695"/>
                  <a:gd name="T17" fmla="*/ 143 h 588"/>
                  <a:gd name="T18" fmla="*/ 148 w 695"/>
                  <a:gd name="T19" fmla="*/ 121 h 588"/>
                  <a:gd name="T20" fmla="*/ 167 w 695"/>
                  <a:gd name="T21" fmla="*/ 101 h 588"/>
                  <a:gd name="T22" fmla="*/ 174 w 695"/>
                  <a:gd name="T23" fmla="*/ 89 h 588"/>
                  <a:gd name="T24" fmla="*/ 168 w 695"/>
                  <a:gd name="T25" fmla="*/ 64 h 588"/>
                  <a:gd name="T26" fmla="*/ 154 w 695"/>
                  <a:gd name="T27" fmla="*/ 23 h 588"/>
                  <a:gd name="T28" fmla="*/ 104 w 695"/>
                  <a:gd name="T29" fmla="*/ 0 h 588"/>
                  <a:gd name="T30" fmla="*/ 108 w 695"/>
                  <a:gd name="T31" fmla="*/ 23 h 588"/>
                  <a:gd name="T32" fmla="*/ 87 w 695"/>
                  <a:gd name="T33" fmla="*/ 60 h 588"/>
                  <a:gd name="T34" fmla="*/ 63 w 695"/>
                  <a:gd name="T35" fmla="*/ 83 h 588"/>
                  <a:gd name="T36" fmla="*/ 0 w 695"/>
                  <a:gd name="T37" fmla="*/ 111 h 588"/>
                  <a:gd name="T38" fmla="*/ 0 w 695"/>
                  <a:gd name="T39" fmla="*/ 111 h 5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695"/>
                  <a:gd name="T61" fmla="*/ 0 h 588"/>
                  <a:gd name="T62" fmla="*/ 695 w 695"/>
                  <a:gd name="T63" fmla="*/ 588 h 58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695" h="588">
                    <a:moveTo>
                      <a:pt x="0" y="446"/>
                    </a:moveTo>
                    <a:lnTo>
                      <a:pt x="41" y="522"/>
                    </a:lnTo>
                    <a:lnTo>
                      <a:pt x="81" y="586"/>
                    </a:lnTo>
                    <a:lnTo>
                      <a:pt x="247" y="545"/>
                    </a:lnTo>
                    <a:lnTo>
                      <a:pt x="297" y="570"/>
                    </a:lnTo>
                    <a:lnTo>
                      <a:pt x="338" y="559"/>
                    </a:lnTo>
                    <a:lnTo>
                      <a:pt x="422" y="582"/>
                    </a:lnTo>
                    <a:lnTo>
                      <a:pt x="515" y="588"/>
                    </a:lnTo>
                    <a:lnTo>
                      <a:pt x="550" y="574"/>
                    </a:lnTo>
                    <a:lnTo>
                      <a:pt x="590" y="487"/>
                    </a:lnTo>
                    <a:lnTo>
                      <a:pt x="667" y="408"/>
                    </a:lnTo>
                    <a:lnTo>
                      <a:pt x="695" y="357"/>
                    </a:lnTo>
                    <a:lnTo>
                      <a:pt x="669" y="259"/>
                    </a:lnTo>
                    <a:lnTo>
                      <a:pt x="616" y="94"/>
                    </a:lnTo>
                    <a:lnTo>
                      <a:pt x="416" y="0"/>
                    </a:lnTo>
                    <a:lnTo>
                      <a:pt x="432" y="94"/>
                    </a:lnTo>
                    <a:lnTo>
                      <a:pt x="348" y="243"/>
                    </a:lnTo>
                    <a:lnTo>
                      <a:pt x="249" y="336"/>
                    </a:lnTo>
                    <a:lnTo>
                      <a:pt x="0" y="4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2" name="Freeform 149"/>
              <p:cNvSpPr>
                <a:spLocks/>
              </p:cNvSpPr>
              <p:nvPr/>
            </p:nvSpPr>
            <p:spPr bwMode="auto">
              <a:xfrm>
                <a:off x="2070" y="13219"/>
                <a:ext cx="575" cy="809"/>
              </a:xfrm>
              <a:custGeom>
                <a:avLst/>
                <a:gdLst>
                  <a:gd name="T0" fmla="*/ 243 w 1149"/>
                  <a:gd name="T1" fmla="*/ 62 h 1617"/>
                  <a:gd name="T2" fmla="*/ 246 w 1149"/>
                  <a:gd name="T3" fmla="*/ 0 h 1617"/>
                  <a:gd name="T4" fmla="*/ 288 w 1149"/>
                  <a:gd name="T5" fmla="*/ 251 h 1617"/>
                  <a:gd name="T6" fmla="*/ 265 w 1149"/>
                  <a:gd name="T7" fmla="*/ 296 h 1617"/>
                  <a:gd name="T8" fmla="*/ 253 w 1149"/>
                  <a:gd name="T9" fmla="*/ 331 h 1617"/>
                  <a:gd name="T10" fmla="*/ 255 w 1149"/>
                  <a:gd name="T11" fmla="*/ 372 h 1617"/>
                  <a:gd name="T12" fmla="*/ 268 w 1149"/>
                  <a:gd name="T13" fmla="*/ 405 h 1617"/>
                  <a:gd name="T14" fmla="*/ 241 w 1149"/>
                  <a:gd name="T15" fmla="*/ 402 h 1617"/>
                  <a:gd name="T16" fmla="*/ 176 w 1149"/>
                  <a:gd name="T17" fmla="*/ 398 h 1617"/>
                  <a:gd name="T18" fmla="*/ 132 w 1149"/>
                  <a:gd name="T19" fmla="*/ 387 h 1617"/>
                  <a:gd name="T20" fmla="*/ 77 w 1149"/>
                  <a:gd name="T21" fmla="*/ 367 h 1617"/>
                  <a:gd name="T22" fmla="*/ 33 w 1149"/>
                  <a:gd name="T23" fmla="*/ 334 h 1617"/>
                  <a:gd name="T24" fmla="*/ 0 w 1149"/>
                  <a:gd name="T25" fmla="*/ 285 h 1617"/>
                  <a:gd name="T26" fmla="*/ 62 w 1149"/>
                  <a:gd name="T27" fmla="*/ 334 h 1617"/>
                  <a:gd name="T28" fmla="*/ 144 w 1149"/>
                  <a:gd name="T29" fmla="*/ 367 h 1617"/>
                  <a:gd name="T30" fmla="*/ 186 w 1149"/>
                  <a:gd name="T31" fmla="*/ 378 h 1617"/>
                  <a:gd name="T32" fmla="*/ 151 w 1149"/>
                  <a:gd name="T33" fmla="*/ 360 h 1617"/>
                  <a:gd name="T34" fmla="*/ 208 w 1149"/>
                  <a:gd name="T35" fmla="*/ 376 h 1617"/>
                  <a:gd name="T36" fmla="*/ 198 w 1149"/>
                  <a:gd name="T37" fmla="*/ 356 h 1617"/>
                  <a:gd name="T38" fmla="*/ 228 w 1149"/>
                  <a:gd name="T39" fmla="*/ 360 h 1617"/>
                  <a:gd name="T40" fmla="*/ 216 w 1149"/>
                  <a:gd name="T41" fmla="*/ 349 h 1617"/>
                  <a:gd name="T42" fmla="*/ 233 w 1149"/>
                  <a:gd name="T43" fmla="*/ 349 h 1617"/>
                  <a:gd name="T44" fmla="*/ 247 w 1149"/>
                  <a:gd name="T45" fmla="*/ 317 h 1617"/>
                  <a:gd name="T46" fmla="*/ 243 w 1149"/>
                  <a:gd name="T47" fmla="*/ 277 h 1617"/>
                  <a:gd name="T48" fmla="*/ 260 w 1149"/>
                  <a:gd name="T49" fmla="*/ 296 h 1617"/>
                  <a:gd name="T50" fmla="*/ 255 w 1149"/>
                  <a:gd name="T51" fmla="*/ 283 h 1617"/>
                  <a:gd name="T52" fmla="*/ 248 w 1149"/>
                  <a:gd name="T53" fmla="*/ 262 h 1617"/>
                  <a:gd name="T54" fmla="*/ 263 w 1149"/>
                  <a:gd name="T55" fmla="*/ 267 h 1617"/>
                  <a:gd name="T56" fmla="*/ 245 w 1149"/>
                  <a:gd name="T57" fmla="*/ 241 h 1617"/>
                  <a:gd name="T58" fmla="*/ 237 w 1149"/>
                  <a:gd name="T59" fmla="*/ 200 h 1617"/>
                  <a:gd name="T60" fmla="*/ 257 w 1149"/>
                  <a:gd name="T61" fmla="*/ 209 h 1617"/>
                  <a:gd name="T62" fmla="*/ 228 w 1149"/>
                  <a:gd name="T63" fmla="*/ 172 h 1617"/>
                  <a:gd name="T64" fmla="*/ 249 w 1149"/>
                  <a:gd name="T65" fmla="*/ 179 h 1617"/>
                  <a:gd name="T66" fmla="*/ 238 w 1149"/>
                  <a:gd name="T67" fmla="*/ 163 h 1617"/>
                  <a:gd name="T68" fmla="*/ 227 w 1149"/>
                  <a:gd name="T69" fmla="*/ 114 h 1617"/>
                  <a:gd name="T70" fmla="*/ 243 w 1149"/>
                  <a:gd name="T71" fmla="*/ 62 h 1617"/>
                  <a:gd name="T72" fmla="*/ 243 w 1149"/>
                  <a:gd name="T73" fmla="*/ 62 h 1617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149"/>
                  <a:gd name="T112" fmla="*/ 0 h 1617"/>
                  <a:gd name="T113" fmla="*/ 1149 w 1149"/>
                  <a:gd name="T114" fmla="*/ 1617 h 1617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149" h="1617">
                    <a:moveTo>
                      <a:pt x="971" y="248"/>
                    </a:moveTo>
                    <a:lnTo>
                      <a:pt x="981" y="0"/>
                    </a:lnTo>
                    <a:lnTo>
                      <a:pt x="1149" y="1003"/>
                    </a:lnTo>
                    <a:lnTo>
                      <a:pt x="1060" y="1182"/>
                    </a:lnTo>
                    <a:lnTo>
                      <a:pt x="1010" y="1324"/>
                    </a:lnTo>
                    <a:lnTo>
                      <a:pt x="1020" y="1488"/>
                    </a:lnTo>
                    <a:lnTo>
                      <a:pt x="1070" y="1617"/>
                    </a:lnTo>
                    <a:lnTo>
                      <a:pt x="961" y="1608"/>
                    </a:lnTo>
                    <a:lnTo>
                      <a:pt x="703" y="1591"/>
                    </a:lnTo>
                    <a:lnTo>
                      <a:pt x="525" y="1546"/>
                    </a:lnTo>
                    <a:lnTo>
                      <a:pt x="307" y="1466"/>
                    </a:lnTo>
                    <a:lnTo>
                      <a:pt x="129" y="1333"/>
                    </a:lnTo>
                    <a:lnTo>
                      <a:pt x="0" y="1138"/>
                    </a:lnTo>
                    <a:lnTo>
                      <a:pt x="248" y="1333"/>
                    </a:lnTo>
                    <a:lnTo>
                      <a:pt x="575" y="1466"/>
                    </a:lnTo>
                    <a:lnTo>
                      <a:pt x="743" y="1511"/>
                    </a:lnTo>
                    <a:lnTo>
                      <a:pt x="604" y="1440"/>
                    </a:lnTo>
                    <a:lnTo>
                      <a:pt x="832" y="1502"/>
                    </a:lnTo>
                    <a:lnTo>
                      <a:pt x="792" y="1422"/>
                    </a:lnTo>
                    <a:lnTo>
                      <a:pt x="911" y="1440"/>
                    </a:lnTo>
                    <a:lnTo>
                      <a:pt x="862" y="1395"/>
                    </a:lnTo>
                    <a:lnTo>
                      <a:pt x="931" y="1395"/>
                    </a:lnTo>
                    <a:lnTo>
                      <a:pt x="985" y="1266"/>
                    </a:lnTo>
                    <a:lnTo>
                      <a:pt x="969" y="1108"/>
                    </a:lnTo>
                    <a:lnTo>
                      <a:pt x="1038" y="1182"/>
                    </a:lnTo>
                    <a:lnTo>
                      <a:pt x="1018" y="1131"/>
                    </a:lnTo>
                    <a:lnTo>
                      <a:pt x="989" y="1047"/>
                    </a:lnTo>
                    <a:lnTo>
                      <a:pt x="1052" y="1068"/>
                    </a:lnTo>
                    <a:lnTo>
                      <a:pt x="979" y="964"/>
                    </a:lnTo>
                    <a:lnTo>
                      <a:pt x="945" y="797"/>
                    </a:lnTo>
                    <a:lnTo>
                      <a:pt x="1028" y="836"/>
                    </a:lnTo>
                    <a:lnTo>
                      <a:pt x="911" y="687"/>
                    </a:lnTo>
                    <a:lnTo>
                      <a:pt x="993" y="715"/>
                    </a:lnTo>
                    <a:lnTo>
                      <a:pt x="951" y="651"/>
                    </a:lnTo>
                    <a:lnTo>
                      <a:pt x="905" y="454"/>
                    </a:lnTo>
                    <a:lnTo>
                      <a:pt x="971" y="24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3" name="Freeform 150"/>
              <p:cNvSpPr>
                <a:spLocks/>
              </p:cNvSpPr>
              <p:nvPr/>
            </p:nvSpPr>
            <p:spPr bwMode="auto">
              <a:xfrm>
                <a:off x="2427" y="12956"/>
                <a:ext cx="435" cy="1369"/>
              </a:xfrm>
              <a:custGeom>
                <a:avLst/>
                <a:gdLst>
                  <a:gd name="T0" fmla="*/ 89 w 872"/>
                  <a:gd name="T1" fmla="*/ 403 h 2738"/>
                  <a:gd name="T2" fmla="*/ 109 w 872"/>
                  <a:gd name="T3" fmla="*/ 426 h 2738"/>
                  <a:gd name="T4" fmla="*/ 110 w 872"/>
                  <a:gd name="T5" fmla="*/ 457 h 2738"/>
                  <a:gd name="T6" fmla="*/ 111 w 872"/>
                  <a:gd name="T7" fmla="*/ 495 h 2738"/>
                  <a:gd name="T8" fmla="*/ 104 w 872"/>
                  <a:gd name="T9" fmla="*/ 527 h 2738"/>
                  <a:gd name="T10" fmla="*/ 101 w 872"/>
                  <a:gd name="T11" fmla="*/ 574 h 2738"/>
                  <a:gd name="T12" fmla="*/ 67 w 872"/>
                  <a:gd name="T13" fmla="*/ 643 h 2738"/>
                  <a:gd name="T14" fmla="*/ 0 w 872"/>
                  <a:gd name="T15" fmla="*/ 678 h 2738"/>
                  <a:gd name="T16" fmla="*/ 62 w 872"/>
                  <a:gd name="T17" fmla="*/ 685 h 2738"/>
                  <a:gd name="T18" fmla="*/ 118 w 872"/>
                  <a:gd name="T19" fmla="*/ 658 h 2738"/>
                  <a:gd name="T20" fmla="*/ 133 w 872"/>
                  <a:gd name="T21" fmla="*/ 592 h 2738"/>
                  <a:gd name="T22" fmla="*/ 173 w 872"/>
                  <a:gd name="T23" fmla="*/ 511 h 2738"/>
                  <a:gd name="T24" fmla="*/ 205 w 872"/>
                  <a:gd name="T25" fmla="*/ 447 h 2738"/>
                  <a:gd name="T26" fmla="*/ 217 w 872"/>
                  <a:gd name="T27" fmla="*/ 278 h 2738"/>
                  <a:gd name="T28" fmla="*/ 190 w 872"/>
                  <a:gd name="T29" fmla="*/ 161 h 2738"/>
                  <a:gd name="T30" fmla="*/ 81 w 872"/>
                  <a:gd name="T31" fmla="*/ 13 h 2738"/>
                  <a:gd name="T32" fmla="*/ 47 w 872"/>
                  <a:gd name="T33" fmla="*/ 0 h 2738"/>
                  <a:gd name="T34" fmla="*/ 111 w 872"/>
                  <a:gd name="T35" fmla="*/ 346 h 2738"/>
                  <a:gd name="T36" fmla="*/ 89 w 872"/>
                  <a:gd name="T37" fmla="*/ 403 h 2738"/>
                  <a:gd name="T38" fmla="*/ 89 w 872"/>
                  <a:gd name="T39" fmla="*/ 403 h 273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872"/>
                  <a:gd name="T61" fmla="*/ 0 h 2738"/>
                  <a:gd name="T62" fmla="*/ 872 w 872"/>
                  <a:gd name="T63" fmla="*/ 2738 h 2738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872" h="2738">
                    <a:moveTo>
                      <a:pt x="359" y="1612"/>
                    </a:moveTo>
                    <a:lnTo>
                      <a:pt x="438" y="1705"/>
                    </a:lnTo>
                    <a:lnTo>
                      <a:pt x="442" y="1831"/>
                    </a:lnTo>
                    <a:lnTo>
                      <a:pt x="446" y="1983"/>
                    </a:lnTo>
                    <a:lnTo>
                      <a:pt x="416" y="2108"/>
                    </a:lnTo>
                    <a:lnTo>
                      <a:pt x="406" y="2294"/>
                    </a:lnTo>
                    <a:lnTo>
                      <a:pt x="268" y="2569"/>
                    </a:lnTo>
                    <a:lnTo>
                      <a:pt x="0" y="2711"/>
                    </a:lnTo>
                    <a:lnTo>
                      <a:pt x="248" y="2738"/>
                    </a:lnTo>
                    <a:lnTo>
                      <a:pt x="476" y="2631"/>
                    </a:lnTo>
                    <a:lnTo>
                      <a:pt x="535" y="2365"/>
                    </a:lnTo>
                    <a:lnTo>
                      <a:pt x="694" y="2045"/>
                    </a:lnTo>
                    <a:lnTo>
                      <a:pt x="822" y="1788"/>
                    </a:lnTo>
                    <a:lnTo>
                      <a:pt x="872" y="1112"/>
                    </a:lnTo>
                    <a:lnTo>
                      <a:pt x="763" y="641"/>
                    </a:lnTo>
                    <a:lnTo>
                      <a:pt x="327" y="53"/>
                    </a:lnTo>
                    <a:lnTo>
                      <a:pt x="188" y="0"/>
                    </a:lnTo>
                    <a:lnTo>
                      <a:pt x="446" y="1387"/>
                    </a:lnTo>
                    <a:lnTo>
                      <a:pt x="359" y="161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4" name="Freeform 151"/>
              <p:cNvSpPr>
                <a:spLocks/>
              </p:cNvSpPr>
              <p:nvPr/>
            </p:nvSpPr>
            <p:spPr bwMode="auto">
              <a:xfrm>
                <a:off x="2035" y="12486"/>
                <a:ext cx="580" cy="1097"/>
              </a:xfrm>
              <a:custGeom>
                <a:avLst/>
                <a:gdLst>
                  <a:gd name="T0" fmla="*/ 72 w 1159"/>
                  <a:gd name="T1" fmla="*/ 104 h 2195"/>
                  <a:gd name="T2" fmla="*/ 191 w 1159"/>
                  <a:gd name="T3" fmla="*/ 226 h 2195"/>
                  <a:gd name="T4" fmla="*/ 270 w 1159"/>
                  <a:gd name="T5" fmla="*/ 408 h 2195"/>
                  <a:gd name="T6" fmla="*/ 290 w 1159"/>
                  <a:gd name="T7" fmla="*/ 548 h 2195"/>
                  <a:gd name="T8" fmla="*/ 256 w 1159"/>
                  <a:gd name="T9" fmla="*/ 504 h 2195"/>
                  <a:gd name="T10" fmla="*/ 245 w 1159"/>
                  <a:gd name="T11" fmla="*/ 491 h 2195"/>
                  <a:gd name="T12" fmla="*/ 223 w 1159"/>
                  <a:gd name="T13" fmla="*/ 466 h 2195"/>
                  <a:gd name="T14" fmla="*/ 196 w 1159"/>
                  <a:gd name="T15" fmla="*/ 440 h 2195"/>
                  <a:gd name="T16" fmla="*/ 198 w 1159"/>
                  <a:gd name="T17" fmla="*/ 457 h 2195"/>
                  <a:gd name="T18" fmla="*/ 176 w 1159"/>
                  <a:gd name="T19" fmla="*/ 402 h 2195"/>
                  <a:gd name="T20" fmla="*/ 114 w 1159"/>
                  <a:gd name="T21" fmla="*/ 322 h 2195"/>
                  <a:gd name="T22" fmla="*/ 99 w 1159"/>
                  <a:gd name="T23" fmla="*/ 239 h 2195"/>
                  <a:gd name="T24" fmla="*/ 13 w 1159"/>
                  <a:gd name="T25" fmla="*/ 148 h 2195"/>
                  <a:gd name="T26" fmla="*/ 37 w 1159"/>
                  <a:gd name="T27" fmla="*/ 148 h 2195"/>
                  <a:gd name="T28" fmla="*/ 20 w 1159"/>
                  <a:gd name="T29" fmla="*/ 126 h 2195"/>
                  <a:gd name="T30" fmla="*/ 37 w 1159"/>
                  <a:gd name="T31" fmla="*/ 133 h 2195"/>
                  <a:gd name="T32" fmla="*/ 47 w 1159"/>
                  <a:gd name="T33" fmla="*/ 113 h 2195"/>
                  <a:gd name="T34" fmla="*/ 45 w 1159"/>
                  <a:gd name="T35" fmla="*/ 86 h 2195"/>
                  <a:gd name="T36" fmla="*/ 28 w 1159"/>
                  <a:gd name="T37" fmla="*/ 51 h 2195"/>
                  <a:gd name="T38" fmla="*/ 0 w 1159"/>
                  <a:gd name="T39" fmla="*/ 0 h 2195"/>
                  <a:gd name="T40" fmla="*/ 75 w 1159"/>
                  <a:gd name="T41" fmla="*/ 71 h 2195"/>
                  <a:gd name="T42" fmla="*/ 72 w 1159"/>
                  <a:gd name="T43" fmla="*/ 104 h 2195"/>
                  <a:gd name="T44" fmla="*/ 72 w 1159"/>
                  <a:gd name="T45" fmla="*/ 104 h 219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1159"/>
                  <a:gd name="T70" fmla="*/ 0 h 2195"/>
                  <a:gd name="T71" fmla="*/ 1159 w 1159"/>
                  <a:gd name="T72" fmla="*/ 2195 h 219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1159" h="2195">
                    <a:moveTo>
                      <a:pt x="287" y="417"/>
                    </a:moveTo>
                    <a:lnTo>
                      <a:pt x="762" y="906"/>
                    </a:lnTo>
                    <a:lnTo>
                      <a:pt x="1079" y="1635"/>
                    </a:lnTo>
                    <a:lnTo>
                      <a:pt x="1159" y="2195"/>
                    </a:lnTo>
                    <a:lnTo>
                      <a:pt x="1022" y="2019"/>
                    </a:lnTo>
                    <a:lnTo>
                      <a:pt x="980" y="1964"/>
                    </a:lnTo>
                    <a:lnTo>
                      <a:pt x="891" y="1866"/>
                    </a:lnTo>
                    <a:lnTo>
                      <a:pt x="782" y="1760"/>
                    </a:lnTo>
                    <a:lnTo>
                      <a:pt x="792" y="1831"/>
                    </a:lnTo>
                    <a:lnTo>
                      <a:pt x="703" y="1609"/>
                    </a:lnTo>
                    <a:lnTo>
                      <a:pt x="455" y="1289"/>
                    </a:lnTo>
                    <a:lnTo>
                      <a:pt x="396" y="959"/>
                    </a:lnTo>
                    <a:lnTo>
                      <a:pt x="49" y="595"/>
                    </a:lnTo>
                    <a:lnTo>
                      <a:pt x="148" y="595"/>
                    </a:lnTo>
                    <a:lnTo>
                      <a:pt x="79" y="506"/>
                    </a:lnTo>
                    <a:lnTo>
                      <a:pt x="148" y="533"/>
                    </a:lnTo>
                    <a:lnTo>
                      <a:pt x="188" y="453"/>
                    </a:lnTo>
                    <a:lnTo>
                      <a:pt x="178" y="346"/>
                    </a:lnTo>
                    <a:lnTo>
                      <a:pt x="109" y="204"/>
                    </a:lnTo>
                    <a:lnTo>
                      <a:pt x="0" y="0"/>
                    </a:lnTo>
                    <a:lnTo>
                      <a:pt x="297" y="284"/>
                    </a:lnTo>
                    <a:lnTo>
                      <a:pt x="287" y="41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5" name="Freeform 152"/>
              <p:cNvSpPr>
                <a:spLocks/>
              </p:cNvSpPr>
              <p:nvPr/>
            </p:nvSpPr>
            <p:spPr bwMode="auto">
              <a:xfrm>
                <a:off x="1812" y="12774"/>
                <a:ext cx="486" cy="813"/>
              </a:xfrm>
              <a:custGeom>
                <a:avLst/>
                <a:gdLst>
                  <a:gd name="T0" fmla="*/ 40 w 971"/>
                  <a:gd name="T1" fmla="*/ 15 h 1626"/>
                  <a:gd name="T2" fmla="*/ 18 w 971"/>
                  <a:gd name="T3" fmla="*/ 60 h 1626"/>
                  <a:gd name="T4" fmla="*/ 3 w 971"/>
                  <a:gd name="T5" fmla="*/ 104 h 1626"/>
                  <a:gd name="T6" fmla="*/ 0 w 971"/>
                  <a:gd name="T7" fmla="*/ 158 h 1626"/>
                  <a:gd name="T8" fmla="*/ 13 w 971"/>
                  <a:gd name="T9" fmla="*/ 231 h 1626"/>
                  <a:gd name="T10" fmla="*/ 35 w 971"/>
                  <a:gd name="T11" fmla="*/ 294 h 1626"/>
                  <a:gd name="T12" fmla="*/ 57 w 971"/>
                  <a:gd name="T13" fmla="*/ 329 h 1626"/>
                  <a:gd name="T14" fmla="*/ 94 w 971"/>
                  <a:gd name="T15" fmla="*/ 407 h 1626"/>
                  <a:gd name="T16" fmla="*/ 52 w 971"/>
                  <a:gd name="T17" fmla="*/ 274 h 1626"/>
                  <a:gd name="T18" fmla="*/ 30 w 971"/>
                  <a:gd name="T19" fmla="*/ 213 h 1626"/>
                  <a:gd name="T20" fmla="*/ 18 w 971"/>
                  <a:gd name="T21" fmla="*/ 181 h 1626"/>
                  <a:gd name="T22" fmla="*/ 40 w 971"/>
                  <a:gd name="T23" fmla="*/ 204 h 1626"/>
                  <a:gd name="T24" fmla="*/ 20 w 971"/>
                  <a:gd name="T25" fmla="*/ 161 h 1626"/>
                  <a:gd name="T26" fmla="*/ 20 w 971"/>
                  <a:gd name="T27" fmla="*/ 117 h 1626"/>
                  <a:gd name="T28" fmla="*/ 30 w 971"/>
                  <a:gd name="T29" fmla="*/ 100 h 1626"/>
                  <a:gd name="T30" fmla="*/ 65 w 971"/>
                  <a:gd name="T31" fmla="*/ 120 h 1626"/>
                  <a:gd name="T32" fmla="*/ 57 w 971"/>
                  <a:gd name="T33" fmla="*/ 100 h 1626"/>
                  <a:gd name="T34" fmla="*/ 61 w 971"/>
                  <a:gd name="T35" fmla="*/ 79 h 1626"/>
                  <a:gd name="T36" fmla="*/ 128 w 971"/>
                  <a:gd name="T37" fmla="*/ 119 h 1626"/>
                  <a:gd name="T38" fmla="*/ 171 w 971"/>
                  <a:gd name="T39" fmla="*/ 174 h 1626"/>
                  <a:gd name="T40" fmla="*/ 151 w 971"/>
                  <a:gd name="T41" fmla="*/ 138 h 1626"/>
                  <a:gd name="T42" fmla="*/ 171 w 971"/>
                  <a:gd name="T43" fmla="*/ 145 h 1626"/>
                  <a:gd name="T44" fmla="*/ 161 w 971"/>
                  <a:gd name="T45" fmla="*/ 122 h 1626"/>
                  <a:gd name="T46" fmla="*/ 243 w 971"/>
                  <a:gd name="T47" fmla="*/ 192 h 1626"/>
                  <a:gd name="T48" fmla="*/ 233 w 971"/>
                  <a:gd name="T49" fmla="*/ 138 h 1626"/>
                  <a:gd name="T50" fmla="*/ 102 w 971"/>
                  <a:gd name="T51" fmla="*/ 34 h 1626"/>
                  <a:gd name="T52" fmla="*/ 176 w 971"/>
                  <a:gd name="T53" fmla="*/ 65 h 1626"/>
                  <a:gd name="T54" fmla="*/ 72 w 971"/>
                  <a:gd name="T55" fmla="*/ 0 h 1626"/>
                  <a:gd name="T56" fmla="*/ 40 w 971"/>
                  <a:gd name="T57" fmla="*/ 15 h 1626"/>
                  <a:gd name="T58" fmla="*/ 40 w 971"/>
                  <a:gd name="T59" fmla="*/ 15 h 162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w 971"/>
                  <a:gd name="T91" fmla="*/ 0 h 1626"/>
                  <a:gd name="T92" fmla="*/ 971 w 971"/>
                  <a:gd name="T93" fmla="*/ 1626 h 1626"/>
                </a:gdLst>
                <a:ahLst/>
                <a:cxnLst>
                  <a:cxn ang="T60">
                    <a:pos x="T0" y="T1"/>
                  </a:cxn>
                  <a:cxn ang="T61">
                    <a:pos x="T2" y="T3"/>
                  </a:cxn>
                  <a:cxn ang="T62">
                    <a:pos x="T4" y="T5"/>
                  </a:cxn>
                  <a:cxn ang="T63">
                    <a:pos x="T6" y="T7"/>
                  </a:cxn>
                  <a:cxn ang="T64">
                    <a:pos x="T8" y="T9"/>
                  </a:cxn>
                  <a:cxn ang="T65">
                    <a:pos x="T10" y="T11"/>
                  </a:cxn>
                  <a:cxn ang="T66">
                    <a:pos x="T12" y="T13"/>
                  </a:cxn>
                  <a:cxn ang="T67">
                    <a:pos x="T14" y="T15"/>
                  </a:cxn>
                  <a:cxn ang="T68">
                    <a:pos x="T16" y="T17"/>
                  </a:cxn>
                  <a:cxn ang="T69">
                    <a:pos x="T18" y="T19"/>
                  </a:cxn>
                  <a:cxn ang="T70">
                    <a:pos x="T20" y="T21"/>
                  </a:cxn>
                  <a:cxn ang="T71">
                    <a:pos x="T22" y="T23"/>
                  </a:cxn>
                  <a:cxn ang="T72">
                    <a:pos x="T24" y="T25"/>
                  </a:cxn>
                  <a:cxn ang="T73">
                    <a:pos x="T26" y="T27"/>
                  </a:cxn>
                  <a:cxn ang="T74">
                    <a:pos x="T28" y="T29"/>
                  </a:cxn>
                  <a:cxn ang="T75">
                    <a:pos x="T30" y="T31"/>
                  </a:cxn>
                  <a:cxn ang="T76">
                    <a:pos x="T32" y="T33"/>
                  </a:cxn>
                  <a:cxn ang="T77">
                    <a:pos x="T34" y="T35"/>
                  </a:cxn>
                  <a:cxn ang="T78">
                    <a:pos x="T36" y="T37"/>
                  </a:cxn>
                  <a:cxn ang="T79">
                    <a:pos x="T38" y="T39"/>
                  </a:cxn>
                  <a:cxn ang="T80">
                    <a:pos x="T40" y="T41"/>
                  </a:cxn>
                  <a:cxn ang="T81">
                    <a:pos x="T42" y="T43"/>
                  </a:cxn>
                  <a:cxn ang="T82">
                    <a:pos x="T44" y="T45"/>
                  </a:cxn>
                  <a:cxn ang="T83">
                    <a:pos x="T46" y="T47"/>
                  </a:cxn>
                  <a:cxn ang="T84">
                    <a:pos x="T48" y="T49"/>
                  </a:cxn>
                  <a:cxn ang="T85">
                    <a:pos x="T50" y="T51"/>
                  </a:cxn>
                  <a:cxn ang="T86">
                    <a:pos x="T52" y="T53"/>
                  </a:cxn>
                  <a:cxn ang="T87">
                    <a:pos x="T54" y="T55"/>
                  </a:cxn>
                  <a:cxn ang="T88">
                    <a:pos x="T56" y="T57"/>
                  </a:cxn>
                  <a:cxn ang="T89">
                    <a:pos x="T58" y="T59"/>
                  </a:cxn>
                </a:cxnLst>
                <a:rect l="T90" t="T91" r="T92" b="T93"/>
                <a:pathLst>
                  <a:path w="971" h="1626">
                    <a:moveTo>
                      <a:pt x="158" y="62"/>
                    </a:moveTo>
                    <a:lnTo>
                      <a:pt x="69" y="240"/>
                    </a:lnTo>
                    <a:lnTo>
                      <a:pt x="10" y="417"/>
                    </a:lnTo>
                    <a:lnTo>
                      <a:pt x="0" y="632"/>
                    </a:lnTo>
                    <a:lnTo>
                      <a:pt x="49" y="925"/>
                    </a:lnTo>
                    <a:lnTo>
                      <a:pt x="139" y="1174"/>
                    </a:lnTo>
                    <a:lnTo>
                      <a:pt x="228" y="1316"/>
                    </a:lnTo>
                    <a:lnTo>
                      <a:pt x="376" y="1626"/>
                    </a:lnTo>
                    <a:lnTo>
                      <a:pt x="208" y="1094"/>
                    </a:lnTo>
                    <a:lnTo>
                      <a:pt x="119" y="854"/>
                    </a:lnTo>
                    <a:lnTo>
                      <a:pt x="69" y="721"/>
                    </a:lnTo>
                    <a:lnTo>
                      <a:pt x="158" y="819"/>
                    </a:lnTo>
                    <a:lnTo>
                      <a:pt x="79" y="641"/>
                    </a:lnTo>
                    <a:lnTo>
                      <a:pt x="79" y="471"/>
                    </a:lnTo>
                    <a:lnTo>
                      <a:pt x="119" y="400"/>
                    </a:lnTo>
                    <a:lnTo>
                      <a:pt x="257" y="483"/>
                    </a:lnTo>
                    <a:lnTo>
                      <a:pt x="228" y="400"/>
                    </a:lnTo>
                    <a:lnTo>
                      <a:pt x="244" y="314"/>
                    </a:lnTo>
                    <a:lnTo>
                      <a:pt x="511" y="478"/>
                    </a:lnTo>
                    <a:lnTo>
                      <a:pt x="683" y="694"/>
                    </a:lnTo>
                    <a:lnTo>
                      <a:pt x="604" y="550"/>
                    </a:lnTo>
                    <a:lnTo>
                      <a:pt x="683" y="577"/>
                    </a:lnTo>
                    <a:lnTo>
                      <a:pt x="644" y="490"/>
                    </a:lnTo>
                    <a:lnTo>
                      <a:pt x="971" y="765"/>
                    </a:lnTo>
                    <a:lnTo>
                      <a:pt x="931" y="550"/>
                    </a:lnTo>
                    <a:lnTo>
                      <a:pt x="406" y="133"/>
                    </a:lnTo>
                    <a:lnTo>
                      <a:pt x="703" y="258"/>
                    </a:lnTo>
                    <a:lnTo>
                      <a:pt x="287" y="0"/>
                    </a:lnTo>
                    <a:lnTo>
                      <a:pt x="158" y="6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6" name="Freeform 153"/>
              <p:cNvSpPr>
                <a:spLocks/>
              </p:cNvSpPr>
              <p:nvPr/>
            </p:nvSpPr>
            <p:spPr bwMode="auto">
              <a:xfrm>
                <a:off x="1794" y="12458"/>
                <a:ext cx="23" cy="62"/>
              </a:xfrm>
              <a:custGeom>
                <a:avLst/>
                <a:gdLst>
                  <a:gd name="T0" fmla="*/ 0 w 48"/>
                  <a:gd name="T1" fmla="*/ 16 h 124"/>
                  <a:gd name="T2" fmla="*/ 0 w 48"/>
                  <a:gd name="T3" fmla="*/ 25 h 124"/>
                  <a:gd name="T4" fmla="*/ 6 w 48"/>
                  <a:gd name="T5" fmla="*/ 31 h 124"/>
                  <a:gd name="T6" fmla="*/ 11 w 48"/>
                  <a:gd name="T7" fmla="*/ 7 h 124"/>
                  <a:gd name="T8" fmla="*/ 0 w 48"/>
                  <a:gd name="T9" fmla="*/ 0 h 124"/>
                  <a:gd name="T10" fmla="*/ 0 w 48"/>
                  <a:gd name="T11" fmla="*/ 16 h 124"/>
                  <a:gd name="T12" fmla="*/ 0 w 48"/>
                  <a:gd name="T13" fmla="*/ 16 h 12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8"/>
                  <a:gd name="T22" fmla="*/ 0 h 124"/>
                  <a:gd name="T23" fmla="*/ 48 w 48"/>
                  <a:gd name="T24" fmla="*/ 124 h 12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8" h="124">
                    <a:moveTo>
                      <a:pt x="2" y="64"/>
                    </a:moveTo>
                    <a:lnTo>
                      <a:pt x="2" y="99"/>
                    </a:lnTo>
                    <a:lnTo>
                      <a:pt x="28" y="124"/>
                    </a:lnTo>
                    <a:lnTo>
                      <a:pt x="48" y="27"/>
                    </a:lnTo>
                    <a:lnTo>
                      <a:pt x="0" y="0"/>
                    </a:lnTo>
                    <a:lnTo>
                      <a:pt x="2" y="6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7" name="Freeform 154"/>
              <p:cNvSpPr>
                <a:spLocks/>
              </p:cNvSpPr>
              <p:nvPr/>
            </p:nvSpPr>
            <p:spPr bwMode="auto">
              <a:xfrm>
                <a:off x="1465" y="12398"/>
                <a:ext cx="592" cy="255"/>
              </a:xfrm>
              <a:custGeom>
                <a:avLst/>
                <a:gdLst>
                  <a:gd name="T0" fmla="*/ 127 w 1184"/>
                  <a:gd name="T1" fmla="*/ 25 h 512"/>
                  <a:gd name="T2" fmla="*/ 144 w 1184"/>
                  <a:gd name="T3" fmla="*/ 9 h 512"/>
                  <a:gd name="T4" fmla="*/ 167 w 1184"/>
                  <a:gd name="T5" fmla="*/ 0 h 512"/>
                  <a:gd name="T6" fmla="*/ 192 w 1184"/>
                  <a:gd name="T7" fmla="*/ 4 h 512"/>
                  <a:gd name="T8" fmla="*/ 164 w 1184"/>
                  <a:gd name="T9" fmla="*/ 15 h 512"/>
                  <a:gd name="T10" fmla="*/ 161 w 1184"/>
                  <a:gd name="T11" fmla="*/ 25 h 512"/>
                  <a:gd name="T12" fmla="*/ 193 w 1184"/>
                  <a:gd name="T13" fmla="*/ 22 h 512"/>
                  <a:gd name="T14" fmla="*/ 212 w 1184"/>
                  <a:gd name="T15" fmla="*/ 22 h 512"/>
                  <a:gd name="T16" fmla="*/ 230 w 1184"/>
                  <a:gd name="T17" fmla="*/ 30 h 512"/>
                  <a:gd name="T18" fmla="*/ 240 w 1184"/>
                  <a:gd name="T19" fmla="*/ 41 h 512"/>
                  <a:gd name="T20" fmla="*/ 263 w 1184"/>
                  <a:gd name="T21" fmla="*/ 51 h 512"/>
                  <a:gd name="T22" fmla="*/ 251 w 1184"/>
                  <a:gd name="T23" fmla="*/ 50 h 512"/>
                  <a:gd name="T24" fmla="*/ 274 w 1184"/>
                  <a:gd name="T25" fmla="*/ 61 h 512"/>
                  <a:gd name="T26" fmla="*/ 296 w 1184"/>
                  <a:gd name="T27" fmla="*/ 86 h 512"/>
                  <a:gd name="T28" fmla="*/ 288 w 1184"/>
                  <a:gd name="T29" fmla="*/ 82 h 512"/>
                  <a:gd name="T30" fmla="*/ 296 w 1184"/>
                  <a:gd name="T31" fmla="*/ 96 h 512"/>
                  <a:gd name="T32" fmla="*/ 294 w 1184"/>
                  <a:gd name="T33" fmla="*/ 108 h 512"/>
                  <a:gd name="T34" fmla="*/ 285 w 1184"/>
                  <a:gd name="T35" fmla="*/ 122 h 512"/>
                  <a:gd name="T36" fmla="*/ 254 w 1184"/>
                  <a:gd name="T37" fmla="*/ 127 h 512"/>
                  <a:gd name="T38" fmla="*/ 223 w 1184"/>
                  <a:gd name="T39" fmla="*/ 121 h 512"/>
                  <a:gd name="T40" fmla="*/ 187 w 1184"/>
                  <a:gd name="T41" fmla="*/ 124 h 512"/>
                  <a:gd name="T42" fmla="*/ 138 w 1184"/>
                  <a:gd name="T43" fmla="*/ 107 h 512"/>
                  <a:gd name="T44" fmla="*/ 168 w 1184"/>
                  <a:gd name="T45" fmla="*/ 60 h 512"/>
                  <a:gd name="T46" fmla="*/ 176 w 1184"/>
                  <a:gd name="T47" fmla="*/ 48 h 512"/>
                  <a:gd name="T48" fmla="*/ 186 w 1184"/>
                  <a:gd name="T49" fmla="*/ 45 h 512"/>
                  <a:gd name="T50" fmla="*/ 180 w 1184"/>
                  <a:gd name="T51" fmla="*/ 41 h 512"/>
                  <a:gd name="T52" fmla="*/ 174 w 1184"/>
                  <a:gd name="T53" fmla="*/ 41 h 512"/>
                  <a:gd name="T54" fmla="*/ 141 w 1184"/>
                  <a:gd name="T55" fmla="*/ 23 h 512"/>
                  <a:gd name="T56" fmla="*/ 150 w 1184"/>
                  <a:gd name="T57" fmla="*/ 38 h 512"/>
                  <a:gd name="T58" fmla="*/ 150 w 1184"/>
                  <a:gd name="T59" fmla="*/ 51 h 512"/>
                  <a:gd name="T60" fmla="*/ 141 w 1184"/>
                  <a:gd name="T61" fmla="*/ 57 h 512"/>
                  <a:gd name="T62" fmla="*/ 107 w 1184"/>
                  <a:gd name="T63" fmla="*/ 59 h 512"/>
                  <a:gd name="T64" fmla="*/ 135 w 1184"/>
                  <a:gd name="T65" fmla="*/ 63 h 512"/>
                  <a:gd name="T66" fmla="*/ 164 w 1184"/>
                  <a:gd name="T67" fmla="*/ 63 h 512"/>
                  <a:gd name="T68" fmla="*/ 134 w 1184"/>
                  <a:gd name="T69" fmla="*/ 105 h 512"/>
                  <a:gd name="T70" fmla="*/ 121 w 1184"/>
                  <a:gd name="T71" fmla="*/ 94 h 512"/>
                  <a:gd name="T72" fmla="*/ 99 w 1184"/>
                  <a:gd name="T73" fmla="*/ 88 h 512"/>
                  <a:gd name="T74" fmla="*/ 49 w 1184"/>
                  <a:gd name="T75" fmla="*/ 78 h 512"/>
                  <a:gd name="T76" fmla="*/ 0 w 1184"/>
                  <a:gd name="T77" fmla="*/ 63 h 512"/>
                  <a:gd name="T78" fmla="*/ 89 w 1184"/>
                  <a:gd name="T79" fmla="*/ 60 h 512"/>
                  <a:gd name="T80" fmla="*/ 5 w 1184"/>
                  <a:gd name="T81" fmla="*/ 60 h 512"/>
                  <a:gd name="T82" fmla="*/ 72 w 1184"/>
                  <a:gd name="T83" fmla="*/ 40 h 512"/>
                  <a:gd name="T84" fmla="*/ 130 w 1184"/>
                  <a:gd name="T85" fmla="*/ 39 h 512"/>
                  <a:gd name="T86" fmla="*/ 127 w 1184"/>
                  <a:gd name="T87" fmla="*/ 25 h 512"/>
                  <a:gd name="T88" fmla="*/ 127 w 1184"/>
                  <a:gd name="T89" fmla="*/ 25 h 512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1184"/>
                  <a:gd name="T136" fmla="*/ 0 h 512"/>
                  <a:gd name="T137" fmla="*/ 1184 w 1184"/>
                  <a:gd name="T138" fmla="*/ 512 h 512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1184" h="512">
                    <a:moveTo>
                      <a:pt x="511" y="101"/>
                    </a:moveTo>
                    <a:lnTo>
                      <a:pt x="576" y="39"/>
                    </a:lnTo>
                    <a:lnTo>
                      <a:pt x="671" y="0"/>
                    </a:lnTo>
                    <a:lnTo>
                      <a:pt x="770" y="16"/>
                    </a:lnTo>
                    <a:lnTo>
                      <a:pt x="657" y="61"/>
                    </a:lnTo>
                    <a:lnTo>
                      <a:pt x="647" y="103"/>
                    </a:lnTo>
                    <a:lnTo>
                      <a:pt x="774" y="89"/>
                    </a:lnTo>
                    <a:lnTo>
                      <a:pt x="851" y="89"/>
                    </a:lnTo>
                    <a:lnTo>
                      <a:pt x="921" y="121"/>
                    </a:lnTo>
                    <a:lnTo>
                      <a:pt x="960" y="167"/>
                    </a:lnTo>
                    <a:lnTo>
                      <a:pt x="1052" y="206"/>
                    </a:lnTo>
                    <a:lnTo>
                      <a:pt x="1004" y="203"/>
                    </a:lnTo>
                    <a:lnTo>
                      <a:pt x="1095" y="245"/>
                    </a:lnTo>
                    <a:lnTo>
                      <a:pt x="1184" y="345"/>
                    </a:lnTo>
                    <a:lnTo>
                      <a:pt x="1151" y="332"/>
                    </a:lnTo>
                    <a:lnTo>
                      <a:pt x="1184" y="387"/>
                    </a:lnTo>
                    <a:lnTo>
                      <a:pt x="1176" y="433"/>
                    </a:lnTo>
                    <a:lnTo>
                      <a:pt x="1139" y="489"/>
                    </a:lnTo>
                    <a:lnTo>
                      <a:pt x="1016" y="512"/>
                    </a:lnTo>
                    <a:lnTo>
                      <a:pt x="893" y="487"/>
                    </a:lnTo>
                    <a:lnTo>
                      <a:pt x="748" y="499"/>
                    </a:lnTo>
                    <a:lnTo>
                      <a:pt x="550" y="430"/>
                    </a:lnTo>
                    <a:lnTo>
                      <a:pt x="675" y="243"/>
                    </a:lnTo>
                    <a:lnTo>
                      <a:pt x="705" y="194"/>
                    </a:lnTo>
                    <a:lnTo>
                      <a:pt x="744" y="183"/>
                    </a:lnTo>
                    <a:lnTo>
                      <a:pt x="723" y="167"/>
                    </a:lnTo>
                    <a:lnTo>
                      <a:pt x="697" y="167"/>
                    </a:lnTo>
                    <a:lnTo>
                      <a:pt x="562" y="93"/>
                    </a:lnTo>
                    <a:lnTo>
                      <a:pt x="600" y="155"/>
                    </a:lnTo>
                    <a:lnTo>
                      <a:pt x="600" y="206"/>
                    </a:lnTo>
                    <a:lnTo>
                      <a:pt x="562" y="231"/>
                    </a:lnTo>
                    <a:lnTo>
                      <a:pt x="429" y="236"/>
                    </a:lnTo>
                    <a:lnTo>
                      <a:pt x="538" y="254"/>
                    </a:lnTo>
                    <a:lnTo>
                      <a:pt x="657" y="252"/>
                    </a:lnTo>
                    <a:lnTo>
                      <a:pt x="534" y="421"/>
                    </a:lnTo>
                    <a:lnTo>
                      <a:pt x="487" y="380"/>
                    </a:lnTo>
                    <a:lnTo>
                      <a:pt x="396" y="355"/>
                    </a:lnTo>
                    <a:lnTo>
                      <a:pt x="196" y="313"/>
                    </a:lnTo>
                    <a:lnTo>
                      <a:pt x="0" y="254"/>
                    </a:lnTo>
                    <a:lnTo>
                      <a:pt x="358" y="242"/>
                    </a:lnTo>
                    <a:lnTo>
                      <a:pt x="23" y="242"/>
                    </a:lnTo>
                    <a:lnTo>
                      <a:pt x="285" y="160"/>
                    </a:lnTo>
                    <a:lnTo>
                      <a:pt x="517" y="156"/>
                    </a:lnTo>
                    <a:lnTo>
                      <a:pt x="511" y="10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8" name="Freeform 155"/>
              <p:cNvSpPr>
                <a:spLocks/>
              </p:cNvSpPr>
              <p:nvPr/>
            </p:nvSpPr>
            <p:spPr bwMode="auto">
              <a:xfrm>
                <a:off x="2054" y="14021"/>
                <a:ext cx="50" cy="36"/>
              </a:xfrm>
              <a:custGeom>
                <a:avLst/>
                <a:gdLst>
                  <a:gd name="T0" fmla="*/ 16 w 99"/>
                  <a:gd name="T1" fmla="*/ 2 h 71"/>
                  <a:gd name="T2" fmla="*/ 11 w 99"/>
                  <a:gd name="T3" fmla="*/ 7 h 71"/>
                  <a:gd name="T4" fmla="*/ 5 w 99"/>
                  <a:gd name="T5" fmla="*/ 12 h 71"/>
                  <a:gd name="T6" fmla="*/ 0 w 99"/>
                  <a:gd name="T7" fmla="*/ 18 h 71"/>
                  <a:gd name="T8" fmla="*/ 14 w 99"/>
                  <a:gd name="T9" fmla="*/ 13 h 71"/>
                  <a:gd name="T10" fmla="*/ 17 w 99"/>
                  <a:gd name="T11" fmla="*/ 7 h 71"/>
                  <a:gd name="T12" fmla="*/ 25 w 99"/>
                  <a:gd name="T13" fmla="*/ 0 h 71"/>
                  <a:gd name="T14" fmla="*/ 16 w 99"/>
                  <a:gd name="T15" fmla="*/ 2 h 71"/>
                  <a:gd name="T16" fmla="*/ 16 w 99"/>
                  <a:gd name="T17" fmla="*/ 2 h 7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"/>
                  <a:gd name="T28" fmla="*/ 0 h 71"/>
                  <a:gd name="T29" fmla="*/ 99 w 99"/>
                  <a:gd name="T30" fmla="*/ 71 h 7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" h="71">
                    <a:moveTo>
                      <a:pt x="64" y="5"/>
                    </a:moveTo>
                    <a:lnTo>
                      <a:pt x="44" y="25"/>
                    </a:lnTo>
                    <a:lnTo>
                      <a:pt x="18" y="46"/>
                    </a:lnTo>
                    <a:lnTo>
                      <a:pt x="0" y="71"/>
                    </a:lnTo>
                    <a:lnTo>
                      <a:pt x="56" y="51"/>
                    </a:lnTo>
                    <a:lnTo>
                      <a:pt x="68" y="25"/>
                    </a:lnTo>
                    <a:lnTo>
                      <a:pt x="99" y="0"/>
                    </a:lnTo>
                    <a:lnTo>
                      <a:pt x="64" y="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29" name="Freeform 156"/>
              <p:cNvSpPr>
                <a:spLocks/>
              </p:cNvSpPr>
              <p:nvPr/>
            </p:nvSpPr>
            <p:spPr bwMode="auto">
              <a:xfrm>
                <a:off x="1948" y="14149"/>
                <a:ext cx="15" cy="39"/>
              </a:xfrm>
              <a:custGeom>
                <a:avLst/>
                <a:gdLst>
                  <a:gd name="T0" fmla="*/ 4 w 30"/>
                  <a:gd name="T1" fmla="*/ 2 h 79"/>
                  <a:gd name="T2" fmla="*/ 8 w 30"/>
                  <a:gd name="T3" fmla="*/ 9 h 79"/>
                  <a:gd name="T4" fmla="*/ 5 w 30"/>
                  <a:gd name="T5" fmla="*/ 19 h 79"/>
                  <a:gd name="T6" fmla="*/ 2 w 30"/>
                  <a:gd name="T7" fmla="*/ 10 h 79"/>
                  <a:gd name="T8" fmla="*/ 0 w 30"/>
                  <a:gd name="T9" fmla="*/ 5 h 79"/>
                  <a:gd name="T10" fmla="*/ 0 w 30"/>
                  <a:gd name="T11" fmla="*/ 0 h 79"/>
                  <a:gd name="T12" fmla="*/ 4 w 30"/>
                  <a:gd name="T13" fmla="*/ 2 h 79"/>
                  <a:gd name="T14" fmla="*/ 4 w 30"/>
                  <a:gd name="T15" fmla="*/ 2 h 7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"/>
                  <a:gd name="T25" fmla="*/ 0 h 79"/>
                  <a:gd name="T26" fmla="*/ 30 w 30"/>
                  <a:gd name="T27" fmla="*/ 79 h 7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" h="79">
                    <a:moveTo>
                      <a:pt x="14" y="11"/>
                    </a:moveTo>
                    <a:lnTo>
                      <a:pt x="30" y="38"/>
                    </a:lnTo>
                    <a:lnTo>
                      <a:pt x="20" y="79"/>
                    </a:lnTo>
                    <a:lnTo>
                      <a:pt x="6" y="41"/>
                    </a:lnTo>
                    <a:lnTo>
                      <a:pt x="0" y="23"/>
                    </a:lnTo>
                    <a:lnTo>
                      <a:pt x="0" y="0"/>
                    </a:lnTo>
                    <a:lnTo>
                      <a:pt x="14" y="1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30" name="Freeform 157"/>
              <p:cNvSpPr>
                <a:spLocks/>
              </p:cNvSpPr>
              <p:nvPr/>
            </p:nvSpPr>
            <p:spPr bwMode="auto">
              <a:xfrm>
                <a:off x="2074" y="14164"/>
                <a:ext cx="61" cy="22"/>
              </a:xfrm>
              <a:custGeom>
                <a:avLst/>
                <a:gdLst>
                  <a:gd name="T0" fmla="*/ 2 w 123"/>
                  <a:gd name="T1" fmla="*/ 9 h 44"/>
                  <a:gd name="T2" fmla="*/ 12 w 123"/>
                  <a:gd name="T3" fmla="*/ 6 h 44"/>
                  <a:gd name="T4" fmla="*/ 18 w 123"/>
                  <a:gd name="T5" fmla="*/ 9 h 44"/>
                  <a:gd name="T6" fmla="*/ 22 w 123"/>
                  <a:gd name="T7" fmla="*/ 10 h 44"/>
                  <a:gd name="T8" fmla="*/ 29 w 123"/>
                  <a:gd name="T9" fmla="*/ 11 h 44"/>
                  <a:gd name="T10" fmla="*/ 30 w 123"/>
                  <a:gd name="T11" fmla="*/ 1 h 44"/>
                  <a:gd name="T12" fmla="*/ 26 w 123"/>
                  <a:gd name="T13" fmla="*/ 0 h 44"/>
                  <a:gd name="T14" fmla="*/ 22 w 123"/>
                  <a:gd name="T15" fmla="*/ 4 h 44"/>
                  <a:gd name="T16" fmla="*/ 17 w 123"/>
                  <a:gd name="T17" fmla="*/ 4 h 44"/>
                  <a:gd name="T18" fmla="*/ 13 w 123"/>
                  <a:gd name="T19" fmla="*/ 3 h 44"/>
                  <a:gd name="T20" fmla="*/ 8 w 123"/>
                  <a:gd name="T21" fmla="*/ 1 h 44"/>
                  <a:gd name="T22" fmla="*/ 4 w 123"/>
                  <a:gd name="T23" fmla="*/ 0 h 44"/>
                  <a:gd name="T24" fmla="*/ 0 w 123"/>
                  <a:gd name="T25" fmla="*/ 1 h 44"/>
                  <a:gd name="T26" fmla="*/ 2 w 123"/>
                  <a:gd name="T27" fmla="*/ 9 h 44"/>
                  <a:gd name="T28" fmla="*/ 2 w 123"/>
                  <a:gd name="T29" fmla="*/ 9 h 44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23"/>
                  <a:gd name="T46" fmla="*/ 0 h 44"/>
                  <a:gd name="T47" fmla="*/ 123 w 123"/>
                  <a:gd name="T48" fmla="*/ 44 h 44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23" h="44">
                    <a:moveTo>
                      <a:pt x="8" y="35"/>
                    </a:moveTo>
                    <a:lnTo>
                      <a:pt x="51" y="26"/>
                    </a:lnTo>
                    <a:lnTo>
                      <a:pt x="75" y="33"/>
                    </a:lnTo>
                    <a:lnTo>
                      <a:pt x="89" y="39"/>
                    </a:lnTo>
                    <a:lnTo>
                      <a:pt x="117" y="44"/>
                    </a:lnTo>
                    <a:lnTo>
                      <a:pt x="123" y="1"/>
                    </a:lnTo>
                    <a:lnTo>
                      <a:pt x="105" y="0"/>
                    </a:lnTo>
                    <a:lnTo>
                      <a:pt x="89" y="16"/>
                    </a:lnTo>
                    <a:lnTo>
                      <a:pt x="71" y="16"/>
                    </a:lnTo>
                    <a:lnTo>
                      <a:pt x="55" y="12"/>
                    </a:lnTo>
                    <a:lnTo>
                      <a:pt x="34" y="3"/>
                    </a:lnTo>
                    <a:lnTo>
                      <a:pt x="18" y="0"/>
                    </a:lnTo>
                    <a:lnTo>
                      <a:pt x="0" y="1"/>
                    </a:lnTo>
                    <a:lnTo>
                      <a:pt x="8" y="3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31" name="Freeform 158"/>
              <p:cNvSpPr>
                <a:spLocks/>
              </p:cNvSpPr>
              <p:nvPr/>
            </p:nvSpPr>
            <p:spPr bwMode="auto">
              <a:xfrm>
                <a:off x="2156" y="14149"/>
                <a:ext cx="59" cy="48"/>
              </a:xfrm>
              <a:custGeom>
                <a:avLst/>
                <a:gdLst>
                  <a:gd name="T0" fmla="*/ 22 w 117"/>
                  <a:gd name="T1" fmla="*/ 13 h 96"/>
                  <a:gd name="T2" fmla="*/ 16 w 117"/>
                  <a:gd name="T3" fmla="*/ 18 h 96"/>
                  <a:gd name="T4" fmla="*/ 11 w 117"/>
                  <a:gd name="T5" fmla="*/ 19 h 96"/>
                  <a:gd name="T6" fmla="*/ 0 w 117"/>
                  <a:gd name="T7" fmla="*/ 16 h 96"/>
                  <a:gd name="T8" fmla="*/ 3 w 117"/>
                  <a:gd name="T9" fmla="*/ 21 h 96"/>
                  <a:gd name="T10" fmla="*/ 6 w 117"/>
                  <a:gd name="T11" fmla="*/ 22 h 96"/>
                  <a:gd name="T12" fmla="*/ 12 w 117"/>
                  <a:gd name="T13" fmla="*/ 24 h 96"/>
                  <a:gd name="T14" fmla="*/ 18 w 117"/>
                  <a:gd name="T15" fmla="*/ 24 h 96"/>
                  <a:gd name="T16" fmla="*/ 24 w 117"/>
                  <a:gd name="T17" fmla="*/ 24 h 96"/>
                  <a:gd name="T18" fmla="*/ 30 w 117"/>
                  <a:gd name="T19" fmla="*/ 19 h 96"/>
                  <a:gd name="T20" fmla="*/ 30 w 117"/>
                  <a:gd name="T21" fmla="*/ 0 h 96"/>
                  <a:gd name="T22" fmla="*/ 22 w 117"/>
                  <a:gd name="T23" fmla="*/ 13 h 96"/>
                  <a:gd name="T24" fmla="*/ 22 w 117"/>
                  <a:gd name="T25" fmla="*/ 13 h 9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7"/>
                  <a:gd name="T40" fmla="*/ 0 h 96"/>
                  <a:gd name="T41" fmla="*/ 117 w 117"/>
                  <a:gd name="T42" fmla="*/ 96 h 9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7" h="96">
                    <a:moveTo>
                      <a:pt x="88" y="54"/>
                    </a:moveTo>
                    <a:lnTo>
                      <a:pt x="64" y="70"/>
                    </a:lnTo>
                    <a:lnTo>
                      <a:pt x="44" y="73"/>
                    </a:lnTo>
                    <a:lnTo>
                      <a:pt x="0" y="64"/>
                    </a:lnTo>
                    <a:lnTo>
                      <a:pt x="10" y="82"/>
                    </a:lnTo>
                    <a:lnTo>
                      <a:pt x="22" y="87"/>
                    </a:lnTo>
                    <a:lnTo>
                      <a:pt x="48" y="95"/>
                    </a:lnTo>
                    <a:lnTo>
                      <a:pt x="72" y="96"/>
                    </a:lnTo>
                    <a:lnTo>
                      <a:pt x="93" y="93"/>
                    </a:lnTo>
                    <a:lnTo>
                      <a:pt x="117" y="73"/>
                    </a:lnTo>
                    <a:lnTo>
                      <a:pt x="117" y="0"/>
                    </a:lnTo>
                    <a:lnTo>
                      <a:pt x="88" y="5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32" name="Freeform 159"/>
              <p:cNvSpPr>
                <a:spLocks/>
              </p:cNvSpPr>
              <p:nvPr/>
            </p:nvSpPr>
            <p:spPr bwMode="auto">
              <a:xfrm>
                <a:off x="2244" y="14047"/>
                <a:ext cx="33" cy="70"/>
              </a:xfrm>
              <a:custGeom>
                <a:avLst/>
                <a:gdLst>
                  <a:gd name="T0" fmla="*/ 9 w 65"/>
                  <a:gd name="T1" fmla="*/ 17 h 140"/>
                  <a:gd name="T2" fmla="*/ 5 w 65"/>
                  <a:gd name="T3" fmla="*/ 24 h 140"/>
                  <a:gd name="T4" fmla="*/ 1 w 65"/>
                  <a:gd name="T5" fmla="*/ 28 h 140"/>
                  <a:gd name="T6" fmla="*/ 0 w 65"/>
                  <a:gd name="T7" fmla="*/ 35 h 140"/>
                  <a:gd name="T8" fmla="*/ 6 w 65"/>
                  <a:gd name="T9" fmla="*/ 29 h 140"/>
                  <a:gd name="T10" fmla="*/ 10 w 65"/>
                  <a:gd name="T11" fmla="*/ 26 h 140"/>
                  <a:gd name="T12" fmla="*/ 17 w 65"/>
                  <a:gd name="T13" fmla="*/ 16 h 140"/>
                  <a:gd name="T14" fmla="*/ 16 w 65"/>
                  <a:gd name="T15" fmla="*/ 0 h 140"/>
                  <a:gd name="T16" fmla="*/ 9 w 65"/>
                  <a:gd name="T17" fmla="*/ 17 h 140"/>
                  <a:gd name="T18" fmla="*/ 9 w 65"/>
                  <a:gd name="T19" fmla="*/ 17 h 14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65"/>
                  <a:gd name="T31" fmla="*/ 0 h 140"/>
                  <a:gd name="T32" fmla="*/ 65 w 65"/>
                  <a:gd name="T33" fmla="*/ 140 h 14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65" h="140">
                    <a:moveTo>
                      <a:pt x="33" y="66"/>
                    </a:moveTo>
                    <a:lnTo>
                      <a:pt x="20" y="98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2" y="119"/>
                    </a:lnTo>
                    <a:lnTo>
                      <a:pt x="39" y="105"/>
                    </a:lnTo>
                    <a:lnTo>
                      <a:pt x="65" y="64"/>
                    </a:lnTo>
                    <a:lnTo>
                      <a:pt x="61" y="0"/>
                    </a:lnTo>
                    <a:lnTo>
                      <a:pt x="33" y="6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33" name="Freeform 160"/>
              <p:cNvSpPr>
                <a:spLocks/>
              </p:cNvSpPr>
              <p:nvPr/>
            </p:nvSpPr>
            <p:spPr bwMode="auto">
              <a:xfrm>
                <a:off x="2364" y="14252"/>
                <a:ext cx="50" cy="22"/>
              </a:xfrm>
              <a:custGeom>
                <a:avLst/>
                <a:gdLst>
                  <a:gd name="T0" fmla="*/ 0 w 99"/>
                  <a:gd name="T1" fmla="*/ 1 h 45"/>
                  <a:gd name="T2" fmla="*/ 2 w 99"/>
                  <a:gd name="T3" fmla="*/ 7 h 45"/>
                  <a:gd name="T4" fmla="*/ 8 w 99"/>
                  <a:gd name="T5" fmla="*/ 9 h 45"/>
                  <a:gd name="T6" fmla="*/ 19 w 99"/>
                  <a:gd name="T7" fmla="*/ 11 h 45"/>
                  <a:gd name="T8" fmla="*/ 25 w 99"/>
                  <a:gd name="T9" fmla="*/ 6 h 45"/>
                  <a:gd name="T10" fmla="*/ 16 w 99"/>
                  <a:gd name="T11" fmla="*/ 5 h 45"/>
                  <a:gd name="T12" fmla="*/ 8 w 99"/>
                  <a:gd name="T13" fmla="*/ 0 h 45"/>
                  <a:gd name="T14" fmla="*/ 0 w 99"/>
                  <a:gd name="T15" fmla="*/ 1 h 45"/>
                  <a:gd name="T16" fmla="*/ 0 w 99"/>
                  <a:gd name="T17" fmla="*/ 1 h 4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9"/>
                  <a:gd name="T28" fmla="*/ 0 h 45"/>
                  <a:gd name="T29" fmla="*/ 99 w 99"/>
                  <a:gd name="T30" fmla="*/ 45 h 4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9" h="45">
                    <a:moveTo>
                      <a:pt x="0" y="7"/>
                    </a:moveTo>
                    <a:lnTo>
                      <a:pt x="8" y="29"/>
                    </a:lnTo>
                    <a:lnTo>
                      <a:pt x="30" y="38"/>
                    </a:lnTo>
                    <a:lnTo>
                      <a:pt x="76" y="45"/>
                    </a:lnTo>
                    <a:lnTo>
                      <a:pt x="99" y="27"/>
                    </a:lnTo>
                    <a:lnTo>
                      <a:pt x="64" y="20"/>
                    </a:lnTo>
                    <a:lnTo>
                      <a:pt x="30" y="0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34" name="Freeform 161"/>
              <p:cNvSpPr>
                <a:spLocks/>
              </p:cNvSpPr>
              <p:nvPr/>
            </p:nvSpPr>
            <p:spPr bwMode="auto">
              <a:xfrm>
                <a:off x="1457" y="12398"/>
                <a:ext cx="354" cy="198"/>
              </a:xfrm>
              <a:custGeom>
                <a:avLst/>
                <a:gdLst>
                  <a:gd name="T0" fmla="*/ 136 w 709"/>
                  <a:gd name="T1" fmla="*/ 99 h 398"/>
                  <a:gd name="T2" fmla="*/ 129 w 709"/>
                  <a:gd name="T3" fmla="*/ 87 h 398"/>
                  <a:gd name="T4" fmla="*/ 114 w 709"/>
                  <a:gd name="T5" fmla="*/ 81 h 398"/>
                  <a:gd name="T6" fmla="*/ 128 w 709"/>
                  <a:gd name="T7" fmla="*/ 66 h 398"/>
                  <a:gd name="T8" fmla="*/ 106 w 709"/>
                  <a:gd name="T9" fmla="*/ 59 h 398"/>
                  <a:gd name="T10" fmla="*/ 133 w 709"/>
                  <a:gd name="T11" fmla="*/ 56 h 398"/>
                  <a:gd name="T12" fmla="*/ 149 w 709"/>
                  <a:gd name="T13" fmla="*/ 50 h 398"/>
                  <a:gd name="T14" fmla="*/ 150 w 709"/>
                  <a:gd name="T15" fmla="*/ 40 h 398"/>
                  <a:gd name="T16" fmla="*/ 144 w 709"/>
                  <a:gd name="T17" fmla="*/ 25 h 398"/>
                  <a:gd name="T18" fmla="*/ 151 w 709"/>
                  <a:gd name="T19" fmla="*/ 21 h 398"/>
                  <a:gd name="T20" fmla="*/ 160 w 709"/>
                  <a:gd name="T21" fmla="*/ 24 h 398"/>
                  <a:gd name="T22" fmla="*/ 161 w 709"/>
                  <a:gd name="T23" fmla="*/ 12 h 398"/>
                  <a:gd name="T24" fmla="*/ 177 w 709"/>
                  <a:gd name="T25" fmla="*/ 0 h 398"/>
                  <a:gd name="T26" fmla="*/ 158 w 709"/>
                  <a:gd name="T27" fmla="*/ 2 h 398"/>
                  <a:gd name="T28" fmla="*/ 133 w 709"/>
                  <a:gd name="T29" fmla="*/ 25 h 398"/>
                  <a:gd name="T30" fmla="*/ 16 w 709"/>
                  <a:gd name="T31" fmla="*/ 52 h 398"/>
                  <a:gd name="T32" fmla="*/ 0 w 709"/>
                  <a:gd name="T33" fmla="*/ 66 h 398"/>
                  <a:gd name="T34" fmla="*/ 46 w 709"/>
                  <a:gd name="T35" fmla="*/ 78 h 398"/>
                  <a:gd name="T36" fmla="*/ 112 w 709"/>
                  <a:gd name="T37" fmla="*/ 90 h 398"/>
                  <a:gd name="T38" fmla="*/ 121 w 709"/>
                  <a:gd name="T39" fmla="*/ 92 h 398"/>
                  <a:gd name="T40" fmla="*/ 136 w 709"/>
                  <a:gd name="T41" fmla="*/ 99 h 398"/>
                  <a:gd name="T42" fmla="*/ 136 w 709"/>
                  <a:gd name="T43" fmla="*/ 99 h 39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709"/>
                  <a:gd name="T67" fmla="*/ 0 h 398"/>
                  <a:gd name="T68" fmla="*/ 709 w 709"/>
                  <a:gd name="T69" fmla="*/ 398 h 39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709" h="398">
                    <a:moveTo>
                      <a:pt x="546" y="398"/>
                    </a:moveTo>
                    <a:lnTo>
                      <a:pt x="519" y="352"/>
                    </a:lnTo>
                    <a:lnTo>
                      <a:pt x="459" y="325"/>
                    </a:lnTo>
                    <a:lnTo>
                      <a:pt x="515" y="267"/>
                    </a:lnTo>
                    <a:lnTo>
                      <a:pt x="426" y="238"/>
                    </a:lnTo>
                    <a:lnTo>
                      <a:pt x="535" y="227"/>
                    </a:lnTo>
                    <a:lnTo>
                      <a:pt x="596" y="203"/>
                    </a:lnTo>
                    <a:lnTo>
                      <a:pt x="600" y="160"/>
                    </a:lnTo>
                    <a:lnTo>
                      <a:pt x="576" y="101"/>
                    </a:lnTo>
                    <a:lnTo>
                      <a:pt x="606" y="87"/>
                    </a:lnTo>
                    <a:lnTo>
                      <a:pt x="640" y="98"/>
                    </a:lnTo>
                    <a:lnTo>
                      <a:pt x="644" y="50"/>
                    </a:lnTo>
                    <a:lnTo>
                      <a:pt x="709" y="0"/>
                    </a:lnTo>
                    <a:lnTo>
                      <a:pt x="634" y="11"/>
                    </a:lnTo>
                    <a:lnTo>
                      <a:pt x="535" y="100"/>
                    </a:lnTo>
                    <a:lnTo>
                      <a:pt x="67" y="212"/>
                    </a:lnTo>
                    <a:lnTo>
                      <a:pt x="0" y="265"/>
                    </a:lnTo>
                    <a:lnTo>
                      <a:pt x="186" y="313"/>
                    </a:lnTo>
                    <a:lnTo>
                      <a:pt x="449" y="361"/>
                    </a:lnTo>
                    <a:lnTo>
                      <a:pt x="485" y="370"/>
                    </a:lnTo>
                    <a:lnTo>
                      <a:pt x="546" y="39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35" name="Freeform 162"/>
              <p:cNvSpPr>
                <a:spLocks/>
              </p:cNvSpPr>
              <p:nvPr/>
            </p:nvSpPr>
            <p:spPr bwMode="auto">
              <a:xfrm>
                <a:off x="1522" y="12512"/>
                <a:ext cx="154" cy="7"/>
              </a:xfrm>
              <a:custGeom>
                <a:avLst/>
                <a:gdLst>
                  <a:gd name="T0" fmla="*/ 77 w 308"/>
                  <a:gd name="T1" fmla="*/ 0 h 14"/>
                  <a:gd name="T2" fmla="*/ 0 w 308"/>
                  <a:gd name="T3" fmla="*/ 3 h 14"/>
                  <a:gd name="T4" fmla="*/ 76 w 308"/>
                  <a:gd name="T5" fmla="*/ 4 h 14"/>
                  <a:gd name="T6" fmla="*/ 77 w 308"/>
                  <a:gd name="T7" fmla="*/ 0 h 14"/>
                  <a:gd name="T8" fmla="*/ 77 w 308"/>
                  <a:gd name="T9" fmla="*/ 0 h 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8"/>
                  <a:gd name="T16" fmla="*/ 0 h 14"/>
                  <a:gd name="T17" fmla="*/ 308 w 308"/>
                  <a:gd name="T18" fmla="*/ 14 h 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8" h="14">
                    <a:moveTo>
                      <a:pt x="308" y="0"/>
                    </a:moveTo>
                    <a:lnTo>
                      <a:pt x="0" y="11"/>
                    </a:lnTo>
                    <a:lnTo>
                      <a:pt x="304" y="14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36" name="Freeform 163"/>
              <p:cNvSpPr>
                <a:spLocks/>
              </p:cNvSpPr>
              <p:nvPr/>
            </p:nvSpPr>
            <p:spPr bwMode="auto">
              <a:xfrm>
                <a:off x="2434" y="14049"/>
                <a:ext cx="287" cy="267"/>
              </a:xfrm>
              <a:custGeom>
                <a:avLst/>
                <a:gdLst>
                  <a:gd name="T0" fmla="*/ 95 w 575"/>
                  <a:gd name="T1" fmla="*/ 33 h 534"/>
                  <a:gd name="T2" fmla="*/ 119 w 575"/>
                  <a:gd name="T3" fmla="*/ 20 h 534"/>
                  <a:gd name="T4" fmla="*/ 143 w 575"/>
                  <a:gd name="T5" fmla="*/ 0 h 534"/>
                  <a:gd name="T6" fmla="*/ 119 w 575"/>
                  <a:gd name="T7" fmla="*/ 113 h 534"/>
                  <a:gd name="T8" fmla="*/ 65 w 575"/>
                  <a:gd name="T9" fmla="*/ 134 h 534"/>
                  <a:gd name="T10" fmla="*/ 24 w 575"/>
                  <a:gd name="T11" fmla="*/ 134 h 534"/>
                  <a:gd name="T12" fmla="*/ 0 w 575"/>
                  <a:gd name="T13" fmla="*/ 122 h 534"/>
                  <a:gd name="T14" fmla="*/ 65 w 575"/>
                  <a:gd name="T15" fmla="*/ 91 h 534"/>
                  <a:gd name="T16" fmla="*/ 95 w 575"/>
                  <a:gd name="T17" fmla="*/ 33 h 534"/>
                  <a:gd name="T18" fmla="*/ 95 w 575"/>
                  <a:gd name="T19" fmla="*/ 33 h 53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575"/>
                  <a:gd name="T31" fmla="*/ 0 h 534"/>
                  <a:gd name="T32" fmla="*/ 575 w 575"/>
                  <a:gd name="T33" fmla="*/ 534 h 53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575" h="534">
                    <a:moveTo>
                      <a:pt x="380" y="135"/>
                    </a:moveTo>
                    <a:lnTo>
                      <a:pt x="478" y="81"/>
                    </a:lnTo>
                    <a:lnTo>
                      <a:pt x="575" y="0"/>
                    </a:lnTo>
                    <a:lnTo>
                      <a:pt x="478" y="453"/>
                    </a:lnTo>
                    <a:lnTo>
                      <a:pt x="262" y="534"/>
                    </a:lnTo>
                    <a:lnTo>
                      <a:pt x="97" y="534"/>
                    </a:lnTo>
                    <a:lnTo>
                      <a:pt x="0" y="490"/>
                    </a:lnTo>
                    <a:lnTo>
                      <a:pt x="262" y="366"/>
                    </a:lnTo>
                    <a:lnTo>
                      <a:pt x="380" y="13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37" name="Freeform 164"/>
              <p:cNvSpPr>
                <a:spLocks/>
              </p:cNvSpPr>
              <p:nvPr/>
            </p:nvSpPr>
            <p:spPr bwMode="auto">
              <a:xfrm>
                <a:off x="2106" y="13938"/>
                <a:ext cx="74" cy="103"/>
              </a:xfrm>
              <a:custGeom>
                <a:avLst/>
                <a:gdLst>
                  <a:gd name="T0" fmla="*/ 26 w 149"/>
                  <a:gd name="T1" fmla="*/ 0 h 206"/>
                  <a:gd name="T2" fmla="*/ 22 w 149"/>
                  <a:gd name="T3" fmla="*/ 17 h 206"/>
                  <a:gd name="T4" fmla="*/ 19 w 149"/>
                  <a:gd name="T5" fmla="*/ 45 h 206"/>
                  <a:gd name="T6" fmla="*/ 0 w 149"/>
                  <a:gd name="T7" fmla="*/ 48 h 206"/>
                  <a:gd name="T8" fmla="*/ 26 w 149"/>
                  <a:gd name="T9" fmla="*/ 52 h 206"/>
                  <a:gd name="T10" fmla="*/ 37 w 149"/>
                  <a:gd name="T11" fmla="*/ 44 h 206"/>
                  <a:gd name="T12" fmla="*/ 37 w 149"/>
                  <a:gd name="T13" fmla="*/ 26 h 206"/>
                  <a:gd name="T14" fmla="*/ 26 w 149"/>
                  <a:gd name="T15" fmla="*/ 0 h 206"/>
                  <a:gd name="T16" fmla="*/ 26 w 149"/>
                  <a:gd name="T17" fmla="*/ 0 h 20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49"/>
                  <a:gd name="T28" fmla="*/ 0 h 206"/>
                  <a:gd name="T29" fmla="*/ 149 w 149"/>
                  <a:gd name="T30" fmla="*/ 206 h 20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49" h="206">
                    <a:moveTo>
                      <a:pt x="107" y="0"/>
                    </a:moveTo>
                    <a:lnTo>
                      <a:pt x="89" y="67"/>
                    </a:lnTo>
                    <a:lnTo>
                      <a:pt x="76" y="177"/>
                    </a:lnTo>
                    <a:lnTo>
                      <a:pt x="0" y="192"/>
                    </a:lnTo>
                    <a:lnTo>
                      <a:pt x="107" y="206"/>
                    </a:lnTo>
                    <a:lnTo>
                      <a:pt x="149" y="176"/>
                    </a:lnTo>
                    <a:lnTo>
                      <a:pt x="149" y="101"/>
                    </a:ln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38" name="Freeform 165"/>
              <p:cNvSpPr>
                <a:spLocks/>
              </p:cNvSpPr>
              <p:nvPr/>
            </p:nvSpPr>
            <p:spPr bwMode="auto">
              <a:xfrm>
                <a:off x="2085" y="14140"/>
                <a:ext cx="45" cy="17"/>
              </a:xfrm>
              <a:custGeom>
                <a:avLst/>
                <a:gdLst>
                  <a:gd name="T0" fmla="*/ 0 w 91"/>
                  <a:gd name="T1" fmla="*/ 3 h 33"/>
                  <a:gd name="T2" fmla="*/ 11 w 91"/>
                  <a:gd name="T3" fmla="*/ 9 h 33"/>
                  <a:gd name="T4" fmla="*/ 22 w 91"/>
                  <a:gd name="T5" fmla="*/ 0 h 33"/>
                  <a:gd name="T6" fmla="*/ 10 w 91"/>
                  <a:gd name="T7" fmla="*/ 3 h 33"/>
                  <a:gd name="T8" fmla="*/ 0 w 91"/>
                  <a:gd name="T9" fmla="*/ 3 h 33"/>
                  <a:gd name="T10" fmla="*/ 0 w 91"/>
                  <a:gd name="T11" fmla="*/ 3 h 3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33"/>
                  <a:gd name="T20" fmla="*/ 91 w 91"/>
                  <a:gd name="T21" fmla="*/ 33 h 3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33">
                    <a:moveTo>
                      <a:pt x="0" y="10"/>
                    </a:moveTo>
                    <a:lnTo>
                      <a:pt x="45" y="33"/>
                    </a:lnTo>
                    <a:lnTo>
                      <a:pt x="91" y="0"/>
                    </a:lnTo>
                    <a:lnTo>
                      <a:pt x="41" y="1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39" name="Freeform 166"/>
              <p:cNvSpPr>
                <a:spLocks/>
              </p:cNvSpPr>
              <p:nvPr/>
            </p:nvSpPr>
            <p:spPr bwMode="auto">
              <a:xfrm>
                <a:off x="2019" y="14075"/>
                <a:ext cx="82" cy="37"/>
              </a:xfrm>
              <a:custGeom>
                <a:avLst/>
                <a:gdLst>
                  <a:gd name="T0" fmla="*/ 16 w 162"/>
                  <a:gd name="T1" fmla="*/ 0 h 75"/>
                  <a:gd name="T2" fmla="*/ 0 w 162"/>
                  <a:gd name="T3" fmla="*/ 18 h 75"/>
                  <a:gd name="T4" fmla="*/ 16 w 162"/>
                  <a:gd name="T5" fmla="*/ 10 h 75"/>
                  <a:gd name="T6" fmla="*/ 42 w 162"/>
                  <a:gd name="T7" fmla="*/ 6 h 75"/>
                  <a:gd name="T8" fmla="*/ 16 w 162"/>
                  <a:gd name="T9" fmla="*/ 0 h 75"/>
                  <a:gd name="T10" fmla="*/ 16 w 162"/>
                  <a:gd name="T11" fmla="*/ 0 h 7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2"/>
                  <a:gd name="T19" fmla="*/ 0 h 75"/>
                  <a:gd name="T20" fmla="*/ 162 w 162"/>
                  <a:gd name="T21" fmla="*/ 75 h 7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2" h="75">
                    <a:moveTo>
                      <a:pt x="63" y="0"/>
                    </a:moveTo>
                    <a:lnTo>
                      <a:pt x="0" y="75"/>
                    </a:lnTo>
                    <a:lnTo>
                      <a:pt x="63" y="41"/>
                    </a:lnTo>
                    <a:lnTo>
                      <a:pt x="162" y="2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0" name="Freeform 167"/>
              <p:cNvSpPr>
                <a:spLocks/>
              </p:cNvSpPr>
              <p:nvPr/>
            </p:nvSpPr>
            <p:spPr bwMode="auto">
              <a:xfrm>
                <a:off x="2393" y="14074"/>
                <a:ext cx="296" cy="235"/>
              </a:xfrm>
              <a:custGeom>
                <a:avLst/>
                <a:gdLst>
                  <a:gd name="T0" fmla="*/ 136 w 592"/>
                  <a:gd name="T1" fmla="*/ 16 h 471"/>
                  <a:gd name="T2" fmla="*/ 120 w 592"/>
                  <a:gd name="T3" fmla="*/ 49 h 471"/>
                  <a:gd name="T4" fmla="*/ 124 w 592"/>
                  <a:gd name="T5" fmla="*/ 62 h 471"/>
                  <a:gd name="T6" fmla="*/ 118 w 592"/>
                  <a:gd name="T7" fmla="*/ 76 h 471"/>
                  <a:gd name="T8" fmla="*/ 103 w 592"/>
                  <a:gd name="T9" fmla="*/ 93 h 471"/>
                  <a:gd name="T10" fmla="*/ 70 w 592"/>
                  <a:gd name="T11" fmla="*/ 109 h 471"/>
                  <a:gd name="T12" fmla="*/ 41 w 592"/>
                  <a:gd name="T13" fmla="*/ 117 h 471"/>
                  <a:gd name="T14" fmla="*/ 30 w 592"/>
                  <a:gd name="T15" fmla="*/ 111 h 471"/>
                  <a:gd name="T16" fmla="*/ 74 w 592"/>
                  <a:gd name="T17" fmla="*/ 78 h 471"/>
                  <a:gd name="T18" fmla="*/ 49 w 592"/>
                  <a:gd name="T19" fmla="*/ 77 h 471"/>
                  <a:gd name="T20" fmla="*/ 33 w 592"/>
                  <a:gd name="T21" fmla="*/ 83 h 471"/>
                  <a:gd name="T22" fmla="*/ 0 w 592"/>
                  <a:gd name="T23" fmla="*/ 87 h 471"/>
                  <a:gd name="T24" fmla="*/ 7 w 592"/>
                  <a:gd name="T25" fmla="*/ 79 h 471"/>
                  <a:gd name="T26" fmla="*/ 55 w 592"/>
                  <a:gd name="T27" fmla="*/ 69 h 471"/>
                  <a:gd name="T28" fmla="*/ 92 w 592"/>
                  <a:gd name="T29" fmla="*/ 62 h 471"/>
                  <a:gd name="T30" fmla="*/ 117 w 592"/>
                  <a:gd name="T31" fmla="*/ 11 h 471"/>
                  <a:gd name="T32" fmla="*/ 148 w 592"/>
                  <a:gd name="T33" fmla="*/ 0 h 471"/>
                  <a:gd name="T34" fmla="*/ 136 w 592"/>
                  <a:gd name="T35" fmla="*/ 16 h 471"/>
                  <a:gd name="T36" fmla="*/ 136 w 592"/>
                  <a:gd name="T37" fmla="*/ 16 h 47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592"/>
                  <a:gd name="T58" fmla="*/ 0 h 471"/>
                  <a:gd name="T59" fmla="*/ 592 w 592"/>
                  <a:gd name="T60" fmla="*/ 471 h 47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592" h="471">
                    <a:moveTo>
                      <a:pt x="543" y="66"/>
                    </a:moveTo>
                    <a:lnTo>
                      <a:pt x="481" y="196"/>
                    </a:lnTo>
                    <a:lnTo>
                      <a:pt x="497" y="249"/>
                    </a:lnTo>
                    <a:lnTo>
                      <a:pt x="475" y="304"/>
                    </a:lnTo>
                    <a:lnTo>
                      <a:pt x="414" y="372"/>
                    </a:lnTo>
                    <a:lnTo>
                      <a:pt x="277" y="439"/>
                    </a:lnTo>
                    <a:lnTo>
                      <a:pt x="164" y="471"/>
                    </a:lnTo>
                    <a:lnTo>
                      <a:pt x="121" y="446"/>
                    </a:lnTo>
                    <a:lnTo>
                      <a:pt x="297" y="313"/>
                    </a:lnTo>
                    <a:lnTo>
                      <a:pt x="198" y="311"/>
                    </a:lnTo>
                    <a:lnTo>
                      <a:pt x="129" y="333"/>
                    </a:lnTo>
                    <a:lnTo>
                      <a:pt x="0" y="350"/>
                    </a:lnTo>
                    <a:lnTo>
                      <a:pt x="30" y="317"/>
                    </a:lnTo>
                    <a:lnTo>
                      <a:pt x="220" y="277"/>
                    </a:lnTo>
                    <a:lnTo>
                      <a:pt x="370" y="251"/>
                    </a:lnTo>
                    <a:lnTo>
                      <a:pt x="469" y="47"/>
                    </a:lnTo>
                    <a:lnTo>
                      <a:pt x="592" y="0"/>
                    </a:lnTo>
                    <a:lnTo>
                      <a:pt x="543" y="6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1" name="Freeform 168"/>
              <p:cNvSpPr>
                <a:spLocks/>
              </p:cNvSpPr>
              <p:nvPr/>
            </p:nvSpPr>
            <p:spPr bwMode="auto">
              <a:xfrm>
                <a:off x="2150" y="13974"/>
                <a:ext cx="17" cy="59"/>
              </a:xfrm>
              <a:custGeom>
                <a:avLst/>
                <a:gdLst>
                  <a:gd name="T0" fmla="*/ 4 w 34"/>
                  <a:gd name="T1" fmla="*/ 0 h 117"/>
                  <a:gd name="T2" fmla="*/ 9 w 34"/>
                  <a:gd name="T3" fmla="*/ 19 h 117"/>
                  <a:gd name="T4" fmla="*/ 0 w 34"/>
                  <a:gd name="T5" fmla="*/ 30 h 117"/>
                  <a:gd name="T6" fmla="*/ 4 w 34"/>
                  <a:gd name="T7" fmla="*/ 0 h 117"/>
                  <a:gd name="T8" fmla="*/ 4 w 34"/>
                  <a:gd name="T9" fmla="*/ 0 h 1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4"/>
                  <a:gd name="T16" fmla="*/ 0 h 117"/>
                  <a:gd name="T17" fmla="*/ 34 w 34"/>
                  <a:gd name="T18" fmla="*/ 117 h 1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4" h="117">
                    <a:moveTo>
                      <a:pt x="16" y="0"/>
                    </a:moveTo>
                    <a:lnTo>
                      <a:pt x="34" y="76"/>
                    </a:lnTo>
                    <a:lnTo>
                      <a:pt x="0" y="117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2" name="Freeform 169"/>
              <p:cNvSpPr>
                <a:spLocks/>
              </p:cNvSpPr>
              <p:nvPr/>
            </p:nvSpPr>
            <p:spPr bwMode="auto">
              <a:xfrm>
                <a:off x="2605" y="14091"/>
                <a:ext cx="59" cy="105"/>
              </a:xfrm>
              <a:custGeom>
                <a:avLst/>
                <a:gdLst>
                  <a:gd name="T0" fmla="*/ 29 w 119"/>
                  <a:gd name="T1" fmla="*/ 0 h 210"/>
                  <a:gd name="T2" fmla="*/ 10 w 119"/>
                  <a:gd name="T3" fmla="*/ 38 h 210"/>
                  <a:gd name="T4" fmla="*/ 13 w 119"/>
                  <a:gd name="T5" fmla="*/ 50 h 210"/>
                  <a:gd name="T6" fmla="*/ 0 w 119"/>
                  <a:gd name="T7" fmla="*/ 53 h 210"/>
                  <a:gd name="T8" fmla="*/ 0 w 119"/>
                  <a:gd name="T9" fmla="*/ 40 h 210"/>
                  <a:gd name="T10" fmla="*/ 29 w 119"/>
                  <a:gd name="T11" fmla="*/ 0 h 210"/>
                  <a:gd name="T12" fmla="*/ 29 w 119"/>
                  <a:gd name="T13" fmla="*/ 0 h 21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9"/>
                  <a:gd name="T22" fmla="*/ 0 h 210"/>
                  <a:gd name="T23" fmla="*/ 119 w 119"/>
                  <a:gd name="T24" fmla="*/ 210 h 21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9" h="210">
                    <a:moveTo>
                      <a:pt x="119" y="0"/>
                    </a:moveTo>
                    <a:lnTo>
                      <a:pt x="43" y="149"/>
                    </a:lnTo>
                    <a:lnTo>
                      <a:pt x="53" y="199"/>
                    </a:lnTo>
                    <a:lnTo>
                      <a:pt x="2" y="210"/>
                    </a:lnTo>
                    <a:lnTo>
                      <a:pt x="0" y="16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3" name="Freeform 170"/>
              <p:cNvSpPr>
                <a:spLocks/>
              </p:cNvSpPr>
              <p:nvPr/>
            </p:nvSpPr>
            <p:spPr bwMode="auto">
              <a:xfrm>
                <a:off x="1711" y="12458"/>
                <a:ext cx="184" cy="146"/>
              </a:xfrm>
              <a:custGeom>
                <a:avLst/>
                <a:gdLst>
                  <a:gd name="T0" fmla="*/ 41 w 366"/>
                  <a:gd name="T1" fmla="*/ 19 h 293"/>
                  <a:gd name="T2" fmla="*/ 54 w 366"/>
                  <a:gd name="T3" fmla="*/ 28 h 293"/>
                  <a:gd name="T4" fmla="*/ 64 w 366"/>
                  <a:gd name="T5" fmla="*/ 28 h 293"/>
                  <a:gd name="T6" fmla="*/ 71 w 366"/>
                  <a:gd name="T7" fmla="*/ 27 h 293"/>
                  <a:gd name="T8" fmla="*/ 74 w 366"/>
                  <a:gd name="T9" fmla="*/ 20 h 293"/>
                  <a:gd name="T10" fmla="*/ 71 w 366"/>
                  <a:gd name="T11" fmla="*/ 13 h 293"/>
                  <a:gd name="T12" fmla="*/ 64 w 366"/>
                  <a:gd name="T13" fmla="*/ 6 h 293"/>
                  <a:gd name="T14" fmla="*/ 50 w 366"/>
                  <a:gd name="T15" fmla="*/ 4 h 293"/>
                  <a:gd name="T16" fmla="*/ 46 w 366"/>
                  <a:gd name="T17" fmla="*/ 13 h 293"/>
                  <a:gd name="T18" fmla="*/ 37 w 366"/>
                  <a:gd name="T19" fmla="*/ 0 h 293"/>
                  <a:gd name="T20" fmla="*/ 58 w 366"/>
                  <a:gd name="T21" fmla="*/ 0 h 293"/>
                  <a:gd name="T22" fmla="*/ 84 w 366"/>
                  <a:gd name="T23" fmla="*/ 5 h 293"/>
                  <a:gd name="T24" fmla="*/ 93 w 366"/>
                  <a:gd name="T25" fmla="*/ 26 h 293"/>
                  <a:gd name="T26" fmla="*/ 71 w 366"/>
                  <a:gd name="T27" fmla="*/ 41 h 293"/>
                  <a:gd name="T28" fmla="*/ 44 w 366"/>
                  <a:gd name="T29" fmla="*/ 39 h 293"/>
                  <a:gd name="T30" fmla="*/ 6 w 366"/>
                  <a:gd name="T31" fmla="*/ 73 h 293"/>
                  <a:gd name="T32" fmla="*/ 0 w 366"/>
                  <a:gd name="T33" fmla="*/ 63 h 293"/>
                  <a:gd name="T34" fmla="*/ 8 w 366"/>
                  <a:gd name="T35" fmla="*/ 57 h 293"/>
                  <a:gd name="T36" fmla="*/ 7 w 366"/>
                  <a:gd name="T37" fmla="*/ 42 h 293"/>
                  <a:gd name="T38" fmla="*/ 18 w 366"/>
                  <a:gd name="T39" fmla="*/ 36 h 293"/>
                  <a:gd name="T40" fmla="*/ 30 w 366"/>
                  <a:gd name="T41" fmla="*/ 38 h 293"/>
                  <a:gd name="T42" fmla="*/ 33 w 366"/>
                  <a:gd name="T43" fmla="*/ 25 h 293"/>
                  <a:gd name="T44" fmla="*/ 41 w 366"/>
                  <a:gd name="T45" fmla="*/ 19 h 293"/>
                  <a:gd name="T46" fmla="*/ 41 w 366"/>
                  <a:gd name="T47" fmla="*/ 19 h 293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366"/>
                  <a:gd name="T73" fmla="*/ 0 h 293"/>
                  <a:gd name="T74" fmla="*/ 366 w 366"/>
                  <a:gd name="T75" fmla="*/ 293 h 293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366" h="293">
                    <a:moveTo>
                      <a:pt x="162" y="78"/>
                    </a:moveTo>
                    <a:lnTo>
                      <a:pt x="214" y="115"/>
                    </a:lnTo>
                    <a:lnTo>
                      <a:pt x="255" y="115"/>
                    </a:lnTo>
                    <a:lnTo>
                      <a:pt x="283" y="108"/>
                    </a:lnTo>
                    <a:lnTo>
                      <a:pt x="293" y="82"/>
                    </a:lnTo>
                    <a:lnTo>
                      <a:pt x="281" y="55"/>
                    </a:lnTo>
                    <a:lnTo>
                      <a:pt x="255" y="27"/>
                    </a:lnTo>
                    <a:lnTo>
                      <a:pt x="196" y="16"/>
                    </a:lnTo>
                    <a:lnTo>
                      <a:pt x="182" y="55"/>
                    </a:lnTo>
                    <a:lnTo>
                      <a:pt x="146" y="2"/>
                    </a:lnTo>
                    <a:lnTo>
                      <a:pt x="230" y="0"/>
                    </a:lnTo>
                    <a:lnTo>
                      <a:pt x="333" y="23"/>
                    </a:lnTo>
                    <a:lnTo>
                      <a:pt x="366" y="105"/>
                    </a:lnTo>
                    <a:lnTo>
                      <a:pt x="281" y="165"/>
                    </a:lnTo>
                    <a:lnTo>
                      <a:pt x="176" y="158"/>
                    </a:lnTo>
                    <a:lnTo>
                      <a:pt x="22" y="293"/>
                    </a:lnTo>
                    <a:lnTo>
                      <a:pt x="0" y="254"/>
                    </a:lnTo>
                    <a:lnTo>
                      <a:pt x="32" y="229"/>
                    </a:lnTo>
                    <a:lnTo>
                      <a:pt x="26" y="169"/>
                    </a:lnTo>
                    <a:lnTo>
                      <a:pt x="69" y="147"/>
                    </a:lnTo>
                    <a:lnTo>
                      <a:pt x="119" y="154"/>
                    </a:lnTo>
                    <a:lnTo>
                      <a:pt x="131" y="103"/>
                    </a:lnTo>
                    <a:lnTo>
                      <a:pt x="162" y="78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4" name="Freeform 171"/>
              <p:cNvSpPr>
                <a:spLocks/>
              </p:cNvSpPr>
              <p:nvPr/>
            </p:nvSpPr>
            <p:spPr bwMode="auto">
              <a:xfrm>
                <a:off x="1926" y="12426"/>
                <a:ext cx="236" cy="297"/>
              </a:xfrm>
              <a:custGeom>
                <a:avLst/>
                <a:gdLst>
                  <a:gd name="T0" fmla="*/ 0 w 471"/>
                  <a:gd name="T1" fmla="*/ 9 h 595"/>
                  <a:gd name="T2" fmla="*/ 47 w 471"/>
                  <a:gd name="T3" fmla="*/ 39 h 595"/>
                  <a:gd name="T4" fmla="*/ 71 w 471"/>
                  <a:gd name="T5" fmla="*/ 65 h 595"/>
                  <a:gd name="T6" fmla="*/ 88 w 471"/>
                  <a:gd name="T7" fmla="*/ 99 h 595"/>
                  <a:gd name="T8" fmla="*/ 77 w 471"/>
                  <a:gd name="T9" fmla="*/ 90 h 595"/>
                  <a:gd name="T10" fmla="*/ 111 w 471"/>
                  <a:gd name="T11" fmla="*/ 148 h 595"/>
                  <a:gd name="T12" fmla="*/ 118 w 471"/>
                  <a:gd name="T13" fmla="*/ 88 h 595"/>
                  <a:gd name="T14" fmla="*/ 38 w 471"/>
                  <a:gd name="T15" fmla="*/ 0 h 595"/>
                  <a:gd name="T16" fmla="*/ 0 w 471"/>
                  <a:gd name="T17" fmla="*/ 9 h 595"/>
                  <a:gd name="T18" fmla="*/ 0 w 471"/>
                  <a:gd name="T19" fmla="*/ 9 h 59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71"/>
                  <a:gd name="T31" fmla="*/ 0 h 595"/>
                  <a:gd name="T32" fmla="*/ 471 w 471"/>
                  <a:gd name="T33" fmla="*/ 595 h 59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71" h="595">
                    <a:moveTo>
                      <a:pt x="0" y="37"/>
                    </a:moveTo>
                    <a:lnTo>
                      <a:pt x="186" y="158"/>
                    </a:lnTo>
                    <a:lnTo>
                      <a:pt x="281" y="261"/>
                    </a:lnTo>
                    <a:lnTo>
                      <a:pt x="350" y="396"/>
                    </a:lnTo>
                    <a:lnTo>
                      <a:pt x="305" y="360"/>
                    </a:lnTo>
                    <a:lnTo>
                      <a:pt x="442" y="595"/>
                    </a:lnTo>
                    <a:lnTo>
                      <a:pt x="471" y="355"/>
                    </a:lnTo>
                    <a:lnTo>
                      <a:pt x="152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5" name="Freeform 172"/>
              <p:cNvSpPr>
                <a:spLocks/>
              </p:cNvSpPr>
              <p:nvPr/>
            </p:nvSpPr>
            <p:spPr bwMode="auto">
              <a:xfrm>
                <a:off x="1818" y="12603"/>
                <a:ext cx="245" cy="227"/>
              </a:xfrm>
              <a:custGeom>
                <a:avLst/>
                <a:gdLst>
                  <a:gd name="T0" fmla="*/ 0 w 489"/>
                  <a:gd name="T1" fmla="*/ 25 h 455"/>
                  <a:gd name="T2" fmla="*/ 24 w 489"/>
                  <a:gd name="T3" fmla="*/ 47 h 455"/>
                  <a:gd name="T4" fmla="*/ 33 w 489"/>
                  <a:gd name="T5" fmla="*/ 65 h 455"/>
                  <a:gd name="T6" fmla="*/ 25 w 489"/>
                  <a:gd name="T7" fmla="*/ 92 h 455"/>
                  <a:gd name="T8" fmla="*/ 23 w 489"/>
                  <a:gd name="T9" fmla="*/ 113 h 455"/>
                  <a:gd name="T10" fmla="*/ 46 w 489"/>
                  <a:gd name="T11" fmla="*/ 86 h 455"/>
                  <a:gd name="T12" fmla="*/ 85 w 489"/>
                  <a:gd name="T13" fmla="*/ 78 h 455"/>
                  <a:gd name="T14" fmla="*/ 123 w 489"/>
                  <a:gd name="T15" fmla="*/ 89 h 455"/>
                  <a:gd name="T16" fmla="*/ 110 w 489"/>
                  <a:gd name="T17" fmla="*/ 71 h 455"/>
                  <a:gd name="T18" fmla="*/ 85 w 489"/>
                  <a:gd name="T19" fmla="*/ 62 h 455"/>
                  <a:gd name="T20" fmla="*/ 56 w 489"/>
                  <a:gd name="T21" fmla="*/ 55 h 455"/>
                  <a:gd name="T22" fmla="*/ 47 w 489"/>
                  <a:gd name="T23" fmla="*/ 44 h 455"/>
                  <a:gd name="T24" fmla="*/ 35 w 489"/>
                  <a:gd name="T25" fmla="*/ 36 h 455"/>
                  <a:gd name="T26" fmla="*/ 50 w 489"/>
                  <a:gd name="T27" fmla="*/ 36 h 455"/>
                  <a:gd name="T28" fmla="*/ 74 w 489"/>
                  <a:gd name="T29" fmla="*/ 38 h 455"/>
                  <a:gd name="T30" fmla="*/ 94 w 489"/>
                  <a:gd name="T31" fmla="*/ 34 h 455"/>
                  <a:gd name="T32" fmla="*/ 107 w 489"/>
                  <a:gd name="T33" fmla="*/ 27 h 455"/>
                  <a:gd name="T34" fmla="*/ 115 w 489"/>
                  <a:gd name="T35" fmla="*/ 7 h 455"/>
                  <a:gd name="T36" fmla="*/ 108 w 489"/>
                  <a:gd name="T37" fmla="*/ 0 h 455"/>
                  <a:gd name="T38" fmla="*/ 43 w 489"/>
                  <a:gd name="T39" fmla="*/ 4 h 455"/>
                  <a:gd name="T40" fmla="*/ 0 w 489"/>
                  <a:gd name="T41" fmla="*/ 25 h 455"/>
                  <a:gd name="T42" fmla="*/ 0 w 489"/>
                  <a:gd name="T43" fmla="*/ 25 h 455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89"/>
                  <a:gd name="T67" fmla="*/ 0 h 455"/>
                  <a:gd name="T68" fmla="*/ 489 w 489"/>
                  <a:gd name="T69" fmla="*/ 455 h 455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89" h="455">
                    <a:moveTo>
                      <a:pt x="0" y="103"/>
                    </a:moveTo>
                    <a:lnTo>
                      <a:pt x="95" y="190"/>
                    </a:lnTo>
                    <a:lnTo>
                      <a:pt x="129" y="261"/>
                    </a:lnTo>
                    <a:lnTo>
                      <a:pt x="97" y="368"/>
                    </a:lnTo>
                    <a:lnTo>
                      <a:pt x="91" y="455"/>
                    </a:lnTo>
                    <a:lnTo>
                      <a:pt x="182" y="347"/>
                    </a:lnTo>
                    <a:lnTo>
                      <a:pt x="337" y="313"/>
                    </a:lnTo>
                    <a:lnTo>
                      <a:pt x="489" y="359"/>
                    </a:lnTo>
                    <a:lnTo>
                      <a:pt x="438" y="284"/>
                    </a:lnTo>
                    <a:lnTo>
                      <a:pt x="339" y="251"/>
                    </a:lnTo>
                    <a:lnTo>
                      <a:pt x="224" y="221"/>
                    </a:lnTo>
                    <a:lnTo>
                      <a:pt x="188" y="178"/>
                    </a:lnTo>
                    <a:lnTo>
                      <a:pt x="140" y="146"/>
                    </a:lnTo>
                    <a:lnTo>
                      <a:pt x="198" y="144"/>
                    </a:lnTo>
                    <a:lnTo>
                      <a:pt x="293" y="153"/>
                    </a:lnTo>
                    <a:lnTo>
                      <a:pt x="376" y="139"/>
                    </a:lnTo>
                    <a:lnTo>
                      <a:pt x="428" y="110"/>
                    </a:lnTo>
                    <a:lnTo>
                      <a:pt x="459" y="31"/>
                    </a:lnTo>
                    <a:lnTo>
                      <a:pt x="430" y="0"/>
                    </a:lnTo>
                    <a:lnTo>
                      <a:pt x="172" y="18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6" name="Freeform 173"/>
              <p:cNvSpPr>
                <a:spLocks/>
              </p:cNvSpPr>
              <p:nvPr/>
            </p:nvSpPr>
            <p:spPr bwMode="auto">
              <a:xfrm>
                <a:off x="1820" y="12637"/>
                <a:ext cx="209" cy="163"/>
              </a:xfrm>
              <a:custGeom>
                <a:avLst/>
                <a:gdLst>
                  <a:gd name="T0" fmla="*/ 47 w 418"/>
                  <a:gd name="T1" fmla="*/ 12 h 325"/>
                  <a:gd name="T2" fmla="*/ 28 w 418"/>
                  <a:gd name="T3" fmla="*/ 16 h 325"/>
                  <a:gd name="T4" fmla="*/ 25 w 418"/>
                  <a:gd name="T5" fmla="*/ 21 h 325"/>
                  <a:gd name="T6" fmla="*/ 41 w 418"/>
                  <a:gd name="T7" fmla="*/ 40 h 325"/>
                  <a:gd name="T8" fmla="*/ 39 w 418"/>
                  <a:gd name="T9" fmla="*/ 56 h 325"/>
                  <a:gd name="T10" fmla="*/ 54 w 418"/>
                  <a:gd name="T11" fmla="*/ 52 h 325"/>
                  <a:gd name="T12" fmla="*/ 74 w 418"/>
                  <a:gd name="T13" fmla="*/ 50 h 325"/>
                  <a:gd name="T14" fmla="*/ 105 w 418"/>
                  <a:gd name="T15" fmla="*/ 65 h 325"/>
                  <a:gd name="T16" fmla="*/ 24 w 418"/>
                  <a:gd name="T17" fmla="*/ 82 h 325"/>
                  <a:gd name="T18" fmla="*/ 29 w 418"/>
                  <a:gd name="T19" fmla="*/ 53 h 325"/>
                  <a:gd name="T20" fmla="*/ 21 w 418"/>
                  <a:gd name="T21" fmla="*/ 26 h 325"/>
                  <a:gd name="T22" fmla="*/ 0 w 418"/>
                  <a:gd name="T23" fmla="*/ 3 h 325"/>
                  <a:gd name="T24" fmla="*/ 33 w 418"/>
                  <a:gd name="T25" fmla="*/ 0 h 325"/>
                  <a:gd name="T26" fmla="*/ 47 w 418"/>
                  <a:gd name="T27" fmla="*/ 12 h 325"/>
                  <a:gd name="T28" fmla="*/ 47 w 418"/>
                  <a:gd name="T29" fmla="*/ 12 h 32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18"/>
                  <a:gd name="T46" fmla="*/ 0 h 325"/>
                  <a:gd name="T47" fmla="*/ 418 w 418"/>
                  <a:gd name="T48" fmla="*/ 325 h 32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18" h="325">
                    <a:moveTo>
                      <a:pt x="186" y="46"/>
                    </a:moveTo>
                    <a:lnTo>
                      <a:pt x="113" y="62"/>
                    </a:lnTo>
                    <a:lnTo>
                      <a:pt x="99" y="83"/>
                    </a:lnTo>
                    <a:lnTo>
                      <a:pt x="162" y="158"/>
                    </a:lnTo>
                    <a:lnTo>
                      <a:pt x="154" y="223"/>
                    </a:lnTo>
                    <a:lnTo>
                      <a:pt x="216" y="207"/>
                    </a:lnTo>
                    <a:lnTo>
                      <a:pt x="295" y="198"/>
                    </a:lnTo>
                    <a:lnTo>
                      <a:pt x="418" y="259"/>
                    </a:lnTo>
                    <a:lnTo>
                      <a:pt x="93" y="325"/>
                    </a:lnTo>
                    <a:lnTo>
                      <a:pt x="117" y="209"/>
                    </a:lnTo>
                    <a:lnTo>
                      <a:pt x="83" y="103"/>
                    </a:lnTo>
                    <a:lnTo>
                      <a:pt x="0" y="9"/>
                    </a:lnTo>
                    <a:lnTo>
                      <a:pt x="131" y="0"/>
                    </a:lnTo>
                    <a:lnTo>
                      <a:pt x="186" y="4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7" name="Freeform 174"/>
              <p:cNvSpPr>
                <a:spLocks/>
              </p:cNvSpPr>
              <p:nvPr/>
            </p:nvSpPr>
            <p:spPr bwMode="auto">
              <a:xfrm>
                <a:off x="1809" y="12454"/>
                <a:ext cx="1057" cy="1630"/>
              </a:xfrm>
              <a:custGeom>
                <a:avLst/>
                <a:gdLst>
                  <a:gd name="T0" fmla="*/ 159 w 2114"/>
                  <a:gd name="T1" fmla="*/ 80 h 3260"/>
                  <a:gd name="T2" fmla="*/ 165 w 2114"/>
                  <a:gd name="T3" fmla="*/ 102 h 3260"/>
                  <a:gd name="T4" fmla="*/ 225 w 2114"/>
                  <a:gd name="T5" fmla="*/ 191 h 3260"/>
                  <a:gd name="T6" fmla="*/ 311 w 2114"/>
                  <a:gd name="T7" fmla="*/ 305 h 3260"/>
                  <a:gd name="T8" fmla="*/ 264 w 2114"/>
                  <a:gd name="T9" fmla="*/ 285 h 3260"/>
                  <a:gd name="T10" fmla="*/ 167 w 2114"/>
                  <a:gd name="T11" fmla="*/ 186 h 3260"/>
                  <a:gd name="T12" fmla="*/ 48 w 2114"/>
                  <a:gd name="T13" fmla="*/ 174 h 3260"/>
                  <a:gd name="T14" fmla="*/ 0 w 2114"/>
                  <a:gd name="T15" fmla="*/ 288 h 3260"/>
                  <a:gd name="T16" fmla="*/ 19 w 2114"/>
                  <a:gd name="T17" fmla="*/ 409 h 3260"/>
                  <a:gd name="T18" fmla="*/ 47 w 2114"/>
                  <a:gd name="T19" fmla="*/ 444 h 3260"/>
                  <a:gd name="T20" fmla="*/ 15 w 2114"/>
                  <a:gd name="T21" fmla="*/ 352 h 3260"/>
                  <a:gd name="T22" fmla="*/ 19 w 2114"/>
                  <a:gd name="T23" fmla="*/ 337 h 3260"/>
                  <a:gd name="T24" fmla="*/ 15 w 2114"/>
                  <a:gd name="T25" fmla="*/ 261 h 3260"/>
                  <a:gd name="T26" fmla="*/ 26 w 2114"/>
                  <a:gd name="T27" fmla="*/ 235 h 3260"/>
                  <a:gd name="T28" fmla="*/ 47 w 2114"/>
                  <a:gd name="T29" fmla="*/ 214 h 3260"/>
                  <a:gd name="T30" fmla="*/ 139 w 2114"/>
                  <a:gd name="T31" fmla="*/ 249 h 3260"/>
                  <a:gd name="T32" fmla="*/ 150 w 2114"/>
                  <a:gd name="T33" fmla="*/ 264 h 3260"/>
                  <a:gd name="T34" fmla="*/ 160 w 2114"/>
                  <a:gd name="T35" fmla="*/ 276 h 3260"/>
                  <a:gd name="T36" fmla="*/ 168 w 2114"/>
                  <a:gd name="T37" fmla="*/ 276 h 3260"/>
                  <a:gd name="T38" fmla="*/ 170 w 2114"/>
                  <a:gd name="T39" fmla="*/ 271 h 3260"/>
                  <a:gd name="T40" fmla="*/ 244 w 2114"/>
                  <a:gd name="T41" fmla="*/ 353 h 3260"/>
                  <a:gd name="T42" fmla="*/ 320 w 2114"/>
                  <a:gd name="T43" fmla="*/ 449 h 3260"/>
                  <a:gd name="T44" fmla="*/ 371 w 2114"/>
                  <a:gd name="T45" fmla="*/ 488 h 3260"/>
                  <a:gd name="T46" fmla="*/ 393 w 2114"/>
                  <a:gd name="T47" fmla="*/ 606 h 3260"/>
                  <a:gd name="T48" fmla="*/ 418 w 2114"/>
                  <a:gd name="T49" fmla="*/ 664 h 3260"/>
                  <a:gd name="T50" fmla="*/ 456 w 2114"/>
                  <a:gd name="T51" fmla="*/ 739 h 3260"/>
                  <a:gd name="T52" fmla="*/ 452 w 2114"/>
                  <a:gd name="T53" fmla="*/ 770 h 3260"/>
                  <a:gd name="T54" fmla="*/ 426 w 2114"/>
                  <a:gd name="T55" fmla="*/ 815 h 3260"/>
                  <a:gd name="T56" fmla="*/ 452 w 2114"/>
                  <a:gd name="T57" fmla="*/ 805 h 3260"/>
                  <a:gd name="T58" fmla="*/ 529 w 2114"/>
                  <a:gd name="T59" fmla="*/ 625 h 3260"/>
                  <a:gd name="T60" fmla="*/ 491 w 2114"/>
                  <a:gd name="T61" fmla="*/ 399 h 3260"/>
                  <a:gd name="T62" fmla="*/ 416 w 2114"/>
                  <a:gd name="T63" fmla="*/ 310 h 3260"/>
                  <a:gd name="T64" fmla="*/ 370 w 2114"/>
                  <a:gd name="T65" fmla="*/ 322 h 3260"/>
                  <a:gd name="T66" fmla="*/ 396 w 2114"/>
                  <a:gd name="T67" fmla="*/ 328 h 3260"/>
                  <a:gd name="T68" fmla="*/ 456 w 2114"/>
                  <a:gd name="T69" fmla="*/ 379 h 3260"/>
                  <a:gd name="T70" fmla="*/ 486 w 2114"/>
                  <a:gd name="T71" fmla="*/ 490 h 3260"/>
                  <a:gd name="T72" fmla="*/ 482 w 2114"/>
                  <a:gd name="T73" fmla="*/ 661 h 3260"/>
                  <a:gd name="T74" fmla="*/ 470 w 2114"/>
                  <a:gd name="T75" fmla="*/ 453 h 3260"/>
                  <a:gd name="T76" fmla="*/ 441 w 2114"/>
                  <a:gd name="T77" fmla="*/ 384 h 3260"/>
                  <a:gd name="T78" fmla="*/ 414 w 2114"/>
                  <a:gd name="T79" fmla="*/ 365 h 3260"/>
                  <a:gd name="T80" fmla="*/ 373 w 2114"/>
                  <a:gd name="T81" fmla="*/ 346 h 3260"/>
                  <a:gd name="T82" fmla="*/ 348 w 2114"/>
                  <a:gd name="T83" fmla="*/ 310 h 3260"/>
                  <a:gd name="T84" fmla="*/ 183 w 2114"/>
                  <a:gd name="T85" fmla="*/ 61 h 3260"/>
                  <a:gd name="T86" fmla="*/ 85 w 2114"/>
                  <a:gd name="T87" fmla="*/ 0 h 3260"/>
                  <a:gd name="T88" fmla="*/ 126 w 2114"/>
                  <a:gd name="T89" fmla="*/ 42 h 3260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114"/>
                  <a:gd name="T136" fmla="*/ 0 h 3260"/>
                  <a:gd name="T137" fmla="*/ 2114 w 2114"/>
                  <a:gd name="T138" fmla="*/ 3260 h 3260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114" h="3260">
                    <a:moveTo>
                      <a:pt x="507" y="165"/>
                    </a:moveTo>
                    <a:lnTo>
                      <a:pt x="638" y="318"/>
                    </a:lnTo>
                    <a:lnTo>
                      <a:pt x="598" y="300"/>
                    </a:lnTo>
                    <a:lnTo>
                      <a:pt x="660" y="406"/>
                    </a:lnTo>
                    <a:lnTo>
                      <a:pt x="697" y="508"/>
                    </a:lnTo>
                    <a:lnTo>
                      <a:pt x="903" y="763"/>
                    </a:lnTo>
                    <a:lnTo>
                      <a:pt x="1165" y="1067"/>
                    </a:lnTo>
                    <a:lnTo>
                      <a:pt x="1244" y="1218"/>
                    </a:lnTo>
                    <a:lnTo>
                      <a:pt x="1024" y="1037"/>
                    </a:lnTo>
                    <a:lnTo>
                      <a:pt x="1056" y="1138"/>
                    </a:lnTo>
                    <a:lnTo>
                      <a:pt x="870" y="916"/>
                    </a:lnTo>
                    <a:lnTo>
                      <a:pt x="668" y="744"/>
                    </a:lnTo>
                    <a:lnTo>
                      <a:pt x="487" y="651"/>
                    </a:lnTo>
                    <a:lnTo>
                      <a:pt x="192" y="696"/>
                    </a:lnTo>
                    <a:lnTo>
                      <a:pt x="77" y="865"/>
                    </a:lnTo>
                    <a:lnTo>
                      <a:pt x="0" y="1152"/>
                    </a:lnTo>
                    <a:lnTo>
                      <a:pt x="32" y="1415"/>
                    </a:lnTo>
                    <a:lnTo>
                      <a:pt x="77" y="1639"/>
                    </a:lnTo>
                    <a:lnTo>
                      <a:pt x="238" y="1962"/>
                    </a:lnTo>
                    <a:lnTo>
                      <a:pt x="190" y="1777"/>
                    </a:lnTo>
                    <a:lnTo>
                      <a:pt x="107" y="1562"/>
                    </a:lnTo>
                    <a:lnTo>
                      <a:pt x="63" y="1406"/>
                    </a:lnTo>
                    <a:lnTo>
                      <a:pt x="51" y="1287"/>
                    </a:lnTo>
                    <a:lnTo>
                      <a:pt x="79" y="1348"/>
                    </a:lnTo>
                    <a:lnTo>
                      <a:pt x="61" y="1204"/>
                    </a:lnTo>
                    <a:lnTo>
                      <a:pt x="63" y="1042"/>
                    </a:lnTo>
                    <a:lnTo>
                      <a:pt x="105" y="912"/>
                    </a:lnTo>
                    <a:lnTo>
                      <a:pt x="107" y="941"/>
                    </a:lnTo>
                    <a:lnTo>
                      <a:pt x="131" y="888"/>
                    </a:lnTo>
                    <a:lnTo>
                      <a:pt x="188" y="859"/>
                    </a:lnTo>
                    <a:lnTo>
                      <a:pt x="321" y="881"/>
                    </a:lnTo>
                    <a:lnTo>
                      <a:pt x="559" y="996"/>
                    </a:lnTo>
                    <a:lnTo>
                      <a:pt x="319" y="914"/>
                    </a:lnTo>
                    <a:lnTo>
                      <a:pt x="600" y="1055"/>
                    </a:lnTo>
                    <a:lnTo>
                      <a:pt x="448" y="1015"/>
                    </a:lnTo>
                    <a:lnTo>
                      <a:pt x="642" y="1104"/>
                    </a:lnTo>
                    <a:lnTo>
                      <a:pt x="596" y="1069"/>
                    </a:lnTo>
                    <a:lnTo>
                      <a:pt x="674" y="1104"/>
                    </a:lnTo>
                    <a:lnTo>
                      <a:pt x="598" y="1028"/>
                    </a:lnTo>
                    <a:lnTo>
                      <a:pt x="683" y="1081"/>
                    </a:lnTo>
                    <a:lnTo>
                      <a:pt x="800" y="1209"/>
                    </a:lnTo>
                    <a:lnTo>
                      <a:pt x="979" y="1410"/>
                    </a:lnTo>
                    <a:lnTo>
                      <a:pt x="1167" y="1656"/>
                    </a:lnTo>
                    <a:lnTo>
                      <a:pt x="1280" y="1797"/>
                    </a:lnTo>
                    <a:lnTo>
                      <a:pt x="1422" y="1905"/>
                    </a:lnTo>
                    <a:lnTo>
                      <a:pt x="1486" y="1955"/>
                    </a:lnTo>
                    <a:lnTo>
                      <a:pt x="1514" y="2102"/>
                    </a:lnTo>
                    <a:lnTo>
                      <a:pt x="1573" y="2422"/>
                    </a:lnTo>
                    <a:lnTo>
                      <a:pt x="1597" y="2562"/>
                    </a:lnTo>
                    <a:lnTo>
                      <a:pt x="1672" y="2656"/>
                    </a:lnTo>
                    <a:lnTo>
                      <a:pt x="1755" y="2889"/>
                    </a:lnTo>
                    <a:lnTo>
                      <a:pt x="1825" y="2956"/>
                    </a:lnTo>
                    <a:lnTo>
                      <a:pt x="1831" y="2990"/>
                    </a:lnTo>
                    <a:lnTo>
                      <a:pt x="1811" y="3077"/>
                    </a:lnTo>
                    <a:lnTo>
                      <a:pt x="1753" y="3192"/>
                    </a:lnTo>
                    <a:lnTo>
                      <a:pt x="1704" y="3260"/>
                    </a:lnTo>
                    <a:lnTo>
                      <a:pt x="1757" y="3251"/>
                    </a:lnTo>
                    <a:lnTo>
                      <a:pt x="1811" y="3217"/>
                    </a:lnTo>
                    <a:lnTo>
                      <a:pt x="1947" y="3002"/>
                    </a:lnTo>
                    <a:lnTo>
                      <a:pt x="2114" y="2500"/>
                    </a:lnTo>
                    <a:lnTo>
                      <a:pt x="2039" y="1942"/>
                    </a:lnTo>
                    <a:lnTo>
                      <a:pt x="1967" y="1596"/>
                    </a:lnTo>
                    <a:lnTo>
                      <a:pt x="1817" y="1387"/>
                    </a:lnTo>
                    <a:lnTo>
                      <a:pt x="1666" y="1239"/>
                    </a:lnTo>
                    <a:lnTo>
                      <a:pt x="1559" y="1220"/>
                    </a:lnTo>
                    <a:lnTo>
                      <a:pt x="1482" y="1285"/>
                    </a:lnTo>
                    <a:lnTo>
                      <a:pt x="1456" y="1394"/>
                    </a:lnTo>
                    <a:lnTo>
                      <a:pt x="1585" y="1312"/>
                    </a:lnTo>
                    <a:lnTo>
                      <a:pt x="1706" y="1394"/>
                    </a:lnTo>
                    <a:lnTo>
                      <a:pt x="1825" y="1514"/>
                    </a:lnTo>
                    <a:lnTo>
                      <a:pt x="1938" y="1770"/>
                    </a:lnTo>
                    <a:lnTo>
                      <a:pt x="1944" y="1960"/>
                    </a:lnTo>
                    <a:lnTo>
                      <a:pt x="1947" y="2191"/>
                    </a:lnTo>
                    <a:lnTo>
                      <a:pt x="1928" y="2642"/>
                    </a:lnTo>
                    <a:lnTo>
                      <a:pt x="1910" y="1983"/>
                    </a:lnTo>
                    <a:lnTo>
                      <a:pt x="1882" y="1813"/>
                    </a:lnTo>
                    <a:lnTo>
                      <a:pt x="1838" y="1669"/>
                    </a:lnTo>
                    <a:lnTo>
                      <a:pt x="1765" y="1536"/>
                    </a:lnTo>
                    <a:lnTo>
                      <a:pt x="1724" y="1477"/>
                    </a:lnTo>
                    <a:lnTo>
                      <a:pt x="1658" y="1459"/>
                    </a:lnTo>
                    <a:lnTo>
                      <a:pt x="1553" y="1427"/>
                    </a:lnTo>
                    <a:lnTo>
                      <a:pt x="1494" y="1381"/>
                    </a:lnTo>
                    <a:lnTo>
                      <a:pt x="1446" y="1454"/>
                    </a:lnTo>
                    <a:lnTo>
                      <a:pt x="1393" y="1237"/>
                    </a:lnTo>
                    <a:lnTo>
                      <a:pt x="983" y="692"/>
                    </a:lnTo>
                    <a:lnTo>
                      <a:pt x="735" y="245"/>
                    </a:lnTo>
                    <a:lnTo>
                      <a:pt x="515" y="41"/>
                    </a:lnTo>
                    <a:lnTo>
                      <a:pt x="341" y="0"/>
                    </a:lnTo>
                    <a:lnTo>
                      <a:pt x="507" y="165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8" name="Freeform 175"/>
              <p:cNvSpPr>
                <a:spLocks/>
              </p:cNvSpPr>
              <p:nvPr/>
            </p:nvSpPr>
            <p:spPr bwMode="auto">
              <a:xfrm>
                <a:off x="2548" y="13052"/>
                <a:ext cx="124" cy="207"/>
              </a:xfrm>
              <a:custGeom>
                <a:avLst/>
                <a:gdLst>
                  <a:gd name="T0" fmla="*/ 15 w 248"/>
                  <a:gd name="T1" fmla="*/ 0 h 414"/>
                  <a:gd name="T2" fmla="*/ 25 w 248"/>
                  <a:gd name="T3" fmla="*/ 48 h 414"/>
                  <a:gd name="T4" fmla="*/ 62 w 248"/>
                  <a:gd name="T5" fmla="*/ 104 h 414"/>
                  <a:gd name="T6" fmla="*/ 2 w 248"/>
                  <a:gd name="T7" fmla="*/ 82 h 414"/>
                  <a:gd name="T8" fmla="*/ 0 w 248"/>
                  <a:gd name="T9" fmla="*/ 25 h 414"/>
                  <a:gd name="T10" fmla="*/ 15 w 248"/>
                  <a:gd name="T11" fmla="*/ 0 h 414"/>
                  <a:gd name="T12" fmla="*/ 15 w 248"/>
                  <a:gd name="T13" fmla="*/ 0 h 41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48"/>
                  <a:gd name="T22" fmla="*/ 0 h 414"/>
                  <a:gd name="T23" fmla="*/ 248 w 248"/>
                  <a:gd name="T24" fmla="*/ 414 h 414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48" h="414">
                    <a:moveTo>
                      <a:pt x="59" y="0"/>
                    </a:moveTo>
                    <a:lnTo>
                      <a:pt x="97" y="192"/>
                    </a:lnTo>
                    <a:lnTo>
                      <a:pt x="248" y="414"/>
                    </a:lnTo>
                    <a:lnTo>
                      <a:pt x="6" y="327"/>
                    </a:lnTo>
                    <a:lnTo>
                      <a:pt x="0" y="99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49" name="Freeform 176"/>
              <p:cNvSpPr>
                <a:spLocks/>
              </p:cNvSpPr>
              <p:nvPr/>
            </p:nvSpPr>
            <p:spPr bwMode="auto">
              <a:xfrm>
                <a:off x="2127" y="13810"/>
                <a:ext cx="467" cy="219"/>
              </a:xfrm>
              <a:custGeom>
                <a:avLst/>
                <a:gdLst>
                  <a:gd name="T0" fmla="*/ 224 w 933"/>
                  <a:gd name="T1" fmla="*/ 0 h 439"/>
                  <a:gd name="T2" fmla="*/ 215 w 933"/>
                  <a:gd name="T3" fmla="*/ 50 h 439"/>
                  <a:gd name="T4" fmla="*/ 208 w 933"/>
                  <a:gd name="T5" fmla="*/ 69 h 439"/>
                  <a:gd name="T6" fmla="*/ 195 w 933"/>
                  <a:gd name="T7" fmla="*/ 71 h 439"/>
                  <a:gd name="T8" fmla="*/ 200 w 933"/>
                  <a:gd name="T9" fmla="*/ 83 h 439"/>
                  <a:gd name="T10" fmla="*/ 187 w 933"/>
                  <a:gd name="T11" fmla="*/ 85 h 439"/>
                  <a:gd name="T12" fmla="*/ 157 w 933"/>
                  <a:gd name="T13" fmla="*/ 88 h 439"/>
                  <a:gd name="T14" fmla="*/ 122 w 933"/>
                  <a:gd name="T15" fmla="*/ 80 h 439"/>
                  <a:gd name="T16" fmla="*/ 54 w 933"/>
                  <a:gd name="T17" fmla="*/ 54 h 439"/>
                  <a:gd name="T18" fmla="*/ 0 w 933"/>
                  <a:gd name="T19" fmla="*/ 26 h 439"/>
                  <a:gd name="T20" fmla="*/ 39 w 933"/>
                  <a:gd name="T21" fmla="*/ 57 h 439"/>
                  <a:gd name="T22" fmla="*/ 84 w 933"/>
                  <a:gd name="T23" fmla="*/ 84 h 439"/>
                  <a:gd name="T24" fmla="*/ 121 w 933"/>
                  <a:gd name="T25" fmla="*/ 102 h 439"/>
                  <a:gd name="T26" fmla="*/ 234 w 933"/>
                  <a:gd name="T27" fmla="*/ 109 h 439"/>
                  <a:gd name="T28" fmla="*/ 227 w 933"/>
                  <a:gd name="T29" fmla="*/ 66 h 439"/>
                  <a:gd name="T30" fmla="*/ 224 w 933"/>
                  <a:gd name="T31" fmla="*/ 0 h 439"/>
                  <a:gd name="T32" fmla="*/ 224 w 933"/>
                  <a:gd name="T33" fmla="*/ 0 h 43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933"/>
                  <a:gd name="T52" fmla="*/ 0 h 439"/>
                  <a:gd name="T53" fmla="*/ 933 w 933"/>
                  <a:gd name="T54" fmla="*/ 439 h 439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933" h="439">
                    <a:moveTo>
                      <a:pt x="895" y="0"/>
                    </a:moveTo>
                    <a:lnTo>
                      <a:pt x="858" y="203"/>
                    </a:lnTo>
                    <a:lnTo>
                      <a:pt x="832" y="279"/>
                    </a:lnTo>
                    <a:lnTo>
                      <a:pt x="779" y="284"/>
                    </a:lnTo>
                    <a:lnTo>
                      <a:pt x="800" y="332"/>
                    </a:lnTo>
                    <a:lnTo>
                      <a:pt x="747" y="343"/>
                    </a:lnTo>
                    <a:lnTo>
                      <a:pt x="628" y="352"/>
                    </a:lnTo>
                    <a:lnTo>
                      <a:pt x="487" y="323"/>
                    </a:lnTo>
                    <a:lnTo>
                      <a:pt x="214" y="217"/>
                    </a:lnTo>
                    <a:lnTo>
                      <a:pt x="0" y="107"/>
                    </a:lnTo>
                    <a:lnTo>
                      <a:pt x="154" y="231"/>
                    </a:lnTo>
                    <a:lnTo>
                      <a:pt x="333" y="337"/>
                    </a:lnTo>
                    <a:lnTo>
                      <a:pt x="483" y="410"/>
                    </a:lnTo>
                    <a:lnTo>
                      <a:pt x="933" y="439"/>
                    </a:lnTo>
                    <a:lnTo>
                      <a:pt x="907" y="265"/>
                    </a:lnTo>
                    <a:lnTo>
                      <a:pt x="89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0" name="Freeform 177"/>
              <p:cNvSpPr>
                <a:spLocks/>
              </p:cNvSpPr>
              <p:nvPr/>
            </p:nvSpPr>
            <p:spPr bwMode="auto">
              <a:xfrm>
                <a:off x="1808" y="12474"/>
                <a:ext cx="14" cy="25"/>
              </a:xfrm>
              <a:custGeom>
                <a:avLst/>
                <a:gdLst>
                  <a:gd name="T0" fmla="*/ 6 w 28"/>
                  <a:gd name="T1" fmla="*/ 3 h 50"/>
                  <a:gd name="T2" fmla="*/ 5 w 28"/>
                  <a:gd name="T3" fmla="*/ 5 h 50"/>
                  <a:gd name="T4" fmla="*/ 4 w 28"/>
                  <a:gd name="T5" fmla="*/ 7 h 50"/>
                  <a:gd name="T6" fmla="*/ 5 w 28"/>
                  <a:gd name="T7" fmla="*/ 12 h 50"/>
                  <a:gd name="T8" fmla="*/ 2 w 28"/>
                  <a:gd name="T9" fmla="*/ 13 h 50"/>
                  <a:gd name="T10" fmla="*/ 0 w 28"/>
                  <a:gd name="T11" fmla="*/ 11 h 50"/>
                  <a:gd name="T12" fmla="*/ 0 w 28"/>
                  <a:gd name="T13" fmla="*/ 8 h 50"/>
                  <a:gd name="T14" fmla="*/ 1 w 28"/>
                  <a:gd name="T15" fmla="*/ 4 h 50"/>
                  <a:gd name="T16" fmla="*/ 2 w 28"/>
                  <a:gd name="T17" fmla="*/ 2 h 50"/>
                  <a:gd name="T18" fmla="*/ 4 w 28"/>
                  <a:gd name="T19" fmla="*/ 0 h 50"/>
                  <a:gd name="T20" fmla="*/ 7 w 28"/>
                  <a:gd name="T21" fmla="*/ 0 h 50"/>
                  <a:gd name="T22" fmla="*/ 6 w 28"/>
                  <a:gd name="T23" fmla="*/ 3 h 50"/>
                  <a:gd name="T24" fmla="*/ 6 w 28"/>
                  <a:gd name="T25" fmla="*/ 3 h 5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"/>
                  <a:gd name="T40" fmla="*/ 0 h 50"/>
                  <a:gd name="T41" fmla="*/ 28 w 28"/>
                  <a:gd name="T42" fmla="*/ 50 h 50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" h="50">
                    <a:moveTo>
                      <a:pt x="22" y="9"/>
                    </a:moveTo>
                    <a:lnTo>
                      <a:pt x="18" y="18"/>
                    </a:lnTo>
                    <a:lnTo>
                      <a:pt x="16" y="30"/>
                    </a:lnTo>
                    <a:lnTo>
                      <a:pt x="18" y="46"/>
                    </a:lnTo>
                    <a:lnTo>
                      <a:pt x="8" y="50"/>
                    </a:lnTo>
                    <a:lnTo>
                      <a:pt x="0" y="43"/>
                    </a:lnTo>
                    <a:lnTo>
                      <a:pt x="0" y="32"/>
                    </a:lnTo>
                    <a:lnTo>
                      <a:pt x="2" y="16"/>
                    </a:lnTo>
                    <a:lnTo>
                      <a:pt x="6" y="5"/>
                    </a:lnTo>
                    <a:lnTo>
                      <a:pt x="16" y="0"/>
                    </a:lnTo>
                    <a:lnTo>
                      <a:pt x="28" y="0"/>
                    </a:lnTo>
                    <a:lnTo>
                      <a:pt x="22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1" name="Freeform 178"/>
              <p:cNvSpPr>
                <a:spLocks/>
              </p:cNvSpPr>
              <p:nvPr/>
            </p:nvSpPr>
            <p:spPr bwMode="auto">
              <a:xfrm>
                <a:off x="1722" y="12370"/>
                <a:ext cx="425" cy="308"/>
              </a:xfrm>
              <a:custGeom>
                <a:avLst/>
                <a:gdLst>
                  <a:gd name="T0" fmla="*/ 15 w 850"/>
                  <a:gd name="T1" fmla="*/ 33 h 616"/>
                  <a:gd name="T2" fmla="*/ 20 w 850"/>
                  <a:gd name="T3" fmla="*/ 46 h 616"/>
                  <a:gd name="T4" fmla="*/ 35 w 850"/>
                  <a:gd name="T5" fmla="*/ 46 h 616"/>
                  <a:gd name="T6" fmla="*/ 54 w 850"/>
                  <a:gd name="T7" fmla="*/ 46 h 616"/>
                  <a:gd name="T8" fmla="*/ 67 w 850"/>
                  <a:gd name="T9" fmla="*/ 53 h 616"/>
                  <a:gd name="T10" fmla="*/ 74 w 850"/>
                  <a:gd name="T11" fmla="*/ 65 h 616"/>
                  <a:gd name="T12" fmla="*/ 72 w 850"/>
                  <a:gd name="T13" fmla="*/ 74 h 616"/>
                  <a:gd name="T14" fmla="*/ 59 w 850"/>
                  <a:gd name="T15" fmla="*/ 77 h 616"/>
                  <a:gd name="T16" fmla="*/ 48 w 850"/>
                  <a:gd name="T17" fmla="*/ 75 h 616"/>
                  <a:gd name="T18" fmla="*/ 38 w 850"/>
                  <a:gd name="T19" fmla="*/ 67 h 616"/>
                  <a:gd name="T20" fmla="*/ 33 w 850"/>
                  <a:gd name="T21" fmla="*/ 62 h 616"/>
                  <a:gd name="T22" fmla="*/ 27 w 850"/>
                  <a:gd name="T23" fmla="*/ 68 h 616"/>
                  <a:gd name="T24" fmla="*/ 26 w 850"/>
                  <a:gd name="T25" fmla="*/ 77 h 616"/>
                  <a:gd name="T26" fmla="*/ 30 w 850"/>
                  <a:gd name="T27" fmla="*/ 84 h 616"/>
                  <a:gd name="T28" fmla="*/ 20 w 850"/>
                  <a:gd name="T29" fmla="*/ 85 h 616"/>
                  <a:gd name="T30" fmla="*/ 11 w 850"/>
                  <a:gd name="T31" fmla="*/ 86 h 616"/>
                  <a:gd name="T32" fmla="*/ 6 w 850"/>
                  <a:gd name="T33" fmla="*/ 94 h 616"/>
                  <a:gd name="T34" fmla="*/ 6 w 850"/>
                  <a:gd name="T35" fmla="*/ 102 h 616"/>
                  <a:gd name="T36" fmla="*/ 1 w 850"/>
                  <a:gd name="T37" fmla="*/ 108 h 616"/>
                  <a:gd name="T38" fmla="*/ 1 w 850"/>
                  <a:gd name="T39" fmla="*/ 116 h 616"/>
                  <a:gd name="T40" fmla="*/ 6 w 850"/>
                  <a:gd name="T41" fmla="*/ 124 h 616"/>
                  <a:gd name="T42" fmla="*/ 21 w 850"/>
                  <a:gd name="T43" fmla="*/ 139 h 616"/>
                  <a:gd name="T44" fmla="*/ 37 w 850"/>
                  <a:gd name="T45" fmla="*/ 148 h 616"/>
                  <a:gd name="T46" fmla="*/ 55 w 850"/>
                  <a:gd name="T47" fmla="*/ 154 h 616"/>
                  <a:gd name="T48" fmla="*/ 66 w 850"/>
                  <a:gd name="T49" fmla="*/ 152 h 616"/>
                  <a:gd name="T50" fmla="*/ 77 w 850"/>
                  <a:gd name="T51" fmla="*/ 146 h 616"/>
                  <a:gd name="T52" fmla="*/ 106 w 850"/>
                  <a:gd name="T53" fmla="*/ 145 h 616"/>
                  <a:gd name="T54" fmla="*/ 141 w 850"/>
                  <a:gd name="T55" fmla="*/ 145 h 616"/>
                  <a:gd name="T56" fmla="*/ 158 w 850"/>
                  <a:gd name="T57" fmla="*/ 136 h 616"/>
                  <a:gd name="T58" fmla="*/ 164 w 850"/>
                  <a:gd name="T59" fmla="*/ 114 h 616"/>
                  <a:gd name="T60" fmla="*/ 151 w 850"/>
                  <a:gd name="T61" fmla="*/ 91 h 616"/>
                  <a:gd name="T62" fmla="*/ 142 w 850"/>
                  <a:gd name="T63" fmla="*/ 78 h 616"/>
                  <a:gd name="T64" fmla="*/ 132 w 850"/>
                  <a:gd name="T65" fmla="*/ 73 h 616"/>
                  <a:gd name="T66" fmla="*/ 117 w 850"/>
                  <a:gd name="T67" fmla="*/ 70 h 616"/>
                  <a:gd name="T68" fmla="*/ 102 w 850"/>
                  <a:gd name="T69" fmla="*/ 56 h 616"/>
                  <a:gd name="T70" fmla="*/ 88 w 850"/>
                  <a:gd name="T71" fmla="*/ 46 h 616"/>
                  <a:gd name="T72" fmla="*/ 74 w 850"/>
                  <a:gd name="T73" fmla="*/ 42 h 616"/>
                  <a:gd name="T74" fmla="*/ 53 w 850"/>
                  <a:gd name="T75" fmla="*/ 41 h 616"/>
                  <a:gd name="T76" fmla="*/ 37 w 850"/>
                  <a:gd name="T77" fmla="*/ 41 h 616"/>
                  <a:gd name="T78" fmla="*/ 28 w 850"/>
                  <a:gd name="T79" fmla="*/ 38 h 616"/>
                  <a:gd name="T80" fmla="*/ 26 w 850"/>
                  <a:gd name="T81" fmla="*/ 28 h 616"/>
                  <a:gd name="T82" fmla="*/ 27 w 850"/>
                  <a:gd name="T83" fmla="*/ 21 h 616"/>
                  <a:gd name="T84" fmla="*/ 39 w 850"/>
                  <a:gd name="T85" fmla="*/ 18 h 616"/>
                  <a:gd name="T86" fmla="*/ 38 w 850"/>
                  <a:gd name="T87" fmla="*/ 26 h 616"/>
                  <a:gd name="T88" fmla="*/ 51 w 850"/>
                  <a:gd name="T89" fmla="*/ 32 h 616"/>
                  <a:gd name="T90" fmla="*/ 79 w 850"/>
                  <a:gd name="T91" fmla="*/ 33 h 616"/>
                  <a:gd name="T92" fmla="*/ 101 w 850"/>
                  <a:gd name="T93" fmla="*/ 37 h 616"/>
                  <a:gd name="T94" fmla="*/ 127 w 850"/>
                  <a:gd name="T95" fmla="*/ 48 h 616"/>
                  <a:gd name="T96" fmla="*/ 155 w 850"/>
                  <a:gd name="T97" fmla="*/ 68 h 616"/>
                  <a:gd name="T98" fmla="*/ 190 w 850"/>
                  <a:gd name="T99" fmla="*/ 100 h 616"/>
                  <a:gd name="T100" fmla="*/ 196 w 850"/>
                  <a:gd name="T101" fmla="*/ 8 h 616"/>
                  <a:gd name="T102" fmla="*/ 164 w 850"/>
                  <a:gd name="T103" fmla="*/ 1 h 616"/>
                  <a:gd name="T104" fmla="*/ 111 w 850"/>
                  <a:gd name="T105" fmla="*/ 0 h 616"/>
                  <a:gd name="T106" fmla="*/ 67 w 850"/>
                  <a:gd name="T107" fmla="*/ 5 h 616"/>
                  <a:gd name="T108" fmla="*/ 32 w 850"/>
                  <a:gd name="T109" fmla="*/ 13 h 616"/>
                  <a:gd name="T110" fmla="*/ 9 w 850"/>
                  <a:gd name="T111" fmla="*/ 26 h 616"/>
                  <a:gd name="T112" fmla="*/ 7 w 850"/>
                  <a:gd name="T113" fmla="*/ 43 h 616"/>
                  <a:gd name="T114" fmla="*/ 11 w 850"/>
                  <a:gd name="T115" fmla="*/ 33 h 61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850"/>
                  <a:gd name="T175" fmla="*/ 0 h 616"/>
                  <a:gd name="T176" fmla="*/ 850 w 850"/>
                  <a:gd name="T177" fmla="*/ 616 h 616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850" h="616">
                    <a:moveTo>
                      <a:pt x="41" y="130"/>
                    </a:moveTo>
                    <a:lnTo>
                      <a:pt x="63" y="130"/>
                    </a:lnTo>
                    <a:lnTo>
                      <a:pt x="71" y="160"/>
                    </a:lnTo>
                    <a:lnTo>
                      <a:pt x="79" y="185"/>
                    </a:lnTo>
                    <a:lnTo>
                      <a:pt x="99" y="194"/>
                    </a:lnTo>
                    <a:lnTo>
                      <a:pt x="140" y="187"/>
                    </a:lnTo>
                    <a:lnTo>
                      <a:pt x="182" y="181"/>
                    </a:lnTo>
                    <a:lnTo>
                      <a:pt x="218" y="185"/>
                    </a:lnTo>
                    <a:lnTo>
                      <a:pt x="239" y="194"/>
                    </a:lnTo>
                    <a:lnTo>
                      <a:pt x="267" y="213"/>
                    </a:lnTo>
                    <a:lnTo>
                      <a:pt x="283" y="233"/>
                    </a:lnTo>
                    <a:lnTo>
                      <a:pt x="295" y="259"/>
                    </a:lnTo>
                    <a:lnTo>
                      <a:pt x="295" y="277"/>
                    </a:lnTo>
                    <a:lnTo>
                      <a:pt x="285" y="295"/>
                    </a:lnTo>
                    <a:lnTo>
                      <a:pt x="267" y="307"/>
                    </a:lnTo>
                    <a:lnTo>
                      <a:pt x="237" y="309"/>
                    </a:lnTo>
                    <a:lnTo>
                      <a:pt x="210" y="309"/>
                    </a:lnTo>
                    <a:lnTo>
                      <a:pt x="190" y="297"/>
                    </a:lnTo>
                    <a:lnTo>
                      <a:pt x="166" y="282"/>
                    </a:lnTo>
                    <a:lnTo>
                      <a:pt x="152" y="265"/>
                    </a:lnTo>
                    <a:lnTo>
                      <a:pt x="146" y="252"/>
                    </a:lnTo>
                    <a:lnTo>
                      <a:pt x="132" y="249"/>
                    </a:lnTo>
                    <a:lnTo>
                      <a:pt x="115" y="256"/>
                    </a:lnTo>
                    <a:lnTo>
                      <a:pt x="105" y="270"/>
                    </a:lnTo>
                    <a:lnTo>
                      <a:pt x="101" y="290"/>
                    </a:lnTo>
                    <a:lnTo>
                      <a:pt x="103" y="309"/>
                    </a:lnTo>
                    <a:lnTo>
                      <a:pt x="115" y="322"/>
                    </a:lnTo>
                    <a:lnTo>
                      <a:pt x="122" y="339"/>
                    </a:lnTo>
                    <a:lnTo>
                      <a:pt x="109" y="343"/>
                    </a:lnTo>
                    <a:lnTo>
                      <a:pt x="79" y="341"/>
                    </a:lnTo>
                    <a:lnTo>
                      <a:pt x="55" y="341"/>
                    </a:lnTo>
                    <a:lnTo>
                      <a:pt x="41" y="346"/>
                    </a:lnTo>
                    <a:lnTo>
                      <a:pt x="29" y="362"/>
                    </a:lnTo>
                    <a:lnTo>
                      <a:pt x="23" y="378"/>
                    </a:lnTo>
                    <a:lnTo>
                      <a:pt x="23" y="396"/>
                    </a:lnTo>
                    <a:lnTo>
                      <a:pt x="23" y="410"/>
                    </a:lnTo>
                    <a:lnTo>
                      <a:pt x="10" y="423"/>
                    </a:lnTo>
                    <a:lnTo>
                      <a:pt x="2" y="435"/>
                    </a:lnTo>
                    <a:lnTo>
                      <a:pt x="0" y="449"/>
                    </a:lnTo>
                    <a:lnTo>
                      <a:pt x="2" y="467"/>
                    </a:lnTo>
                    <a:lnTo>
                      <a:pt x="8" y="481"/>
                    </a:lnTo>
                    <a:lnTo>
                      <a:pt x="21" y="499"/>
                    </a:lnTo>
                    <a:lnTo>
                      <a:pt x="51" y="526"/>
                    </a:lnTo>
                    <a:lnTo>
                      <a:pt x="81" y="554"/>
                    </a:lnTo>
                    <a:lnTo>
                      <a:pt x="119" y="575"/>
                    </a:lnTo>
                    <a:lnTo>
                      <a:pt x="148" y="590"/>
                    </a:lnTo>
                    <a:lnTo>
                      <a:pt x="186" y="606"/>
                    </a:lnTo>
                    <a:lnTo>
                      <a:pt x="222" y="613"/>
                    </a:lnTo>
                    <a:lnTo>
                      <a:pt x="243" y="616"/>
                    </a:lnTo>
                    <a:lnTo>
                      <a:pt x="263" y="607"/>
                    </a:lnTo>
                    <a:lnTo>
                      <a:pt x="283" y="593"/>
                    </a:lnTo>
                    <a:lnTo>
                      <a:pt x="307" y="583"/>
                    </a:lnTo>
                    <a:lnTo>
                      <a:pt x="360" y="579"/>
                    </a:lnTo>
                    <a:lnTo>
                      <a:pt x="424" y="579"/>
                    </a:lnTo>
                    <a:lnTo>
                      <a:pt x="501" y="579"/>
                    </a:lnTo>
                    <a:lnTo>
                      <a:pt x="562" y="579"/>
                    </a:lnTo>
                    <a:lnTo>
                      <a:pt x="598" y="567"/>
                    </a:lnTo>
                    <a:lnTo>
                      <a:pt x="630" y="544"/>
                    </a:lnTo>
                    <a:lnTo>
                      <a:pt x="651" y="506"/>
                    </a:lnTo>
                    <a:lnTo>
                      <a:pt x="653" y="457"/>
                    </a:lnTo>
                    <a:lnTo>
                      <a:pt x="632" y="403"/>
                    </a:lnTo>
                    <a:lnTo>
                      <a:pt x="604" y="366"/>
                    </a:lnTo>
                    <a:lnTo>
                      <a:pt x="584" y="339"/>
                    </a:lnTo>
                    <a:lnTo>
                      <a:pt x="568" y="313"/>
                    </a:lnTo>
                    <a:lnTo>
                      <a:pt x="548" y="295"/>
                    </a:lnTo>
                    <a:lnTo>
                      <a:pt x="527" y="290"/>
                    </a:lnTo>
                    <a:lnTo>
                      <a:pt x="501" y="284"/>
                    </a:lnTo>
                    <a:lnTo>
                      <a:pt x="469" y="277"/>
                    </a:lnTo>
                    <a:lnTo>
                      <a:pt x="435" y="258"/>
                    </a:lnTo>
                    <a:lnTo>
                      <a:pt x="406" y="227"/>
                    </a:lnTo>
                    <a:lnTo>
                      <a:pt x="380" y="201"/>
                    </a:lnTo>
                    <a:lnTo>
                      <a:pt x="350" y="187"/>
                    </a:lnTo>
                    <a:lnTo>
                      <a:pt x="323" y="174"/>
                    </a:lnTo>
                    <a:lnTo>
                      <a:pt x="295" y="169"/>
                    </a:lnTo>
                    <a:lnTo>
                      <a:pt x="249" y="164"/>
                    </a:lnTo>
                    <a:lnTo>
                      <a:pt x="214" y="164"/>
                    </a:lnTo>
                    <a:lnTo>
                      <a:pt x="186" y="162"/>
                    </a:lnTo>
                    <a:lnTo>
                      <a:pt x="146" y="167"/>
                    </a:lnTo>
                    <a:lnTo>
                      <a:pt x="126" y="164"/>
                    </a:lnTo>
                    <a:lnTo>
                      <a:pt x="113" y="151"/>
                    </a:lnTo>
                    <a:lnTo>
                      <a:pt x="105" y="139"/>
                    </a:lnTo>
                    <a:lnTo>
                      <a:pt x="103" y="114"/>
                    </a:lnTo>
                    <a:lnTo>
                      <a:pt x="105" y="96"/>
                    </a:lnTo>
                    <a:lnTo>
                      <a:pt x="111" y="84"/>
                    </a:lnTo>
                    <a:lnTo>
                      <a:pt x="136" y="77"/>
                    </a:lnTo>
                    <a:lnTo>
                      <a:pt x="156" y="69"/>
                    </a:lnTo>
                    <a:lnTo>
                      <a:pt x="140" y="85"/>
                    </a:lnTo>
                    <a:lnTo>
                      <a:pt x="150" y="107"/>
                    </a:lnTo>
                    <a:lnTo>
                      <a:pt x="172" y="121"/>
                    </a:lnTo>
                    <a:lnTo>
                      <a:pt x="204" y="128"/>
                    </a:lnTo>
                    <a:lnTo>
                      <a:pt x="243" y="130"/>
                    </a:lnTo>
                    <a:lnTo>
                      <a:pt x="313" y="132"/>
                    </a:lnTo>
                    <a:lnTo>
                      <a:pt x="362" y="137"/>
                    </a:lnTo>
                    <a:lnTo>
                      <a:pt x="402" y="146"/>
                    </a:lnTo>
                    <a:lnTo>
                      <a:pt x="461" y="171"/>
                    </a:lnTo>
                    <a:lnTo>
                      <a:pt x="509" y="195"/>
                    </a:lnTo>
                    <a:lnTo>
                      <a:pt x="548" y="220"/>
                    </a:lnTo>
                    <a:lnTo>
                      <a:pt x="618" y="270"/>
                    </a:lnTo>
                    <a:lnTo>
                      <a:pt x="695" y="339"/>
                    </a:lnTo>
                    <a:lnTo>
                      <a:pt x="758" y="403"/>
                    </a:lnTo>
                    <a:lnTo>
                      <a:pt x="850" y="69"/>
                    </a:lnTo>
                    <a:lnTo>
                      <a:pt x="784" y="32"/>
                    </a:lnTo>
                    <a:lnTo>
                      <a:pt x="727" y="14"/>
                    </a:lnTo>
                    <a:lnTo>
                      <a:pt x="655" y="7"/>
                    </a:lnTo>
                    <a:lnTo>
                      <a:pt x="521" y="0"/>
                    </a:lnTo>
                    <a:lnTo>
                      <a:pt x="447" y="0"/>
                    </a:lnTo>
                    <a:lnTo>
                      <a:pt x="366" y="6"/>
                    </a:lnTo>
                    <a:lnTo>
                      <a:pt x="265" y="20"/>
                    </a:lnTo>
                    <a:lnTo>
                      <a:pt x="198" y="32"/>
                    </a:lnTo>
                    <a:lnTo>
                      <a:pt x="128" y="53"/>
                    </a:lnTo>
                    <a:lnTo>
                      <a:pt x="73" y="78"/>
                    </a:lnTo>
                    <a:lnTo>
                      <a:pt x="35" y="107"/>
                    </a:lnTo>
                    <a:lnTo>
                      <a:pt x="6" y="153"/>
                    </a:lnTo>
                    <a:lnTo>
                      <a:pt x="27" y="172"/>
                    </a:lnTo>
                    <a:lnTo>
                      <a:pt x="29" y="140"/>
                    </a:lnTo>
                    <a:lnTo>
                      <a:pt x="41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2" name="Freeform 179"/>
              <p:cNvSpPr>
                <a:spLocks/>
              </p:cNvSpPr>
              <p:nvPr/>
            </p:nvSpPr>
            <p:spPr bwMode="auto">
              <a:xfrm>
                <a:off x="1808" y="12472"/>
                <a:ext cx="42" cy="37"/>
              </a:xfrm>
              <a:custGeom>
                <a:avLst/>
                <a:gdLst>
                  <a:gd name="T0" fmla="*/ 1 w 83"/>
                  <a:gd name="T1" fmla="*/ 7 h 75"/>
                  <a:gd name="T2" fmla="*/ 0 w 83"/>
                  <a:gd name="T3" fmla="*/ 12 h 75"/>
                  <a:gd name="T4" fmla="*/ 2 w 83"/>
                  <a:gd name="T5" fmla="*/ 15 h 75"/>
                  <a:gd name="T6" fmla="*/ 8 w 83"/>
                  <a:gd name="T7" fmla="*/ 18 h 75"/>
                  <a:gd name="T8" fmla="*/ 13 w 83"/>
                  <a:gd name="T9" fmla="*/ 18 h 75"/>
                  <a:gd name="T10" fmla="*/ 18 w 83"/>
                  <a:gd name="T11" fmla="*/ 18 h 75"/>
                  <a:gd name="T12" fmla="*/ 21 w 83"/>
                  <a:gd name="T13" fmla="*/ 15 h 75"/>
                  <a:gd name="T14" fmla="*/ 21 w 83"/>
                  <a:gd name="T15" fmla="*/ 11 h 75"/>
                  <a:gd name="T16" fmla="*/ 21 w 83"/>
                  <a:gd name="T17" fmla="*/ 7 h 75"/>
                  <a:gd name="T18" fmla="*/ 19 w 83"/>
                  <a:gd name="T19" fmla="*/ 5 h 75"/>
                  <a:gd name="T20" fmla="*/ 14 w 83"/>
                  <a:gd name="T21" fmla="*/ 1 h 75"/>
                  <a:gd name="T22" fmla="*/ 9 w 83"/>
                  <a:gd name="T23" fmla="*/ 0 h 75"/>
                  <a:gd name="T24" fmla="*/ 4 w 83"/>
                  <a:gd name="T25" fmla="*/ 0 h 75"/>
                  <a:gd name="T26" fmla="*/ 1 w 83"/>
                  <a:gd name="T27" fmla="*/ 2 h 75"/>
                  <a:gd name="T28" fmla="*/ 11 w 83"/>
                  <a:gd name="T29" fmla="*/ 5 h 75"/>
                  <a:gd name="T30" fmla="*/ 10 w 83"/>
                  <a:gd name="T31" fmla="*/ 8 h 75"/>
                  <a:gd name="T32" fmla="*/ 1 w 83"/>
                  <a:gd name="T33" fmla="*/ 7 h 75"/>
                  <a:gd name="T34" fmla="*/ 1 w 83"/>
                  <a:gd name="T35" fmla="*/ 7 h 7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3"/>
                  <a:gd name="T55" fmla="*/ 0 h 75"/>
                  <a:gd name="T56" fmla="*/ 83 w 83"/>
                  <a:gd name="T57" fmla="*/ 75 h 7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3" h="75">
                    <a:moveTo>
                      <a:pt x="2" y="31"/>
                    </a:moveTo>
                    <a:lnTo>
                      <a:pt x="0" y="48"/>
                    </a:lnTo>
                    <a:lnTo>
                      <a:pt x="8" y="61"/>
                    </a:lnTo>
                    <a:lnTo>
                      <a:pt x="30" y="73"/>
                    </a:lnTo>
                    <a:lnTo>
                      <a:pt x="52" y="75"/>
                    </a:lnTo>
                    <a:lnTo>
                      <a:pt x="71" y="73"/>
                    </a:lnTo>
                    <a:lnTo>
                      <a:pt x="81" y="63"/>
                    </a:lnTo>
                    <a:lnTo>
                      <a:pt x="83" y="45"/>
                    </a:lnTo>
                    <a:lnTo>
                      <a:pt x="83" y="29"/>
                    </a:lnTo>
                    <a:lnTo>
                      <a:pt x="75" y="20"/>
                    </a:lnTo>
                    <a:lnTo>
                      <a:pt x="53" y="6"/>
                    </a:lnTo>
                    <a:lnTo>
                      <a:pt x="34" y="0"/>
                    </a:lnTo>
                    <a:lnTo>
                      <a:pt x="14" y="0"/>
                    </a:lnTo>
                    <a:lnTo>
                      <a:pt x="4" y="11"/>
                    </a:lnTo>
                    <a:lnTo>
                      <a:pt x="42" y="23"/>
                    </a:lnTo>
                    <a:lnTo>
                      <a:pt x="38" y="34"/>
                    </a:lnTo>
                    <a:lnTo>
                      <a:pt x="2" y="3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3" name="Freeform 180"/>
              <p:cNvSpPr>
                <a:spLocks/>
              </p:cNvSpPr>
              <p:nvPr/>
            </p:nvSpPr>
            <p:spPr bwMode="auto">
              <a:xfrm>
                <a:off x="1836" y="12668"/>
                <a:ext cx="53" cy="95"/>
              </a:xfrm>
              <a:custGeom>
                <a:avLst/>
                <a:gdLst>
                  <a:gd name="T0" fmla="*/ 13 w 105"/>
                  <a:gd name="T1" fmla="*/ 0 h 190"/>
                  <a:gd name="T2" fmla="*/ 11 w 105"/>
                  <a:gd name="T3" fmla="*/ 3 h 190"/>
                  <a:gd name="T4" fmla="*/ 11 w 105"/>
                  <a:gd name="T5" fmla="*/ 6 h 190"/>
                  <a:gd name="T6" fmla="*/ 13 w 105"/>
                  <a:gd name="T7" fmla="*/ 7 h 190"/>
                  <a:gd name="T8" fmla="*/ 16 w 105"/>
                  <a:gd name="T9" fmla="*/ 12 h 190"/>
                  <a:gd name="T10" fmla="*/ 20 w 105"/>
                  <a:gd name="T11" fmla="*/ 16 h 190"/>
                  <a:gd name="T12" fmla="*/ 22 w 105"/>
                  <a:gd name="T13" fmla="*/ 19 h 190"/>
                  <a:gd name="T14" fmla="*/ 24 w 105"/>
                  <a:gd name="T15" fmla="*/ 23 h 190"/>
                  <a:gd name="T16" fmla="*/ 25 w 105"/>
                  <a:gd name="T17" fmla="*/ 26 h 190"/>
                  <a:gd name="T18" fmla="*/ 27 w 105"/>
                  <a:gd name="T19" fmla="*/ 31 h 190"/>
                  <a:gd name="T20" fmla="*/ 27 w 105"/>
                  <a:gd name="T21" fmla="*/ 34 h 190"/>
                  <a:gd name="T22" fmla="*/ 26 w 105"/>
                  <a:gd name="T23" fmla="*/ 38 h 190"/>
                  <a:gd name="T24" fmla="*/ 24 w 105"/>
                  <a:gd name="T25" fmla="*/ 42 h 190"/>
                  <a:gd name="T26" fmla="*/ 22 w 105"/>
                  <a:gd name="T27" fmla="*/ 46 h 190"/>
                  <a:gd name="T28" fmla="*/ 20 w 105"/>
                  <a:gd name="T29" fmla="*/ 48 h 190"/>
                  <a:gd name="T30" fmla="*/ 20 w 105"/>
                  <a:gd name="T31" fmla="*/ 45 h 190"/>
                  <a:gd name="T32" fmla="*/ 20 w 105"/>
                  <a:gd name="T33" fmla="*/ 34 h 190"/>
                  <a:gd name="T34" fmla="*/ 20 w 105"/>
                  <a:gd name="T35" fmla="*/ 29 h 190"/>
                  <a:gd name="T36" fmla="*/ 18 w 105"/>
                  <a:gd name="T37" fmla="*/ 25 h 190"/>
                  <a:gd name="T38" fmla="*/ 16 w 105"/>
                  <a:gd name="T39" fmla="*/ 21 h 190"/>
                  <a:gd name="T40" fmla="*/ 13 w 105"/>
                  <a:gd name="T41" fmla="*/ 15 h 190"/>
                  <a:gd name="T42" fmla="*/ 10 w 105"/>
                  <a:gd name="T43" fmla="*/ 12 h 190"/>
                  <a:gd name="T44" fmla="*/ 7 w 105"/>
                  <a:gd name="T45" fmla="*/ 8 h 190"/>
                  <a:gd name="T46" fmla="*/ 0 w 105"/>
                  <a:gd name="T47" fmla="*/ 3 h 190"/>
                  <a:gd name="T48" fmla="*/ 8 w 105"/>
                  <a:gd name="T49" fmla="*/ 0 h 190"/>
                  <a:gd name="T50" fmla="*/ 13 w 105"/>
                  <a:gd name="T51" fmla="*/ 0 h 190"/>
                  <a:gd name="T52" fmla="*/ 13 w 105"/>
                  <a:gd name="T53" fmla="*/ 0 h 19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05"/>
                  <a:gd name="T82" fmla="*/ 0 h 190"/>
                  <a:gd name="T83" fmla="*/ 105 w 105"/>
                  <a:gd name="T84" fmla="*/ 190 h 19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05" h="190">
                    <a:moveTo>
                      <a:pt x="52" y="0"/>
                    </a:moveTo>
                    <a:lnTo>
                      <a:pt x="44" y="9"/>
                    </a:lnTo>
                    <a:lnTo>
                      <a:pt x="42" y="21"/>
                    </a:lnTo>
                    <a:lnTo>
                      <a:pt x="50" y="30"/>
                    </a:lnTo>
                    <a:lnTo>
                      <a:pt x="64" y="48"/>
                    </a:lnTo>
                    <a:lnTo>
                      <a:pt x="78" y="64"/>
                    </a:lnTo>
                    <a:lnTo>
                      <a:pt x="86" y="76"/>
                    </a:lnTo>
                    <a:lnTo>
                      <a:pt x="94" y="92"/>
                    </a:lnTo>
                    <a:lnTo>
                      <a:pt x="100" y="106"/>
                    </a:lnTo>
                    <a:lnTo>
                      <a:pt x="105" y="124"/>
                    </a:lnTo>
                    <a:lnTo>
                      <a:pt x="105" y="136"/>
                    </a:lnTo>
                    <a:lnTo>
                      <a:pt x="103" y="152"/>
                    </a:lnTo>
                    <a:lnTo>
                      <a:pt x="94" y="167"/>
                    </a:lnTo>
                    <a:lnTo>
                      <a:pt x="86" y="183"/>
                    </a:lnTo>
                    <a:lnTo>
                      <a:pt x="78" y="190"/>
                    </a:lnTo>
                    <a:lnTo>
                      <a:pt x="78" y="177"/>
                    </a:lnTo>
                    <a:lnTo>
                      <a:pt x="80" y="136"/>
                    </a:lnTo>
                    <a:lnTo>
                      <a:pt x="78" y="117"/>
                    </a:lnTo>
                    <a:lnTo>
                      <a:pt x="72" y="103"/>
                    </a:lnTo>
                    <a:lnTo>
                      <a:pt x="62" y="81"/>
                    </a:lnTo>
                    <a:lnTo>
                      <a:pt x="50" y="62"/>
                    </a:lnTo>
                    <a:lnTo>
                      <a:pt x="40" y="46"/>
                    </a:lnTo>
                    <a:lnTo>
                      <a:pt x="26" y="32"/>
                    </a:lnTo>
                    <a:lnTo>
                      <a:pt x="0" y="12"/>
                    </a:lnTo>
                    <a:lnTo>
                      <a:pt x="32" y="0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4" name="Freeform 181"/>
              <p:cNvSpPr>
                <a:spLocks/>
              </p:cNvSpPr>
              <p:nvPr/>
            </p:nvSpPr>
            <p:spPr bwMode="auto">
              <a:xfrm>
                <a:off x="1808" y="12783"/>
                <a:ext cx="82" cy="418"/>
              </a:xfrm>
              <a:custGeom>
                <a:avLst/>
                <a:gdLst>
                  <a:gd name="T0" fmla="*/ 34 w 164"/>
                  <a:gd name="T1" fmla="*/ 0 h 836"/>
                  <a:gd name="T2" fmla="*/ 28 w 164"/>
                  <a:gd name="T3" fmla="*/ 7 h 836"/>
                  <a:gd name="T4" fmla="*/ 25 w 164"/>
                  <a:gd name="T5" fmla="*/ 17 h 836"/>
                  <a:gd name="T6" fmla="*/ 21 w 164"/>
                  <a:gd name="T7" fmla="*/ 33 h 836"/>
                  <a:gd name="T8" fmla="*/ 17 w 164"/>
                  <a:gd name="T9" fmla="*/ 48 h 836"/>
                  <a:gd name="T10" fmla="*/ 12 w 164"/>
                  <a:gd name="T11" fmla="*/ 61 h 836"/>
                  <a:gd name="T12" fmla="*/ 9 w 164"/>
                  <a:gd name="T13" fmla="*/ 73 h 836"/>
                  <a:gd name="T14" fmla="*/ 4 w 164"/>
                  <a:gd name="T15" fmla="*/ 94 h 836"/>
                  <a:gd name="T16" fmla="*/ 1 w 164"/>
                  <a:gd name="T17" fmla="*/ 106 h 836"/>
                  <a:gd name="T18" fmla="*/ 0 w 164"/>
                  <a:gd name="T19" fmla="*/ 115 h 836"/>
                  <a:gd name="T20" fmla="*/ 1 w 164"/>
                  <a:gd name="T21" fmla="*/ 138 h 836"/>
                  <a:gd name="T22" fmla="*/ 1 w 164"/>
                  <a:gd name="T23" fmla="*/ 157 h 836"/>
                  <a:gd name="T24" fmla="*/ 1 w 164"/>
                  <a:gd name="T25" fmla="*/ 168 h 836"/>
                  <a:gd name="T26" fmla="*/ 5 w 164"/>
                  <a:gd name="T27" fmla="*/ 181 h 836"/>
                  <a:gd name="T28" fmla="*/ 11 w 164"/>
                  <a:gd name="T29" fmla="*/ 199 h 836"/>
                  <a:gd name="T30" fmla="*/ 17 w 164"/>
                  <a:gd name="T31" fmla="*/ 209 h 836"/>
                  <a:gd name="T32" fmla="*/ 12 w 164"/>
                  <a:gd name="T33" fmla="*/ 187 h 836"/>
                  <a:gd name="T34" fmla="*/ 10 w 164"/>
                  <a:gd name="T35" fmla="*/ 166 h 836"/>
                  <a:gd name="T36" fmla="*/ 9 w 164"/>
                  <a:gd name="T37" fmla="*/ 152 h 836"/>
                  <a:gd name="T38" fmla="*/ 9 w 164"/>
                  <a:gd name="T39" fmla="*/ 134 h 836"/>
                  <a:gd name="T40" fmla="*/ 8 w 164"/>
                  <a:gd name="T41" fmla="*/ 119 h 836"/>
                  <a:gd name="T42" fmla="*/ 9 w 164"/>
                  <a:gd name="T43" fmla="*/ 108 h 836"/>
                  <a:gd name="T44" fmla="*/ 11 w 164"/>
                  <a:gd name="T45" fmla="*/ 94 h 836"/>
                  <a:gd name="T46" fmla="*/ 15 w 164"/>
                  <a:gd name="T47" fmla="*/ 77 h 836"/>
                  <a:gd name="T48" fmla="*/ 21 w 164"/>
                  <a:gd name="T49" fmla="*/ 58 h 836"/>
                  <a:gd name="T50" fmla="*/ 29 w 164"/>
                  <a:gd name="T51" fmla="*/ 44 h 836"/>
                  <a:gd name="T52" fmla="*/ 41 w 164"/>
                  <a:gd name="T53" fmla="*/ 2 h 836"/>
                  <a:gd name="T54" fmla="*/ 34 w 164"/>
                  <a:gd name="T55" fmla="*/ 0 h 836"/>
                  <a:gd name="T56" fmla="*/ 34 w 164"/>
                  <a:gd name="T57" fmla="*/ 0 h 8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64"/>
                  <a:gd name="T88" fmla="*/ 0 h 836"/>
                  <a:gd name="T89" fmla="*/ 164 w 164"/>
                  <a:gd name="T90" fmla="*/ 836 h 8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64" h="836">
                    <a:moveTo>
                      <a:pt x="133" y="0"/>
                    </a:moveTo>
                    <a:lnTo>
                      <a:pt x="113" y="28"/>
                    </a:lnTo>
                    <a:lnTo>
                      <a:pt x="101" y="67"/>
                    </a:lnTo>
                    <a:lnTo>
                      <a:pt x="85" y="129"/>
                    </a:lnTo>
                    <a:lnTo>
                      <a:pt x="65" y="190"/>
                    </a:lnTo>
                    <a:lnTo>
                      <a:pt x="50" y="245"/>
                    </a:lnTo>
                    <a:lnTo>
                      <a:pt x="36" y="289"/>
                    </a:lnTo>
                    <a:lnTo>
                      <a:pt x="16" y="374"/>
                    </a:lnTo>
                    <a:lnTo>
                      <a:pt x="6" y="426"/>
                    </a:lnTo>
                    <a:lnTo>
                      <a:pt x="0" y="463"/>
                    </a:lnTo>
                    <a:lnTo>
                      <a:pt x="2" y="550"/>
                    </a:lnTo>
                    <a:lnTo>
                      <a:pt x="2" y="625"/>
                    </a:lnTo>
                    <a:lnTo>
                      <a:pt x="6" y="671"/>
                    </a:lnTo>
                    <a:lnTo>
                      <a:pt x="18" y="722"/>
                    </a:lnTo>
                    <a:lnTo>
                      <a:pt x="46" y="793"/>
                    </a:lnTo>
                    <a:lnTo>
                      <a:pt x="65" y="836"/>
                    </a:lnTo>
                    <a:lnTo>
                      <a:pt x="50" y="746"/>
                    </a:lnTo>
                    <a:lnTo>
                      <a:pt x="40" y="662"/>
                    </a:lnTo>
                    <a:lnTo>
                      <a:pt x="34" y="605"/>
                    </a:lnTo>
                    <a:lnTo>
                      <a:pt x="34" y="534"/>
                    </a:lnTo>
                    <a:lnTo>
                      <a:pt x="32" y="476"/>
                    </a:lnTo>
                    <a:lnTo>
                      <a:pt x="36" y="435"/>
                    </a:lnTo>
                    <a:lnTo>
                      <a:pt x="46" y="374"/>
                    </a:lnTo>
                    <a:lnTo>
                      <a:pt x="61" y="305"/>
                    </a:lnTo>
                    <a:lnTo>
                      <a:pt x="85" y="234"/>
                    </a:lnTo>
                    <a:lnTo>
                      <a:pt x="117" y="174"/>
                    </a:lnTo>
                    <a:lnTo>
                      <a:pt x="164" y="7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5" name="Freeform 182"/>
              <p:cNvSpPr>
                <a:spLocks/>
              </p:cNvSpPr>
              <p:nvPr/>
            </p:nvSpPr>
            <p:spPr bwMode="auto">
              <a:xfrm>
                <a:off x="1692" y="13203"/>
                <a:ext cx="250" cy="500"/>
              </a:xfrm>
              <a:custGeom>
                <a:avLst/>
                <a:gdLst>
                  <a:gd name="T0" fmla="*/ 67 w 501"/>
                  <a:gd name="T1" fmla="*/ 3 h 999"/>
                  <a:gd name="T2" fmla="*/ 57 w 501"/>
                  <a:gd name="T3" fmla="*/ 11 h 999"/>
                  <a:gd name="T4" fmla="*/ 45 w 501"/>
                  <a:gd name="T5" fmla="*/ 24 h 999"/>
                  <a:gd name="T6" fmla="*/ 31 w 501"/>
                  <a:gd name="T7" fmla="*/ 44 h 999"/>
                  <a:gd name="T8" fmla="*/ 19 w 501"/>
                  <a:gd name="T9" fmla="*/ 67 h 999"/>
                  <a:gd name="T10" fmla="*/ 14 w 501"/>
                  <a:gd name="T11" fmla="*/ 86 h 999"/>
                  <a:gd name="T12" fmla="*/ 10 w 501"/>
                  <a:gd name="T13" fmla="*/ 99 h 999"/>
                  <a:gd name="T14" fmla="*/ 6 w 501"/>
                  <a:gd name="T15" fmla="*/ 118 h 999"/>
                  <a:gd name="T16" fmla="*/ 3 w 501"/>
                  <a:gd name="T17" fmla="*/ 136 h 999"/>
                  <a:gd name="T18" fmla="*/ 1 w 501"/>
                  <a:gd name="T19" fmla="*/ 157 h 999"/>
                  <a:gd name="T20" fmla="*/ 0 w 501"/>
                  <a:gd name="T21" fmla="*/ 182 h 999"/>
                  <a:gd name="T22" fmla="*/ 0 w 501"/>
                  <a:gd name="T23" fmla="*/ 194 h 999"/>
                  <a:gd name="T24" fmla="*/ 1 w 501"/>
                  <a:gd name="T25" fmla="*/ 200 h 999"/>
                  <a:gd name="T26" fmla="*/ 3 w 501"/>
                  <a:gd name="T27" fmla="*/ 206 h 999"/>
                  <a:gd name="T28" fmla="*/ 6 w 501"/>
                  <a:gd name="T29" fmla="*/ 212 h 999"/>
                  <a:gd name="T30" fmla="*/ 14 w 501"/>
                  <a:gd name="T31" fmla="*/ 223 h 999"/>
                  <a:gd name="T32" fmla="*/ 21 w 501"/>
                  <a:gd name="T33" fmla="*/ 232 h 999"/>
                  <a:gd name="T34" fmla="*/ 27 w 501"/>
                  <a:gd name="T35" fmla="*/ 237 h 999"/>
                  <a:gd name="T36" fmla="*/ 35 w 501"/>
                  <a:gd name="T37" fmla="*/ 244 h 999"/>
                  <a:gd name="T38" fmla="*/ 42 w 501"/>
                  <a:gd name="T39" fmla="*/ 247 h 999"/>
                  <a:gd name="T40" fmla="*/ 49 w 501"/>
                  <a:gd name="T41" fmla="*/ 249 h 999"/>
                  <a:gd name="T42" fmla="*/ 55 w 501"/>
                  <a:gd name="T43" fmla="*/ 250 h 999"/>
                  <a:gd name="T44" fmla="*/ 61 w 501"/>
                  <a:gd name="T45" fmla="*/ 250 h 999"/>
                  <a:gd name="T46" fmla="*/ 65 w 501"/>
                  <a:gd name="T47" fmla="*/ 249 h 999"/>
                  <a:gd name="T48" fmla="*/ 70 w 501"/>
                  <a:gd name="T49" fmla="*/ 246 h 999"/>
                  <a:gd name="T50" fmla="*/ 73 w 501"/>
                  <a:gd name="T51" fmla="*/ 242 h 999"/>
                  <a:gd name="T52" fmla="*/ 76 w 501"/>
                  <a:gd name="T53" fmla="*/ 236 h 999"/>
                  <a:gd name="T54" fmla="*/ 78 w 501"/>
                  <a:gd name="T55" fmla="*/ 228 h 999"/>
                  <a:gd name="T56" fmla="*/ 80 w 501"/>
                  <a:gd name="T57" fmla="*/ 212 h 999"/>
                  <a:gd name="T58" fmla="*/ 81 w 501"/>
                  <a:gd name="T59" fmla="*/ 195 h 999"/>
                  <a:gd name="T60" fmla="*/ 83 w 501"/>
                  <a:gd name="T61" fmla="*/ 177 h 999"/>
                  <a:gd name="T62" fmla="*/ 86 w 501"/>
                  <a:gd name="T63" fmla="*/ 163 h 999"/>
                  <a:gd name="T64" fmla="*/ 88 w 501"/>
                  <a:gd name="T65" fmla="*/ 154 h 999"/>
                  <a:gd name="T66" fmla="*/ 94 w 501"/>
                  <a:gd name="T67" fmla="*/ 140 h 999"/>
                  <a:gd name="T68" fmla="*/ 103 w 501"/>
                  <a:gd name="T69" fmla="*/ 129 h 999"/>
                  <a:gd name="T70" fmla="*/ 110 w 501"/>
                  <a:gd name="T71" fmla="*/ 118 h 999"/>
                  <a:gd name="T72" fmla="*/ 114 w 501"/>
                  <a:gd name="T73" fmla="*/ 113 h 999"/>
                  <a:gd name="T74" fmla="*/ 117 w 501"/>
                  <a:gd name="T75" fmla="*/ 118 h 999"/>
                  <a:gd name="T76" fmla="*/ 121 w 501"/>
                  <a:gd name="T77" fmla="*/ 125 h 999"/>
                  <a:gd name="T78" fmla="*/ 125 w 501"/>
                  <a:gd name="T79" fmla="*/ 132 h 999"/>
                  <a:gd name="T80" fmla="*/ 125 w 501"/>
                  <a:gd name="T81" fmla="*/ 125 h 999"/>
                  <a:gd name="T82" fmla="*/ 119 w 501"/>
                  <a:gd name="T83" fmla="*/ 115 h 999"/>
                  <a:gd name="T84" fmla="*/ 116 w 501"/>
                  <a:gd name="T85" fmla="*/ 106 h 999"/>
                  <a:gd name="T86" fmla="*/ 111 w 501"/>
                  <a:gd name="T87" fmla="*/ 99 h 999"/>
                  <a:gd name="T88" fmla="*/ 108 w 501"/>
                  <a:gd name="T89" fmla="*/ 93 h 999"/>
                  <a:gd name="T90" fmla="*/ 102 w 501"/>
                  <a:gd name="T91" fmla="*/ 83 h 999"/>
                  <a:gd name="T92" fmla="*/ 99 w 501"/>
                  <a:gd name="T93" fmla="*/ 71 h 999"/>
                  <a:gd name="T94" fmla="*/ 96 w 501"/>
                  <a:gd name="T95" fmla="*/ 61 h 999"/>
                  <a:gd name="T96" fmla="*/ 91 w 501"/>
                  <a:gd name="T97" fmla="*/ 50 h 999"/>
                  <a:gd name="T98" fmla="*/ 86 w 501"/>
                  <a:gd name="T99" fmla="*/ 39 h 999"/>
                  <a:gd name="T100" fmla="*/ 82 w 501"/>
                  <a:gd name="T101" fmla="*/ 29 h 999"/>
                  <a:gd name="T102" fmla="*/ 78 w 501"/>
                  <a:gd name="T103" fmla="*/ 19 h 999"/>
                  <a:gd name="T104" fmla="*/ 76 w 501"/>
                  <a:gd name="T105" fmla="*/ 12 h 999"/>
                  <a:gd name="T106" fmla="*/ 75 w 501"/>
                  <a:gd name="T107" fmla="*/ 6 h 999"/>
                  <a:gd name="T108" fmla="*/ 75 w 501"/>
                  <a:gd name="T109" fmla="*/ 1 h 999"/>
                  <a:gd name="T110" fmla="*/ 72 w 501"/>
                  <a:gd name="T111" fmla="*/ 0 h 999"/>
                  <a:gd name="T112" fmla="*/ 70 w 501"/>
                  <a:gd name="T113" fmla="*/ 0 h 999"/>
                  <a:gd name="T114" fmla="*/ 67 w 501"/>
                  <a:gd name="T115" fmla="*/ 3 h 999"/>
                  <a:gd name="T116" fmla="*/ 67 w 501"/>
                  <a:gd name="T117" fmla="*/ 3 h 99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501"/>
                  <a:gd name="T178" fmla="*/ 0 h 999"/>
                  <a:gd name="T179" fmla="*/ 501 w 501"/>
                  <a:gd name="T180" fmla="*/ 999 h 99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501" h="999">
                    <a:moveTo>
                      <a:pt x="270" y="9"/>
                    </a:moveTo>
                    <a:lnTo>
                      <a:pt x="230" y="42"/>
                    </a:lnTo>
                    <a:lnTo>
                      <a:pt x="181" y="96"/>
                    </a:lnTo>
                    <a:lnTo>
                      <a:pt x="125" y="174"/>
                    </a:lnTo>
                    <a:lnTo>
                      <a:pt x="79" y="268"/>
                    </a:lnTo>
                    <a:lnTo>
                      <a:pt x="56" y="344"/>
                    </a:lnTo>
                    <a:lnTo>
                      <a:pt x="42" y="394"/>
                    </a:lnTo>
                    <a:lnTo>
                      <a:pt x="26" y="470"/>
                    </a:lnTo>
                    <a:lnTo>
                      <a:pt x="12" y="543"/>
                    </a:lnTo>
                    <a:lnTo>
                      <a:pt x="4" y="625"/>
                    </a:lnTo>
                    <a:lnTo>
                      <a:pt x="0" y="728"/>
                    </a:lnTo>
                    <a:lnTo>
                      <a:pt x="2" y="776"/>
                    </a:lnTo>
                    <a:lnTo>
                      <a:pt x="4" y="799"/>
                    </a:lnTo>
                    <a:lnTo>
                      <a:pt x="12" y="822"/>
                    </a:lnTo>
                    <a:lnTo>
                      <a:pt x="26" y="845"/>
                    </a:lnTo>
                    <a:lnTo>
                      <a:pt x="58" y="889"/>
                    </a:lnTo>
                    <a:lnTo>
                      <a:pt x="87" y="926"/>
                    </a:lnTo>
                    <a:lnTo>
                      <a:pt x="111" y="948"/>
                    </a:lnTo>
                    <a:lnTo>
                      <a:pt x="143" y="973"/>
                    </a:lnTo>
                    <a:lnTo>
                      <a:pt x="169" y="985"/>
                    </a:lnTo>
                    <a:lnTo>
                      <a:pt x="196" y="996"/>
                    </a:lnTo>
                    <a:lnTo>
                      <a:pt x="222" y="999"/>
                    </a:lnTo>
                    <a:lnTo>
                      <a:pt x="244" y="999"/>
                    </a:lnTo>
                    <a:lnTo>
                      <a:pt x="262" y="994"/>
                    </a:lnTo>
                    <a:lnTo>
                      <a:pt x="282" y="982"/>
                    </a:lnTo>
                    <a:lnTo>
                      <a:pt x="293" y="967"/>
                    </a:lnTo>
                    <a:lnTo>
                      <a:pt x="307" y="944"/>
                    </a:lnTo>
                    <a:lnTo>
                      <a:pt x="313" y="911"/>
                    </a:lnTo>
                    <a:lnTo>
                      <a:pt x="321" y="848"/>
                    </a:lnTo>
                    <a:lnTo>
                      <a:pt x="327" y="777"/>
                    </a:lnTo>
                    <a:lnTo>
                      <a:pt x="335" y="705"/>
                    </a:lnTo>
                    <a:lnTo>
                      <a:pt x="345" y="651"/>
                    </a:lnTo>
                    <a:lnTo>
                      <a:pt x="355" y="614"/>
                    </a:lnTo>
                    <a:lnTo>
                      <a:pt x="379" y="557"/>
                    </a:lnTo>
                    <a:lnTo>
                      <a:pt x="412" y="513"/>
                    </a:lnTo>
                    <a:lnTo>
                      <a:pt x="440" y="472"/>
                    </a:lnTo>
                    <a:lnTo>
                      <a:pt x="456" y="451"/>
                    </a:lnTo>
                    <a:lnTo>
                      <a:pt x="468" y="472"/>
                    </a:lnTo>
                    <a:lnTo>
                      <a:pt x="484" y="500"/>
                    </a:lnTo>
                    <a:lnTo>
                      <a:pt x="501" y="527"/>
                    </a:lnTo>
                    <a:lnTo>
                      <a:pt x="501" y="500"/>
                    </a:lnTo>
                    <a:lnTo>
                      <a:pt x="478" y="458"/>
                    </a:lnTo>
                    <a:lnTo>
                      <a:pt x="466" y="424"/>
                    </a:lnTo>
                    <a:lnTo>
                      <a:pt x="444" y="394"/>
                    </a:lnTo>
                    <a:lnTo>
                      <a:pt x="432" y="371"/>
                    </a:lnTo>
                    <a:lnTo>
                      <a:pt x="410" y="330"/>
                    </a:lnTo>
                    <a:lnTo>
                      <a:pt x="396" y="282"/>
                    </a:lnTo>
                    <a:lnTo>
                      <a:pt x="385" y="243"/>
                    </a:lnTo>
                    <a:lnTo>
                      <a:pt x="367" y="200"/>
                    </a:lnTo>
                    <a:lnTo>
                      <a:pt x="345" y="154"/>
                    </a:lnTo>
                    <a:lnTo>
                      <a:pt x="331" y="113"/>
                    </a:lnTo>
                    <a:lnTo>
                      <a:pt x="315" y="74"/>
                    </a:lnTo>
                    <a:lnTo>
                      <a:pt x="307" y="48"/>
                    </a:lnTo>
                    <a:lnTo>
                      <a:pt x="303" y="21"/>
                    </a:lnTo>
                    <a:lnTo>
                      <a:pt x="301" y="3"/>
                    </a:lnTo>
                    <a:lnTo>
                      <a:pt x="291" y="0"/>
                    </a:lnTo>
                    <a:lnTo>
                      <a:pt x="282" y="0"/>
                    </a:lnTo>
                    <a:lnTo>
                      <a:pt x="270" y="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6" name="Freeform 183"/>
              <p:cNvSpPr>
                <a:spLocks/>
              </p:cNvSpPr>
              <p:nvPr/>
            </p:nvSpPr>
            <p:spPr bwMode="auto">
              <a:xfrm>
                <a:off x="1828" y="13415"/>
                <a:ext cx="529" cy="820"/>
              </a:xfrm>
              <a:custGeom>
                <a:avLst/>
                <a:gdLst>
                  <a:gd name="T0" fmla="*/ 153 w 1058"/>
                  <a:gd name="T1" fmla="*/ 244 h 1641"/>
                  <a:gd name="T2" fmla="*/ 154 w 1058"/>
                  <a:gd name="T3" fmla="*/ 267 h 1641"/>
                  <a:gd name="T4" fmla="*/ 134 w 1058"/>
                  <a:gd name="T5" fmla="*/ 298 h 1641"/>
                  <a:gd name="T6" fmla="*/ 142 w 1058"/>
                  <a:gd name="T7" fmla="*/ 305 h 1641"/>
                  <a:gd name="T8" fmla="*/ 154 w 1058"/>
                  <a:gd name="T9" fmla="*/ 281 h 1641"/>
                  <a:gd name="T10" fmla="*/ 161 w 1058"/>
                  <a:gd name="T11" fmla="*/ 250 h 1641"/>
                  <a:gd name="T12" fmla="*/ 181 w 1058"/>
                  <a:gd name="T13" fmla="*/ 279 h 1641"/>
                  <a:gd name="T14" fmla="*/ 176 w 1058"/>
                  <a:gd name="T15" fmla="*/ 313 h 1641"/>
                  <a:gd name="T16" fmla="*/ 149 w 1058"/>
                  <a:gd name="T17" fmla="*/ 313 h 1641"/>
                  <a:gd name="T18" fmla="*/ 107 w 1058"/>
                  <a:gd name="T19" fmla="*/ 321 h 1641"/>
                  <a:gd name="T20" fmla="*/ 82 w 1058"/>
                  <a:gd name="T21" fmla="*/ 328 h 1641"/>
                  <a:gd name="T22" fmla="*/ 58 w 1058"/>
                  <a:gd name="T23" fmla="*/ 338 h 1641"/>
                  <a:gd name="T24" fmla="*/ 21 w 1058"/>
                  <a:gd name="T25" fmla="*/ 345 h 1641"/>
                  <a:gd name="T26" fmla="*/ 1 w 1058"/>
                  <a:gd name="T27" fmla="*/ 359 h 1641"/>
                  <a:gd name="T28" fmla="*/ 3 w 1058"/>
                  <a:gd name="T29" fmla="*/ 374 h 1641"/>
                  <a:gd name="T30" fmla="*/ 11 w 1058"/>
                  <a:gd name="T31" fmla="*/ 367 h 1641"/>
                  <a:gd name="T32" fmla="*/ 29 w 1058"/>
                  <a:gd name="T33" fmla="*/ 374 h 1641"/>
                  <a:gd name="T34" fmla="*/ 51 w 1058"/>
                  <a:gd name="T35" fmla="*/ 370 h 1641"/>
                  <a:gd name="T36" fmla="*/ 65 w 1058"/>
                  <a:gd name="T37" fmla="*/ 368 h 1641"/>
                  <a:gd name="T38" fmla="*/ 82 w 1058"/>
                  <a:gd name="T39" fmla="*/ 353 h 1641"/>
                  <a:gd name="T40" fmla="*/ 103 w 1058"/>
                  <a:gd name="T41" fmla="*/ 342 h 1641"/>
                  <a:gd name="T42" fmla="*/ 119 w 1058"/>
                  <a:gd name="T43" fmla="*/ 335 h 1641"/>
                  <a:gd name="T44" fmla="*/ 107 w 1058"/>
                  <a:gd name="T45" fmla="*/ 347 h 1641"/>
                  <a:gd name="T46" fmla="*/ 72 w 1058"/>
                  <a:gd name="T47" fmla="*/ 363 h 1641"/>
                  <a:gd name="T48" fmla="*/ 63 w 1058"/>
                  <a:gd name="T49" fmla="*/ 385 h 1641"/>
                  <a:gd name="T50" fmla="*/ 69 w 1058"/>
                  <a:gd name="T51" fmla="*/ 404 h 1641"/>
                  <a:gd name="T52" fmla="*/ 78 w 1058"/>
                  <a:gd name="T53" fmla="*/ 396 h 1641"/>
                  <a:gd name="T54" fmla="*/ 98 w 1058"/>
                  <a:gd name="T55" fmla="*/ 393 h 1641"/>
                  <a:gd name="T56" fmla="*/ 129 w 1058"/>
                  <a:gd name="T57" fmla="*/ 381 h 1641"/>
                  <a:gd name="T58" fmla="*/ 118 w 1058"/>
                  <a:gd name="T59" fmla="*/ 362 h 1641"/>
                  <a:gd name="T60" fmla="*/ 135 w 1058"/>
                  <a:gd name="T61" fmla="*/ 361 h 1641"/>
                  <a:gd name="T62" fmla="*/ 168 w 1058"/>
                  <a:gd name="T63" fmla="*/ 357 h 1641"/>
                  <a:gd name="T64" fmla="*/ 148 w 1058"/>
                  <a:gd name="T65" fmla="*/ 373 h 1641"/>
                  <a:gd name="T66" fmla="*/ 152 w 1058"/>
                  <a:gd name="T67" fmla="*/ 392 h 1641"/>
                  <a:gd name="T68" fmla="*/ 166 w 1058"/>
                  <a:gd name="T69" fmla="*/ 393 h 1641"/>
                  <a:gd name="T70" fmla="*/ 173 w 1058"/>
                  <a:gd name="T71" fmla="*/ 373 h 1641"/>
                  <a:gd name="T72" fmla="*/ 187 w 1058"/>
                  <a:gd name="T73" fmla="*/ 377 h 1641"/>
                  <a:gd name="T74" fmla="*/ 173 w 1058"/>
                  <a:gd name="T75" fmla="*/ 385 h 1641"/>
                  <a:gd name="T76" fmla="*/ 196 w 1058"/>
                  <a:gd name="T77" fmla="*/ 382 h 1641"/>
                  <a:gd name="T78" fmla="*/ 211 w 1058"/>
                  <a:gd name="T79" fmla="*/ 353 h 1641"/>
                  <a:gd name="T80" fmla="*/ 209 w 1058"/>
                  <a:gd name="T81" fmla="*/ 323 h 1641"/>
                  <a:gd name="T82" fmla="*/ 215 w 1058"/>
                  <a:gd name="T83" fmla="*/ 334 h 1641"/>
                  <a:gd name="T84" fmla="*/ 225 w 1058"/>
                  <a:gd name="T85" fmla="*/ 332 h 1641"/>
                  <a:gd name="T86" fmla="*/ 222 w 1058"/>
                  <a:gd name="T87" fmla="*/ 304 h 1641"/>
                  <a:gd name="T88" fmla="*/ 225 w 1058"/>
                  <a:gd name="T89" fmla="*/ 280 h 1641"/>
                  <a:gd name="T90" fmla="*/ 265 w 1058"/>
                  <a:gd name="T91" fmla="*/ 302 h 1641"/>
                  <a:gd name="T92" fmla="*/ 227 w 1058"/>
                  <a:gd name="T93" fmla="*/ 273 h 1641"/>
                  <a:gd name="T94" fmla="*/ 172 w 1058"/>
                  <a:gd name="T95" fmla="*/ 240 h 1641"/>
                  <a:gd name="T96" fmla="*/ 133 w 1058"/>
                  <a:gd name="T97" fmla="*/ 201 h 1641"/>
                  <a:gd name="T98" fmla="*/ 100 w 1058"/>
                  <a:gd name="T99" fmla="*/ 128 h 1641"/>
                  <a:gd name="T100" fmla="*/ 75 w 1058"/>
                  <a:gd name="T101" fmla="*/ 53 h 1641"/>
                  <a:gd name="T102" fmla="*/ 42 w 1058"/>
                  <a:gd name="T103" fmla="*/ 2 h 1641"/>
                  <a:gd name="T104" fmla="*/ 69 w 1058"/>
                  <a:gd name="T105" fmla="*/ 53 h 1641"/>
                  <a:gd name="T106" fmla="*/ 89 w 1058"/>
                  <a:gd name="T107" fmla="*/ 115 h 1641"/>
                  <a:gd name="T108" fmla="*/ 107 w 1058"/>
                  <a:gd name="T109" fmla="*/ 175 h 1641"/>
                  <a:gd name="T110" fmla="*/ 123 w 1058"/>
                  <a:gd name="T111" fmla="*/ 201 h 1641"/>
                  <a:gd name="T112" fmla="*/ 146 w 1058"/>
                  <a:gd name="T113" fmla="*/ 224 h 1641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058"/>
                  <a:gd name="T172" fmla="*/ 0 h 1641"/>
                  <a:gd name="T173" fmla="*/ 1058 w 1058"/>
                  <a:gd name="T174" fmla="*/ 1641 h 1641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058" h="1641">
                    <a:moveTo>
                      <a:pt x="600" y="914"/>
                    </a:moveTo>
                    <a:lnTo>
                      <a:pt x="602" y="946"/>
                    </a:lnTo>
                    <a:lnTo>
                      <a:pt x="612" y="977"/>
                    </a:lnTo>
                    <a:lnTo>
                      <a:pt x="616" y="1005"/>
                    </a:lnTo>
                    <a:lnTo>
                      <a:pt x="618" y="1037"/>
                    </a:lnTo>
                    <a:lnTo>
                      <a:pt x="618" y="1071"/>
                    </a:lnTo>
                    <a:lnTo>
                      <a:pt x="600" y="1113"/>
                    </a:lnTo>
                    <a:lnTo>
                      <a:pt x="576" y="1149"/>
                    </a:lnTo>
                    <a:lnTo>
                      <a:pt x="538" y="1195"/>
                    </a:lnTo>
                    <a:lnTo>
                      <a:pt x="507" y="1229"/>
                    </a:lnTo>
                    <a:lnTo>
                      <a:pt x="544" y="1223"/>
                    </a:lnTo>
                    <a:lnTo>
                      <a:pt x="568" y="1223"/>
                    </a:lnTo>
                    <a:lnTo>
                      <a:pt x="594" y="1227"/>
                    </a:lnTo>
                    <a:lnTo>
                      <a:pt x="600" y="1183"/>
                    </a:lnTo>
                    <a:lnTo>
                      <a:pt x="618" y="1126"/>
                    </a:lnTo>
                    <a:lnTo>
                      <a:pt x="642" y="1067"/>
                    </a:lnTo>
                    <a:lnTo>
                      <a:pt x="645" y="1030"/>
                    </a:lnTo>
                    <a:lnTo>
                      <a:pt x="647" y="1003"/>
                    </a:lnTo>
                    <a:lnTo>
                      <a:pt x="679" y="1021"/>
                    </a:lnTo>
                    <a:lnTo>
                      <a:pt x="711" y="1069"/>
                    </a:lnTo>
                    <a:lnTo>
                      <a:pt x="727" y="1117"/>
                    </a:lnTo>
                    <a:lnTo>
                      <a:pt x="725" y="1174"/>
                    </a:lnTo>
                    <a:lnTo>
                      <a:pt x="729" y="1216"/>
                    </a:lnTo>
                    <a:lnTo>
                      <a:pt x="707" y="1254"/>
                    </a:lnTo>
                    <a:lnTo>
                      <a:pt x="671" y="1271"/>
                    </a:lnTo>
                    <a:lnTo>
                      <a:pt x="636" y="1261"/>
                    </a:lnTo>
                    <a:lnTo>
                      <a:pt x="596" y="1252"/>
                    </a:lnTo>
                    <a:lnTo>
                      <a:pt x="537" y="1252"/>
                    </a:lnTo>
                    <a:lnTo>
                      <a:pt x="475" y="1261"/>
                    </a:lnTo>
                    <a:lnTo>
                      <a:pt x="430" y="1287"/>
                    </a:lnTo>
                    <a:lnTo>
                      <a:pt x="406" y="1300"/>
                    </a:lnTo>
                    <a:lnTo>
                      <a:pt x="372" y="1305"/>
                    </a:lnTo>
                    <a:lnTo>
                      <a:pt x="328" y="1314"/>
                    </a:lnTo>
                    <a:lnTo>
                      <a:pt x="289" y="1328"/>
                    </a:lnTo>
                    <a:lnTo>
                      <a:pt x="255" y="1348"/>
                    </a:lnTo>
                    <a:lnTo>
                      <a:pt x="233" y="1355"/>
                    </a:lnTo>
                    <a:lnTo>
                      <a:pt x="182" y="1358"/>
                    </a:lnTo>
                    <a:lnTo>
                      <a:pt x="134" y="1365"/>
                    </a:lnTo>
                    <a:lnTo>
                      <a:pt x="85" y="1380"/>
                    </a:lnTo>
                    <a:lnTo>
                      <a:pt x="47" y="1394"/>
                    </a:lnTo>
                    <a:lnTo>
                      <a:pt x="21" y="1413"/>
                    </a:lnTo>
                    <a:lnTo>
                      <a:pt x="6" y="1436"/>
                    </a:lnTo>
                    <a:lnTo>
                      <a:pt x="0" y="1460"/>
                    </a:lnTo>
                    <a:lnTo>
                      <a:pt x="2" y="1483"/>
                    </a:lnTo>
                    <a:lnTo>
                      <a:pt x="15" y="1499"/>
                    </a:lnTo>
                    <a:lnTo>
                      <a:pt x="15" y="1481"/>
                    </a:lnTo>
                    <a:lnTo>
                      <a:pt x="31" y="1470"/>
                    </a:lnTo>
                    <a:lnTo>
                      <a:pt x="47" y="1470"/>
                    </a:lnTo>
                    <a:lnTo>
                      <a:pt x="71" y="1491"/>
                    </a:lnTo>
                    <a:lnTo>
                      <a:pt x="95" y="1497"/>
                    </a:lnTo>
                    <a:lnTo>
                      <a:pt x="118" y="1497"/>
                    </a:lnTo>
                    <a:lnTo>
                      <a:pt x="142" y="1490"/>
                    </a:lnTo>
                    <a:lnTo>
                      <a:pt x="172" y="1483"/>
                    </a:lnTo>
                    <a:lnTo>
                      <a:pt x="204" y="1481"/>
                    </a:lnTo>
                    <a:lnTo>
                      <a:pt x="235" y="1491"/>
                    </a:lnTo>
                    <a:lnTo>
                      <a:pt x="257" y="1491"/>
                    </a:lnTo>
                    <a:lnTo>
                      <a:pt x="259" y="1472"/>
                    </a:lnTo>
                    <a:lnTo>
                      <a:pt x="273" y="1449"/>
                    </a:lnTo>
                    <a:lnTo>
                      <a:pt x="301" y="1428"/>
                    </a:lnTo>
                    <a:lnTo>
                      <a:pt x="330" y="1413"/>
                    </a:lnTo>
                    <a:lnTo>
                      <a:pt x="356" y="1406"/>
                    </a:lnTo>
                    <a:lnTo>
                      <a:pt x="388" y="1397"/>
                    </a:lnTo>
                    <a:lnTo>
                      <a:pt x="412" y="1369"/>
                    </a:lnTo>
                    <a:lnTo>
                      <a:pt x="441" y="1339"/>
                    </a:lnTo>
                    <a:lnTo>
                      <a:pt x="457" y="1328"/>
                    </a:lnTo>
                    <a:lnTo>
                      <a:pt x="479" y="1342"/>
                    </a:lnTo>
                    <a:lnTo>
                      <a:pt x="511" y="1353"/>
                    </a:lnTo>
                    <a:lnTo>
                      <a:pt x="481" y="1373"/>
                    </a:lnTo>
                    <a:lnTo>
                      <a:pt x="430" y="1390"/>
                    </a:lnTo>
                    <a:lnTo>
                      <a:pt x="368" y="1417"/>
                    </a:lnTo>
                    <a:lnTo>
                      <a:pt x="328" y="1431"/>
                    </a:lnTo>
                    <a:lnTo>
                      <a:pt x="289" y="1452"/>
                    </a:lnTo>
                    <a:lnTo>
                      <a:pt x="269" y="1479"/>
                    </a:lnTo>
                    <a:lnTo>
                      <a:pt x="257" y="1509"/>
                    </a:lnTo>
                    <a:lnTo>
                      <a:pt x="253" y="1541"/>
                    </a:lnTo>
                    <a:lnTo>
                      <a:pt x="255" y="1570"/>
                    </a:lnTo>
                    <a:lnTo>
                      <a:pt x="263" y="1594"/>
                    </a:lnTo>
                    <a:lnTo>
                      <a:pt x="279" y="1619"/>
                    </a:lnTo>
                    <a:lnTo>
                      <a:pt x="311" y="1641"/>
                    </a:lnTo>
                    <a:lnTo>
                      <a:pt x="307" y="1610"/>
                    </a:lnTo>
                    <a:lnTo>
                      <a:pt x="313" y="1586"/>
                    </a:lnTo>
                    <a:lnTo>
                      <a:pt x="321" y="1568"/>
                    </a:lnTo>
                    <a:lnTo>
                      <a:pt x="352" y="1577"/>
                    </a:lnTo>
                    <a:lnTo>
                      <a:pt x="392" y="1575"/>
                    </a:lnTo>
                    <a:lnTo>
                      <a:pt x="439" y="1570"/>
                    </a:lnTo>
                    <a:lnTo>
                      <a:pt x="485" y="1554"/>
                    </a:lnTo>
                    <a:lnTo>
                      <a:pt x="513" y="1525"/>
                    </a:lnTo>
                    <a:lnTo>
                      <a:pt x="513" y="1490"/>
                    </a:lnTo>
                    <a:lnTo>
                      <a:pt x="499" y="1468"/>
                    </a:lnTo>
                    <a:lnTo>
                      <a:pt x="475" y="1451"/>
                    </a:lnTo>
                    <a:lnTo>
                      <a:pt x="471" y="1426"/>
                    </a:lnTo>
                    <a:lnTo>
                      <a:pt x="493" y="1442"/>
                    </a:lnTo>
                    <a:lnTo>
                      <a:pt x="540" y="1447"/>
                    </a:lnTo>
                    <a:lnTo>
                      <a:pt x="596" y="1440"/>
                    </a:lnTo>
                    <a:lnTo>
                      <a:pt x="645" y="1424"/>
                    </a:lnTo>
                    <a:lnTo>
                      <a:pt x="675" y="1429"/>
                    </a:lnTo>
                    <a:lnTo>
                      <a:pt x="636" y="1447"/>
                    </a:lnTo>
                    <a:lnTo>
                      <a:pt x="610" y="1474"/>
                    </a:lnTo>
                    <a:lnTo>
                      <a:pt x="594" y="1495"/>
                    </a:lnTo>
                    <a:lnTo>
                      <a:pt x="596" y="1522"/>
                    </a:lnTo>
                    <a:lnTo>
                      <a:pt x="596" y="1545"/>
                    </a:lnTo>
                    <a:lnTo>
                      <a:pt x="610" y="1568"/>
                    </a:lnTo>
                    <a:lnTo>
                      <a:pt x="634" y="1593"/>
                    </a:lnTo>
                    <a:lnTo>
                      <a:pt x="675" y="1618"/>
                    </a:lnTo>
                    <a:lnTo>
                      <a:pt x="667" y="1573"/>
                    </a:lnTo>
                    <a:lnTo>
                      <a:pt x="671" y="1538"/>
                    </a:lnTo>
                    <a:lnTo>
                      <a:pt x="675" y="1515"/>
                    </a:lnTo>
                    <a:lnTo>
                      <a:pt x="695" y="1493"/>
                    </a:lnTo>
                    <a:lnTo>
                      <a:pt x="733" y="1488"/>
                    </a:lnTo>
                    <a:lnTo>
                      <a:pt x="752" y="1491"/>
                    </a:lnTo>
                    <a:lnTo>
                      <a:pt x="750" y="1509"/>
                    </a:lnTo>
                    <a:lnTo>
                      <a:pt x="739" y="1522"/>
                    </a:lnTo>
                    <a:lnTo>
                      <a:pt x="721" y="1539"/>
                    </a:lnTo>
                    <a:lnTo>
                      <a:pt x="693" y="1543"/>
                    </a:lnTo>
                    <a:lnTo>
                      <a:pt x="729" y="1552"/>
                    </a:lnTo>
                    <a:lnTo>
                      <a:pt x="762" y="1552"/>
                    </a:lnTo>
                    <a:lnTo>
                      <a:pt x="786" y="1531"/>
                    </a:lnTo>
                    <a:lnTo>
                      <a:pt x="812" y="1504"/>
                    </a:lnTo>
                    <a:lnTo>
                      <a:pt x="830" y="1468"/>
                    </a:lnTo>
                    <a:lnTo>
                      <a:pt x="844" y="1415"/>
                    </a:lnTo>
                    <a:lnTo>
                      <a:pt x="840" y="1365"/>
                    </a:lnTo>
                    <a:lnTo>
                      <a:pt x="838" y="1323"/>
                    </a:lnTo>
                    <a:lnTo>
                      <a:pt x="838" y="1294"/>
                    </a:lnTo>
                    <a:lnTo>
                      <a:pt x="855" y="1298"/>
                    </a:lnTo>
                    <a:lnTo>
                      <a:pt x="861" y="1321"/>
                    </a:lnTo>
                    <a:lnTo>
                      <a:pt x="861" y="1339"/>
                    </a:lnTo>
                    <a:lnTo>
                      <a:pt x="850" y="1364"/>
                    </a:lnTo>
                    <a:lnTo>
                      <a:pt x="875" y="1358"/>
                    </a:lnTo>
                    <a:lnTo>
                      <a:pt x="901" y="1330"/>
                    </a:lnTo>
                    <a:lnTo>
                      <a:pt x="911" y="1293"/>
                    </a:lnTo>
                    <a:lnTo>
                      <a:pt x="907" y="1250"/>
                    </a:lnTo>
                    <a:lnTo>
                      <a:pt x="889" y="1216"/>
                    </a:lnTo>
                    <a:lnTo>
                      <a:pt x="881" y="1179"/>
                    </a:lnTo>
                    <a:lnTo>
                      <a:pt x="881" y="1158"/>
                    </a:lnTo>
                    <a:lnTo>
                      <a:pt x="903" y="1120"/>
                    </a:lnTo>
                    <a:lnTo>
                      <a:pt x="939" y="1159"/>
                    </a:lnTo>
                    <a:lnTo>
                      <a:pt x="998" y="1193"/>
                    </a:lnTo>
                    <a:lnTo>
                      <a:pt x="1058" y="1211"/>
                    </a:lnTo>
                    <a:lnTo>
                      <a:pt x="1014" y="1143"/>
                    </a:lnTo>
                    <a:lnTo>
                      <a:pt x="966" y="1122"/>
                    </a:lnTo>
                    <a:lnTo>
                      <a:pt x="909" y="1094"/>
                    </a:lnTo>
                    <a:lnTo>
                      <a:pt x="861" y="1060"/>
                    </a:lnTo>
                    <a:lnTo>
                      <a:pt x="766" y="996"/>
                    </a:lnTo>
                    <a:lnTo>
                      <a:pt x="689" y="961"/>
                    </a:lnTo>
                    <a:lnTo>
                      <a:pt x="638" y="925"/>
                    </a:lnTo>
                    <a:lnTo>
                      <a:pt x="594" y="884"/>
                    </a:lnTo>
                    <a:lnTo>
                      <a:pt x="535" y="806"/>
                    </a:lnTo>
                    <a:lnTo>
                      <a:pt x="495" y="744"/>
                    </a:lnTo>
                    <a:lnTo>
                      <a:pt x="447" y="650"/>
                    </a:lnTo>
                    <a:lnTo>
                      <a:pt x="400" y="515"/>
                    </a:lnTo>
                    <a:lnTo>
                      <a:pt x="368" y="417"/>
                    </a:lnTo>
                    <a:lnTo>
                      <a:pt x="327" y="273"/>
                    </a:lnTo>
                    <a:lnTo>
                      <a:pt x="303" y="215"/>
                    </a:lnTo>
                    <a:lnTo>
                      <a:pt x="275" y="156"/>
                    </a:lnTo>
                    <a:lnTo>
                      <a:pt x="184" y="0"/>
                    </a:lnTo>
                    <a:lnTo>
                      <a:pt x="170" y="11"/>
                    </a:lnTo>
                    <a:lnTo>
                      <a:pt x="231" y="115"/>
                    </a:lnTo>
                    <a:lnTo>
                      <a:pt x="257" y="165"/>
                    </a:lnTo>
                    <a:lnTo>
                      <a:pt x="279" y="215"/>
                    </a:lnTo>
                    <a:lnTo>
                      <a:pt x="311" y="302"/>
                    </a:lnTo>
                    <a:lnTo>
                      <a:pt x="338" y="396"/>
                    </a:lnTo>
                    <a:lnTo>
                      <a:pt x="358" y="460"/>
                    </a:lnTo>
                    <a:lnTo>
                      <a:pt x="390" y="565"/>
                    </a:lnTo>
                    <a:lnTo>
                      <a:pt x="402" y="611"/>
                    </a:lnTo>
                    <a:lnTo>
                      <a:pt x="430" y="701"/>
                    </a:lnTo>
                    <a:lnTo>
                      <a:pt x="441" y="739"/>
                    </a:lnTo>
                    <a:lnTo>
                      <a:pt x="465" y="776"/>
                    </a:lnTo>
                    <a:lnTo>
                      <a:pt x="493" y="806"/>
                    </a:lnTo>
                    <a:lnTo>
                      <a:pt x="531" y="842"/>
                    </a:lnTo>
                    <a:lnTo>
                      <a:pt x="558" y="868"/>
                    </a:lnTo>
                    <a:lnTo>
                      <a:pt x="584" y="897"/>
                    </a:lnTo>
                    <a:lnTo>
                      <a:pt x="600" y="91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7" name="Freeform 184"/>
              <p:cNvSpPr>
                <a:spLocks/>
              </p:cNvSpPr>
              <p:nvPr/>
            </p:nvSpPr>
            <p:spPr bwMode="auto">
              <a:xfrm>
                <a:off x="2255" y="13852"/>
                <a:ext cx="517" cy="526"/>
              </a:xfrm>
              <a:custGeom>
                <a:avLst/>
                <a:gdLst>
                  <a:gd name="T0" fmla="*/ 47 w 1034"/>
                  <a:gd name="T1" fmla="*/ 68 h 1052"/>
                  <a:gd name="T2" fmla="*/ 112 w 1034"/>
                  <a:gd name="T3" fmla="*/ 78 h 1052"/>
                  <a:gd name="T4" fmla="*/ 160 w 1034"/>
                  <a:gd name="T5" fmla="*/ 72 h 1052"/>
                  <a:gd name="T6" fmla="*/ 156 w 1034"/>
                  <a:gd name="T7" fmla="*/ 38 h 1052"/>
                  <a:gd name="T8" fmla="*/ 163 w 1034"/>
                  <a:gd name="T9" fmla="*/ 23 h 1052"/>
                  <a:gd name="T10" fmla="*/ 172 w 1034"/>
                  <a:gd name="T11" fmla="*/ 60 h 1052"/>
                  <a:gd name="T12" fmla="*/ 183 w 1034"/>
                  <a:gd name="T13" fmla="*/ 99 h 1052"/>
                  <a:gd name="T14" fmla="*/ 198 w 1034"/>
                  <a:gd name="T15" fmla="*/ 119 h 1052"/>
                  <a:gd name="T16" fmla="*/ 183 w 1034"/>
                  <a:gd name="T17" fmla="*/ 155 h 1052"/>
                  <a:gd name="T18" fmla="*/ 186 w 1034"/>
                  <a:gd name="T19" fmla="*/ 171 h 1052"/>
                  <a:gd name="T20" fmla="*/ 169 w 1034"/>
                  <a:gd name="T21" fmla="*/ 197 h 1052"/>
                  <a:gd name="T22" fmla="*/ 133 w 1034"/>
                  <a:gd name="T23" fmla="*/ 218 h 1052"/>
                  <a:gd name="T24" fmla="*/ 122 w 1034"/>
                  <a:gd name="T25" fmla="*/ 226 h 1052"/>
                  <a:gd name="T26" fmla="*/ 135 w 1034"/>
                  <a:gd name="T27" fmla="*/ 228 h 1052"/>
                  <a:gd name="T28" fmla="*/ 174 w 1034"/>
                  <a:gd name="T29" fmla="*/ 210 h 1052"/>
                  <a:gd name="T30" fmla="*/ 206 w 1034"/>
                  <a:gd name="T31" fmla="*/ 159 h 1052"/>
                  <a:gd name="T32" fmla="*/ 235 w 1034"/>
                  <a:gd name="T33" fmla="*/ 88 h 1052"/>
                  <a:gd name="T34" fmla="*/ 245 w 1034"/>
                  <a:gd name="T35" fmla="*/ 98 h 1052"/>
                  <a:gd name="T36" fmla="*/ 239 w 1034"/>
                  <a:gd name="T37" fmla="*/ 112 h 1052"/>
                  <a:gd name="T38" fmla="*/ 236 w 1034"/>
                  <a:gd name="T39" fmla="*/ 129 h 1052"/>
                  <a:gd name="T40" fmla="*/ 236 w 1034"/>
                  <a:gd name="T41" fmla="*/ 151 h 1052"/>
                  <a:gd name="T42" fmla="*/ 224 w 1034"/>
                  <a:gd name="T43" fmla="*/ 169 h 1052"/>
                  <a:gd name="T44" fmla="*/ 226 w 1034"/>
                  <a:gd name="T45" fmla="*/ 198 h 1052"/>
                  <a:gd name="T46" fmla="*/ 210 w 1034"/>
                  <a:gd name="T47" fmla="*/ 220 h 1052"/>
                  <a:gd name="T48" fmla="*/ 181 w 1034"/>
                  <a:gd name="T49" fmla="*/ 241 h 1052"/>
                  <a:gd name="T50" fmla="*/ 152 w 1034"/>
                  <a:gd name="T51" fmla="*/ 246 h 1052"/>
                  <a:gd name="T52" fmla="*/ 140 w 1034"/>
                  <a:gd name="T53" fmla="*/ 263 h 1052"/>
                  <a:gd name="T54" fmla="*/ 133 w 1034"/>
                  <a:gd name="T55" fmla="*/ 238 h 1052"/>
                  <a:gd name="T56" fmla="*/ 73 w 1034"/>
                  <a:gd name="T57" fmla="*/ 237 h 1052"/>
                  <a:gd name="T58" fmla="*/ 52 w 1034"/>
                  <a:gd name="T59" fmla="*/ 238 h 1052"/>
                  <a:gd name="T60" fmla="*/ 42 w 1034"/>
                  <a:gd name="T61" fmla="*/ 233 h 1052"/>
                  <a:gd name="T62" fmla="*/ 80 w 1034"/>
                  <a:gd name="T63" fmla="*/ 201 h 1052"/>
                  <a:gd name="T64" fmla="*/ 127 w 1034"/>
                  <a:gd name="T65" fmla="*/ 192 h 1052"/>
                  <a:gd name="T66" fmla="*/ 113 w 1034"/>
                  <a:gd name="T67" fmla="*/ 184 h 1052"/>
                  <a:gd name="T68" fmla="*/ 74 w 1034"/>
                  <a:gd name="T69" fmla="*/ 194 h 1052"/>
                  <a:gd name="T70" fmla="*/ 60 w 1034"/>
                  <a:gd name="T71" fmla="*/ 208 h 1052"/>
                  <a:gd name="T72" fmla="*/ 42 w 1034"/>
                  <a:gd name="T73" fmla="*/ 205 h 1052"/>
                  <a:gd name="T74" fmla="*/ 57 w 1034"/>
                  <a:gd name="T75" fmla="*/ 191 h 1052"/>
                  <a:gd name="T76" fmla="*/ 90 w 1034"/>
                  <a:gd name="T77" fmla="*/ 180 h 1052"/>
                  <a:gd name="T78" fmla="*/ 140 w 1034"/>
                  <a:gd name="T79" fmla="*/ 174 h 1052"/>
                  <a:gd name="T80" fmla="*/ 153 w 1034"/>
                  <a:gd name="T81" fmla="*/ 160 h 1052"/>
                  <a:gd name="T82" fmla="*/ 172 w 1034"/>
                  <a:gd name="T83" fmla="*/ 134 h 1052"/>
                  <a:gd name="T84" fmla="*/ 162 w 1034"/>
                  <a:gd name="T85" fmla="*/ 89 h 1052"/>
                  <a:gd name="T86" fmla="*/ 102 w 1034"/>
                  <a:gd name="T87" fmla="*/ 87 h 1052"/>
                  <a:gd name="T88" fmla="*/ 43 w 1034"/>
                  <a:gd name="T89" fmla="*/ 81 h 1052"/>
                  <a:gd name="T90" fmla="*/ 0 w 1034"/>
                  <a:gd name="T91" fmla="*/ 46 h 1052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034"/>
                  <a:gd name="T139" fmla="*/ 0 h 1052"/>
                  <a:gd name="T140" fmla="*/ 1034 w 1034"/>
                  <a:gd name="T141" fmla="*/ 1052 h 1052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034" h="1052">
                    <a:moveTo>
                      <a:pt x="0" y="186"/>
                    </a:moveTo>
                    <a:lnTo>
                      <a:pt x="97" y="236"/>
                    </a:lnTo>
                    <a:lnTo>
                      <a:pt x="190" y="273"/>
                    </a:lnTo>
                    <a:lnTo>
                      <a:pt x="265" y="287"/>
                    </a:lnTo>
                    <a:lnTo>
                      <a:pt x="356" y="303"/>
                    </a:lnTo>
                    <a:lnTo>
                      <a:pt x="449" y="312"/>
                    </a:lnTo>
                    <a:lnTo>
                      <a:pt x="574" y="317"/>
                    </a:lnTo>
                    <a:lnTo>
                      <a:pt x="661" y="330"/>
                    </a:lnTo>
                    <a:lnTo>
                      <a:pt x="643" y="291"/>
                    </a:lnTo>
                    <a:lnTo>
                      <a:pt x="633" y="245"/>
                    </a:lnTo>
                    <a:lnTo>
                      <a:pt x="630" y="195"/>
                    </a:lnTo>
                    <a:lnTo>
                      <a:pt x="624" y="154"/>
                    </a:lnTo>
                    <a:lnTo>
                      <a:pt x="622" y="124"/>
                    </a:lnTo>
                    <a:lnTo>
                      <a:pt x="653" y="0"/>
                    </a:lnTo>
                    <a:lnTo>
                      <a:pt x="653" y="92"/>
                    </a:lnTo>
                    <a:lnTo>
                      <a:pt x="663" y="149"/>
                    </a:lnTo>
                    <a:lnTo>
                      <a:pt x="746" y="261"/>
                    </a:lnTo>
                    <a:lnTo>
                      <a:pt x="691" y="241"/>
                    </a:lnTo>
                    <a:lnTo>
                      <a:pt x="697" y="287"/>
                    </a:lnTo>
                    <a:lnTo>
                      <a:pt x="711" y="333"/>
                    </a:lnTo>
                    <a:lnTo>
                      <a:pt x="735" y="397"/>
                    </a:lnTo>
                    <a:lnTo>
                      <a:pt x="748" y="433"/>
                    </a:lnTo>
                    <a:lnTo>
                      <a:pt x="768" y="463"/>
                    </a:lnTo>
                    <a:lnTo>
                      <a:pt x="792" y="477"/>
                    </a:lnTo>
                    <a:lnTo>
                      <a:pt x="774" y="518"/>
                    </a:lnTo>
                    <a:lnTo>
                      <a:pt x="750" y="570"/>
                    </a:lnTo>
                    <a:lnTo>
                      <a:pt x="735" y="621"/>
                    </a:lnTo>
                    <a:lnTo>
                      <a:pt x="727" y="644"/>
                    </a:lnTo>
                    <a:lnTo>
                      <a:pt x="725" y="667"/>
                    </a:lnTo>
                    <a:lnTo>
                      <a:pt x="744" y="687"/>
                    </a:lnTo>
                    <a:lnTo>
                      <a:pt x="738" y="715"/>
                    </a:lnTo>
                    <a:lnTo>
                      <a:pt x="709" y="765"/>
                    </a:lnTo>
                    <a:lnTo>
                      <a:pt x="677" y="791"/>
                    </a:lnTo>
                    <a:lnTo>
                      <a:pt x="635" y="827"/>
                    </a:lnTo>
                    <a:lnTo>
                      <a:pt x="582" y="850"/>
                    </a:lnTo>
                    <a:lnTo>
                      <a:pt x="532" y="873"/>
                    </a:lnTo>
                    <a:lnTo>
                      <a:pt x="485" y="882"/>
                    </a:lnTo>
                    <a:lnTo>
                      <a:pt x="443" y="902"/>
                    </a:lnTo>
                    <a:lnTo>
                      <a:pt x="489" y="905"/>
                    </a:lnTo>
                    <a:lnTo>
                      <a:pt x="515" y="914"/>
                    </a:lnTo>
                    <a:lnTo>
                      <a:pt x="530" y="934"/>
                    </a:lnTo>
                    <a:lnTo>
                      <a:pt x="542" y="912"/>
                    </a:lnTo>
                    <a:lnTo>
                      <a:pt x="576" y="880"/>
                    </a:lnTo>
                    <a:lnTo>
                      <a:pt x="633" y="866"/>
                    </a:lnTo>
                    <a:lnTo>
                      <a:pt x="697" y="843"/>
                    </a:lnTo>
                    <a:lnTo>
                      <a:pt x="736" y="811"/>
                    </a:lnTo>
                    <a:lnTo>
                      <a:pt x="774" y="751"/>
                    </a:lnTo>
                    <a:lnTo>
                      <a:pt x="824" y="637"/>
                    </a:lnTo>
                    <a:lnTo>
                      <a:pt x="849" y="545"/>
                    </a:lnTo>
                    <a:lnTo>
                      <a:pt x="873" y="490"/>
                    </a:lnTo>
                    <a:lnTo>
                      <a:pt x="943" y="353"/>
                    </a:lnTo>
                    <a:lnTo>
                      <a:pt x="1034" y="216"/>
                    </a:lnTo>
                    <a:lnTo>
                      <a:pt x="980" y="367"/>
                    </a:lnTo>
                    <a:lnTo>
                      <a:pt x="982" y="394"/>
                    </a:lnTo>
                    <a:lnTo>
                      <a:pt x="978" y="420"/>
                    </a:lnTo>
                    <a:lnTo>
                      <a:pt x="968" y="442"/>
                    </a:lnTo>
                    <a:lnTo>
                      <a:pt x="956" y="451"/>
                    </a:lnTo>
                    <a:lnTo>
                      <a:pt x="941" y="456"/>
                    </a:lnTo>
                    <a:lnTo>
                      <a:pt x="939" y="486"/>
                    </a:lnTo>
                    <a:lnTo>
                      <a:pt x="945" y="513"/>
                    </a:lnTo>
                    <a:lnTo>
                      <a:pt x="954" y="545"/>
                    </a:lnTo>
                    <a:lnTo>
                      <a:pt x="956" y="580"/>
                    </a:lnTo>
                    <a:lnTo>
                      <a:pt x="945" y="607"/>
                    </a:lnTo>
                    <a:lnTo>
                      <a:pt x="927" y="623"/>
                    </a:lnTo>
                    <a:lnTo>
                      <a:pt x="909" y="648"/>
                    </a:lnTo>
                    <a:lnTo>
                      <a:pt x="899" y="676"/>
                    </a:lnTo>
                    <a:lnTo>
                      <a:pt x="899" y="729"/>
                    </a:lnTo>
                    <a:lnTo>
                      <a:pt x="905" y="760"/>
                    </a:lnTo>
                    <a:lnTo>
                      <a:pt x="905" y="795"/>
                    </a:lnTo>
                    <a:lnTo>
                      <a:pt x="899" y="829"/>
                    </a:lnTo>
                    <a:lnTo>
                      <a:pt x="883" y="854"/>
                    </a:lnTo>
                    <a:lnTo>
                      <a:pt x="843" y="882"/>
                    </a:lnTo>
                    <a:lnTo>
                      <a:pt x="806" y="916"/>
                    </a:lnTo>
                    <a:lnTo>
                      <a:pt x="778" y="939"/>
                    </a:lnTo>
                    <a:lnTo>
                      <a:pt x="725" y="967"/>
                    </a:lnTo>
                    <a:lnTo>
                      <a:pt x="675" y="974"/>
                    </a:lnTo>
                    <a:lnTo>
                      <a:pt x="631" y="974"/>
                    </a:lnTo>
                    <a:lnTo>
                      <a:pt x="608" y="987"/>
                    </a:lnTo>
                    <a:lnTo>
                      <a:pt x="586" y="1013"/>
                    </a:lnTo>
                    <a:lnTo>
                      <a:pt x="570" y="1035"/>
                    </a:lnTo>
                    <a:lnTo>
                      <a:pt x="562" y="1052"/>
                    </a:lnTo>
                    <a:lnTo>
                      <a:pt x="542" y="1026"/>
                    </a:lnTo>
                    <a:lnTo>
                      <a:pt x="536" y="987"/>
                    </a:lnTo>
                    <a:lnTo>
                      <a:pt x="532" y="953"/>
                    </a:lnTo>
                    <a:lnTo>
                      <a:pt x="437" y="951"/>
                    </a:lnTo>
                    <a:lnTo>
                      <a:pt x="356" y="951"/>
                    </a:lnTo>
                    <a:lnTo>
                      <a:pt x="295" y="951"/>
                    </a:lnTo>
                    <a:lnTo>
                      <a:pt x="283" y="957"/>
                    </a:lnTo>
                    <a:lnTo>
                      <a:pt x="253" y="957"/>
                    </a:lnTo>
                    <a:lnTo>
                      <a:pt x="208" y="953"/>
                    </a:lnTo>
                    <a:lnTo>
                      <a:pt x="182" y="960"/>
                    </a:lnTo>
                    <a:lnTo>
                      <a:pt x="150" y="983"/>
                    </a:lnTo>
                    <a:lnTo>
                      <a:pt x="170" y="934"/>
                    </a:lnTo>
                    <a:lnTo>
                      <a:pt x="198" y="893"/>
                    </a:lnTo>
                    <a:lnTo>
                      <a:pt x="259" y="848"/>
                    </a:lnTo>
                    <a:lnTo>
                      <a:pt x="320" y="807"/>
                    </a:lnTo>
                    <a:lnTo>
                      <a:pt x="380" y="786"/>
                    </a:lnTo>
                    <a:lnTo>
                      <a:pt x="453" y="776"/>
                    </a:lnTo>
                    <a:lnTo>
                      <a:pt x="511" y="768"/>
                    </a:lnTo>
                    <a:lnTo>
                      <a:pt x="491" y="749"/>
                    </a:lnTo>
                    <a:lnTo>
                      <a:pt x="477" y="738"/>
                    </a:lnTo>
                    <a:lnTo>
                      <a:pt x="455" y="738"/>
                    </a:lnTo>
                    <a:lnTo>
                      <a:pt x="416" y="760"/>
                    </a:lnTo>
                    <a:lnTo>
                      <a:pt x="364" y="768"/>
                    </a:lnTo>
                    <a:lnTo>
                      <a:pt x="299" y="776"/>
                    </a:lnTo>
                    <a:lnTo>
                      <a:pt x="307" y="791"/>
                    </a:lnTo>
                    <a:lnTo>
                      <a:pt x="267" y="823"/>
                    </a:lnTo>
                    <a:lnTo>
                      <a:pt x="241" y="832"/>
                    </a:lnTo>
                    <a:lnTo>
                      <a:pt x="223" y="829"/>
                    </a:lnTo>
                    <a:lnTo>
                      <a:pt x="211" y="816"/>
                    </a:lnTo>
                    <a:lnTo>
                      <a:pt x="168" y="823"/>
                    </a:lnTo>
                    <a:lnTo>
                      <a:pt x="132" y="843"/>
                    </a:lnTo>
                    <a:lnTo>
                      <a:pt x="174" y="791"/>
                    </a:lnTo>
                    <a:lnTo>
                      <a:pt x="231" y="767"/>
                    </a:lnTo>
                    <a:lnTo>
                      <a:pt x="275" y="751"/>
                    </a:lnTo>
                    <a:lnTo>
                      <a:pt x="297" y="733"/>
                    </a:lnTo>
                    <a:lnTo>
                      <a:pt x="362" y="720"/>
                    </a:lnTo>
                    <a:lnTo>
                      <a:pt x="459" y="706"/>
                    </a:lnTo>
                    <a:lnTo>
                      <a:pt x="528" y="703"/>
                    </a:lnTo>
                    <a:lnTo>
                      <a:pt x="562" y="699"/>
                    </a:lnTo>
                    <a:lnTo>
                      <a:pt x="592" y="689"/>
                    </a:lnTo>
                    <a:lnTo>
                      <a:pt x="598" y="667"/>
                    </a:lnTo>
                    <a:lnTo>
                      <a:pt x="612" y="641"/>
                    </a:lnTo>
                    <a:lnTo>
                      <a:pt x="641" y="603"/>
                    </a:lnTo>
                    <a:lnTo>
                      <a:pt x="667" y="578"/>
                    </a:lnTo>
                    <a:lnTo>
                      <a:pt x="689" y="538"/>
                    </a:lnTo>
                    <a:lnTo>
                      <a:pt x="689" y="467"/>
                    </a:lnTo>
                    <a:lnTo>
                      <a:pt x="677" y="406"/>
                    </a:lnTo>
                    <a:lnTo>
                      <a:pt x="651" y="356"/>
                    </a:lnTo>
                    <a:lnTo>
                      <a:pt x="584" y="349"/>
                    </a:lnTo>
                    <a:lnTo>
                      <a:pt x="530" y="348"/>
                    </a:lnTo>
                    <a:lnTo>
                      <a:pt x="410" y="348"/>
                    </a:lnTo>
                    <a:lnTo>
                      <a:pt x="316" y="348"/>
                    </a:lnTo>
                    <a:lnTo>
                      <a:pt x="241" y="342"/>
                    </a:lnTo>
                    <a:lnTo>
                      <a:pt x="172" y="326"/>
                    </a:lnTo>
                    <a:lnTo>
                      <a:pt x="114" y="284"/>
                    </a:lnTo>
                    <a:lnTo>
                      <a:pt x="1" y="23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8" name="Freeform 185"/>
              <p:cNvSpPr>
                <a:spLocks/>
              </p:cNvSpPr>
              <p:nvPr/>
            </p:nvSpPr>
            <p:spPr bwMode="auto">
              <a:xfrm>
                <a:off x="2486" y="13101"/>
                <a:ext cx="273" cy="810"/>
              </a:xfrm>
              <a:custGeom>
                <a:avLst/>
                <a:gdLst>
                  <a:gd name="T0" fmla="*/ 38 w 547"/>
                  <a:gd name="T1" fmla="*/ 34 h 1622"/>
                  <a:gd name="T2" fmla="*/ 43 w 547"/>
                  <a:gd name="T3" fmla="*/ 41 h 1622"/>
                  <a:gd name="T4" fmla="*/ 51 w 547"/>
                  <a:gd name="T5" fmla="*/ 46 h 1622"/>
                  <a:gd name="T6" fmla="*/ 61 w 547"/>
                  <a:gd name="T7" fmla="*/ 51 h 1622"/>
                  <a:gd name="T8" fmla="*/ 68 w 547"/>
                  <a:gd name="T9" fmla="*/ 53 h 1622"/>
                  <a:gd name="T10" fmla="*/ 74 w 547"/>
                  <a:gd name="T11" fmla="*/ 55 h 1622"/>
                  <a:gd name="T12" fmla="*/ 80 w 547"/>
                  <a:gd name="T13" fmla="*/ 55 h 1622"/>
                  <a:gd name="T14" fmla="*/ 89 w 547"/>
                  <a:gd name="T15" fmla="*/ 56 h 1622"/>
                  <a:gd name="T16" fmla="*/ 97 w 547"/>
                  <a:gd name="T17" fmla="*/ 63 h 1622"/>
                  <a:gd name="T18" fmla="*/ 104 w 547"/>
                  <a:gd name="T19" fmla="*/ 73 h 1622"/>
                  <a:gd name="T20" fmla="*/ 111 w 547"/>
                  <a:gd name="T21" fmla="*/ 85 h 1622"/>
                  <a:gd name="T22" fmla="*/ 116 w 547"/>
                  <a:gd name="T23" fmla="*/ 98 h 1622"/>
                  <a:gd name="T24" fmla="*/ 123 w 547"/>
                  <a:gd name="T25" fmla="*/ 116 h 1622"/>
                  <a:gd name="T26" fmla="*/ 126 w 547"/>
                  <a:gd name="T27" fmla="*/ 128 h 1622"/>
                  <a:gd name="T28" fmla="*/ 131 w 547"/>
                  <a:gd name="T29" fmla="*/ 144 h 1622"/>
                  <a:gd name="T30" fmla="*/ 133 w 547"/>
                  <a:gd name="T31" fmla="*/ 156 h 1622"/>
                  <a:gd name="T32" fmla="*/ 135 w 547"/>
                  <a:gd name="T33" fmla="*/ 177 h 1622"/>
                  <a:gd name="T34" fmla="*/ 136 w 547"/>
                  <a:gd name="T35" fmla="*/ 225 h 1622"/>
                  <a:gd name="T36" fmla="*/ 136 w 547"/>
                  <a:gd name="T37" fmla="*/ 275 h 1622"/>
                  <a:gd name="T38" fmla="*/ 136 w 547"/>
                  <a:gd name="T39" fmla="*/ 325 h 1622"/>
                  <a:gd name="T40" fmla="*/ 134 w 547"/>
                  <a:gd name="T41" fmla="*/ 353 h 1622"/>
                  <a:gd name="T42" fmla="*/ 129 w 547"/>
                  <a:gd name="T43" fmla="*/ 405 h 1622"/>
                  <a:gd name="T44" fmla="*/ 124 w 547"/>
                  <a:gd name="T45" fmla="*/ 404 h 1622"/>
                  <a:gd name="T46" fmla="*/ 118 w 547"/>
                  <a:gd name="T47" fmla="*/ 403 h 1622"/>
                  <a:gd name="T48" fmla="*/ 112 w 547"/>
                  <a:gd name="T49" fmla="*/ 396 h 1622"/>
                  <a:gd name="T50" fmla="*/ 102 w 547"/>
                  <a:gd name="T51" fmla="*/ 385 h 1622"/>
                  <a:gd name="T52" fmla="*/ 87 w 547"/>
                  <a:gd name="T53" fmla="*/ 358 h 1622"/>
                  <a:gd name="T54" fmla="*/ 78 w 547"/>
                  <a:gd name="T55" fmla="*/ 330 h 1622"/>
                  <a:gd name="T56" fmla="*/ 70 w 547"/>
                  <a:gd name="T57" fmla="*/ 316 h 1622"/>
                  <a:gd name="T58" fmla="*/ 68 w 547"/>
                  <a:gd name="T59" fmla="*/ 310 h 1622"/>
                  <a:gd name="T60" fmla="*/ 62 w 547"/>
                  <a:gd name="T61" fmla="*/ 292 h 1622"/>
                  <a:gd name="T62" fmla="*/ 59 w 547"/>
                  <a:gd name="T63" fmla="*/ 275 h 1622"/>
                  <a:gd name="T64" fmla="*/ 55 w 547"/>
                  <a:gd name="T65" fmla="*/ 250 h 1622"/>
                  <a:gd name="T66" fmla="*/ 52 w 547"/>
                  <a:gd name="T67" fmla="*/ 217 h 1622"/>
                  <a:gd name="T68" fmla="*/ 50 w 547"/>
                  <a:gd name="T69" fmla="*/ 192 h 1622"/>
                  <a:gd name="T70" fmla="*/ 48 w 547"/>
                  <a:gd name="T71" fmla="*/ 169 h 1622"/>
                  <a:gd name="T72" fmla="*/ 42 w 547"/>
                  <a:gd name="T73" fmla="*/ 142 h 1622"/>
                  <a:gd name="T74" fmla="*/ 34 w 547"/>
                  <a:gd name="T75" fmla="*/ 113 h 1622"/>
                  <a:gd name="T76" fmla="*/ 27 w 547"/>
                  <a:gd name="T77" fmla="*/ 94 h 1622"/>
                  <a:gd name="T78" fmla="*/ 21 w 547"/>
                  <a:gd name="T79" fmla="*/ 80 h 1622"/>
                  <a:gd name="T80" fmla="*/ 17 w 547"/>
                  <a:gd name="T81" fmla="*/ 69 h 1622"/>
                  <a:gd name="T82" fmla="*/ 11 w 547"/>
                  <a:gd name="T83" fmla="*/ 53 h 1622"/>
                  <a:gd name="T84" fmla="*/ 5 w 547"/>
                  <a:gd name="T85" fmla="*/ 41 h 1622"/>
                  <a:gd name="T86" fmla="*/ 0 w 547"/>
                  <a:gd name="T87" fmla="*/ 22 h 1622"/>
                  <a:gd name="T88" fmla="*/ 0 w 547"/>
                  <a:gd name="T89" fmla="*/ 9 h 1622"/>
                  <a:gd name="T90" fmla="*/ 33 w 547"/>
                  <a:gd name="T91" fmla="*/ 15 h 1622"/>
                  <a:gd name="T92" fmla="*/ 43 w 547"/>
                  <a:gd name="T93" fmla="*/ 0 h 1622"/>
                  <a:gd name="T94" fmla="*/ 39 w 547"/>
                  <a:gd name="T95" fmla="*/ 14 h 1622"/>
                  <a:gd name="T96" fmla="*/ 38 w 547"/>
                  <a:gd name="T97" fmla="*/ 21 h 1622"/>
                  <a:gd name="T98" fmla="*/ 37 w 547"/>
                  <a:gd name="T99" fmla="*/ 28 h 1622"/>
                  <a:gd name="T100" fmla="*/ 37 w 547"/>
                  <a:gd name="T101" fmla="*/ 30 h 1622"/>
                  <a:gd name="T102" fmla="*/ 38 w 547"/>
                  <a:gd name="T103" fmla="*/ 34 h 1622"/>
                  <a:gd name="T104" fmla="*/ 38 w 547"/>
                  <a:gd name="T105" fmla="*/ 34 h 162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547"/>
                  <a:gd name="T160" fmla="*/ 0 h 1622"/>
                  <a:gd name="T161" fmla="*/ 547 w 547"/>
                  <a:gd name="T162" fmla="*/ 1622 h 162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547" h="1622">
                    <a:moveTo>
                      <a:pt x="155" y="139"/>
                    </a:moveTo>
                    <a:lnTo>
                      <a:pt x="174" y="167"/>
                    </a:lnTo>
                    <a:lnTo>
                      <a:pt x="204" y="187"/>
                    </a:lnTo>
                    <a:lnTo>
                      <a:pt x="246" y="206"/>
                    </a:lnTo>
                    <a:lnTo>
                      <a:pt x="274" y="215"/>
                    </a:lnTo>
                    <a:lnTo>
                      <a:pt x="297" y="221"/>
                    </a:lnTo>
                    <a:lnTo>
                      <a:pt x="321" y="221"/>
                    </a:lnTo>
                    <a:lnTo>
                      <a:pt x="357" y="226"/>
                    </a:lnTo>
                    <a:lnTo>
                      <a:pt x="388" y="253"/>
                    </a:lnTo>
                    <a:lnTo>
                      <a:pt x="416" y="292"/>
                    </a:lnTo>
                    <a:lnTo>
                      <a:pt x="444" y="341"/>
                    </a:lnTo>
                    <a:lnTo>
                      <a:pt x="466" y="395"/>
                    </a:lnTo>
                    <a:lnTo>
                      <a:pt x="493" y="466"/>
                    </a:lnTo>
                    <a:lnTo>
                      <a:pt x="507" y="514"/>
                    </a:lnTo>
                    <a:lnTo>
                      <a:pt x="527" y="578"/>
                    </a:lnTo>
                    <a:lnTo>
                      <a:pt x="535" y="627"/>
                    </a:lnTo>
                    <a:lnTo>
                      <a:pt x="541" y="709"/>
                    </a:lnTo>
                    <a:lnTo>
                      <a:pt x="547" y="901"/>
                    </a:lnTo>
                    <a:lnTo>
                      <a:pt x="547" y="1101"/>
                    </a:lnTo>
                    <a:lnTo>
                      <a:pt x="547" y="1304"/>
                    </a:lnTo>
                    <a:lnTo>
                      <a:pt x="539" y="1416"/>
                    </a:lnTo>
                    <a:lnTo>
                      <a:pt x="517" y="1622"/>
                    </a:lnTo>
                    <a:lnTo>
                      <a:pt x="499" y="1620"/>
                    </a:lnTo>
                    <a:lnTo>
                      <a:pt x="474" y="1613"/>
                    </a:lnTo>
                    <a:lnTo>
                      <a:pt x="448" y="1586"/>
                    </a:lnTo>
                    <a:lnTo>
                      <a:pt x="410" y="1542"/>
                    </a:lnTo>
                    <a:lnTo>
                      <a:pt x="351" y="1433"/>
                    </a:lnTo>
                    <a:lnTo>
                      <a:pt x="313" y="1321"/>
                    </a:lnTo>
                    <a:lnTo>
                      <a:pt x="283" y="1268"/>
                    </a:lnTo>
                    <a:lnTo>
                      <a:pt x="274" y="1242"/>
                    </a:lnTo>
                    <a:lnTo>
                      <a:pt x="250" y="1172"/>
                    </a:lnTo>
                    <a:lnTo>
                      <a:pt x="238" y="1103"/>
                    </a:lnTo>
                    <a:lnTo>
                      <a:pt x="222" y="1002"/>
                    </a:lnTo>
                    <a:lnTo>
                      <a:pt x="208" y="872"/>
                    </a:lnTo>
                    <a:lnTo>
                      <a:pt x="200" y="768"/>
                    </a:lnTo>
                    <a:lnTo>
                      <a:pt x="192" y="677"/>
                    </a:lnTo>
                    <a:lnTo>
                      <a:pt x="170" y="570"/>
                    </a:lnTo>
                    <a:lnTo>
                      <a:pt x="139" y="453"/>
                    </a:lnTo>
                    <a:lnTo>
                      <a:pt x="111" y="377"/>
                    </a:lnTo>
                    <a:lnTo>
                      <a:pt x="85" y="320"/>
                    </a:lnTo>
                    <a:lnTo>
                      <a:pt x="71" y="276"/>
                    </a:lnTo>
                    <a:lnTo>
                      <a:pt x="44" y="212"/>
                    </a:lnTo>
                    <a:lnTo>
                      <a:pt x="22" y="166"/>
                    </a:lnTo>
                    <a:lnTo>
                      <a:pt x="0" y="91"/>
                    </a:lnTo>
                    <a:lnTo>
                      <a:pt x="0" y="36"/>
                    </a:lnTo>
                    <a:lnTo>
                      <a:pt x="133" y="61"/>
                    </a:lnTo>
                    <a:lnTo>
                      <a:pt x="172" y="0"/>
                    </a:lnTo>
                    <a:lnTo>
                      <a:pt x="157" y="56"/>
                    </a:lnTo>
                    <a:lnTo>
                      <a:pt x="153" y="87"/>
                    </a:lnTo>
                    <a:lnTo>
                      <a:pt x="151" y="112"/>
                    </a:lnTo>
                    <a:lnTo>
                      <a:pt x="151" y="123"/>
                    </a:lnTo>
                    <a:lnTo>
                      <a:pt x="155" y="139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59" name="Freeform 186"/>
              <p:cNvSpPr>
                <a:spLocks/>
              </p:cNvSpPr>
              <p:nvPr/>
            </p:nvSpPr>
            <p:spPr bwMode="auto">
              <a:xfrm>
                <a:off x="1840" y="12747"/>
                <a:ext cx="691" cy="637"/>
              </a:xfrm>
              <a:custGeom>
                <a:avLst/>
                <a:gdLst>
                  <a:gd name="T0" fmla="*/ 7 w 1381"/>
                  <a:gd name="T1" fmla="*/ 49 h 1275"/>
                  <a:gd name="T2" fmla="*/ 12 w 1381"/>
                  <a:gd name="T3" fmla="*/ 26 h 1275"/>
                  <a:gd name="T4" fmla="*/ 22 w 1381"/>
                  <a:gd name="T5" fmla="*/ 10 h 1275"/>
                  <a:gd name="T6" fmla="*/ 37 w 1381"/>
                  <a:gd name="T7" fmla="*/ 3 h 1275"/>
                  <a:gd name="T8" fmla="*/ 66 w 1381"/>
                  <a:gd name="T9" fmla="*/ 0 h 1275"/>
                  <a:gd name="T10" fmla="*/ 94 w 1381"/>
                  <a:gd name="T11" fmla="*/ 2 h 1275"/>
                  <a:gd name="T12" fmla="*/ 118 w 1381"/>
                  <a:gd name="T13" fmla="*/ 16 h 1275"/>
                  <a:gd name="T14" fmla="*/ 142 w 1381"/>
                  <a:gd name="T15" fmla="*/ 41 h 1275"/>
                  <a:gd name="T16" fmla="*/ 197 w 1381"/>
                  <a:gd name="T17" fmla="*/ 101 h 1275"/>
                  <a:gd name="T18" fmla="*/ 248 w 1381"/>
                  <a:gd name="T19" fmla="*/ 165 h 1275"/>
                  <a:gd name="T20" fmla="*/ 292 w 1381"/>
                  <a:gd name="T21" fmla="*/ 233 h 1275"/>
                  <a:gd name="T22" fmla="*/ 303 w 1381"/>
                  <a:gd name="T23" fmla="*/ 252 h 1275"/>
                  <a:gd name="T24" fmla="*/ 308 w 1381"/>
                  <a:gd name="T25" fmla="*/ 254 h 1275"/>
                  <a:gd name="T26" fmla="*/ 310 w 1381"/>
                  <a:gd name="T27" fmla="*/ 243 h 1275"/>
                  <a:gd name="T28" fmla="*/ 306 w 1381"/>
                  <a:gd name="T29" fmla="*/ 220 h 1275"/>
                  <a:gd name="T30" fmla="*/ 296 w 1381"/>
                  <a:gd name="T31" fmla="*/ 197 h 1275"/>
                  <a:gd name="T32" fmla="*/ 286 w 1381"/>
                  <a:gd name="T33" fmla="*/ 179 h 1275"/>
                  <a:gd name="T34" fmla="*/ 278 w 1381"/>
                  <a:gd name="T35" fmla="*/ 165 h 1275"/>
                  <a:gd name="T36" fmla="*/ 264 w 1381"/>
                  <a:gd name="T37" fmla="*/ 146 h 1275"/>
                  <a:gd name="T38" fmla="*/ 263 w 1381"/>
                  <a:gd name="T39" fmla="*/ 140 h 1275"/>
                  <a:gd name="T40" fmla="*/ 280 w 1381"/>
                  <a:gd name="T41" fmla="*/ 161 h 1275"/>
                  <a:gd name="T42" fmla="*/ 303 w 1381"/>
                  <a:gd name="T43" fmla="*/ 189 h 1275"/>
                  <a:gd name="T44" fmla="*/ 317 w 1381"/>
                  <a:gd name="T45" fmla="*/ 206 h 1275"/>
                  <a:gd name="T46" fmla="*/ 322 w 1381"/>
                  <a:gd name="T47" fmla="*/ 224 h 1275"/>
                  <a:gd name="T48" fmla="*/ 331 w 1381"/>
                  <a:gd name="T49" fmla="*/ 257 h 1275"/>
                  <a:gd name="T50" fmla="*/ 341 w 1381"/>
                  <a:gd name="T51" fmla="*/ 289 h 1275"/>
                  <a:gd name="T52" fmla="*/ 345 w 1381"/>
                  <a:gd name="T53" fmla="*/ 310 h 1275"/>
                  <a:gd name="T54" fmla="*/ 344 w 1381"/>
                  <a:gd name="T55" fmla="*/ 318 h 1275"/>
                  <a:gd name="T56" fmla="*/ 332 w 1381"/>
                  <a:gd name="T57" fmla="*/ 315 h 1275"/>
                  <a:gd name="T58" fmla="*/ 312 w 1381"/>
                  <a:gd name="T59" fmla="*/ 303 h 1275"/>
                  <a:gd name="T60" fmla="*/ 280 w 1381"/>
                  <a:gd name="T61" fmla="*/ 270 h 1275"/>
                  <a:gd name="T62" fmla="*/ 253 w 1381"/>
                  <a:gd name="T63" fmla="*/ 236 h 1275"/>
                  <a:gd name="T64" fmla="*/ 225 w 1381"/>
                  <a:gd name="T65" fmla="*/ 195 h 1275"/>
                  <a:gd name="T66" fmla="*/ 171 w 1381"/>
                  <a:gd name="T67" fmla="*/ 128 h 1275"/>
                  <a:gd name="T68" fmla="*/ 142 w 1381"/>
                  <a:gd name="T69" fmla="*/ 102 h 1275"/>
                  <a:gd name="T70" fmla="*/ 110 w 1381"/>
                  <a:gd name="T71" fmla="*/ 80 h 1275"/>
                  <a:gd name="T72" fmla="*/ 83 w 1381"/>
                  <a:gd name="T73" fmla="*/ 68 h 1275"/>
                  <a:gd name="T74" fmla="*/ 63 w 1381"/>
                  <a:gd name="T75" fmla="*/ 60 h 1275"/>
                  <a:gd name="T76" fmla="*/ 38 w 1381"/>
                  <a:gd name="T77" fmla="*/ 57 h 1275"/>
                  <a:gd name="T78" fmla="*/ 23 w 1381"/>
                  <a:gd name="T79" fmla="*/ 57 h 1275"/>
                  <a:gd name="T80" fmla="*/ 11 w 1381"/>
                  <a:gd name="T81" fmla="*/ 65 h 1275"/>
                  <a:gd name="T82" fmla="*/ 0 w 1381"/>
                  <a:gd name="T83" fmla="*/ 76 h 1275"/>
                  <a:gd name="T84" fmla="*/ 3 w 1381"/>
                  <a:gd name="T85" fmla="*/ 65 h 127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381"/>
                  <a:gd name="T130" fmla="*/ 0 h 1275"/>
                  <a:gd name="T131" fmla="*/ 1381 w 1381"/>
                  <a:gd name="T132" fmla="*/ 1275 h 127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381" h="1275">
                    <a:moveTo>
                      <a:pt x="10" y="261"/>
                    </a:moveTo>
                    <a:lnTo>
                      <a:pt x="28" y="197"/>
                    </a:lnTo>
                    <a:lnTo>
                      <a:pt x="40" y="144"/>
                    </a:lnTo>
                    <a:lnTo>
                      <a:pt x="48" y="107"/>
                    </a:lnTo>
                    <a:lnTo>
                      <a:pt x="62" y="69"/>
                    </a:lnTo>
                    <a:lnTo>
                      <a:pt x="88" y="43"/>
                    </a:lnTo>
                    <a:lnTo>
                      <a:pt x="123" y="23"/>
                    </a:lnTo>
                    <a:lnTo>
                      <a:pt x="147" y="14"/>
                    </a:lnTo>
                    <a:lnTo>
                      <a:pt x="206" y="4"/>
                    </a:lnTo>
                    <a:lnTo>
                      <a:pt x="264" y="0"/>
                    </a:lnTo>
                    <a:lnTo>
                      <a:pt x="319" y="2"/>
                    </a:lnTo>
                    <a:lnTo>
                      <a:pt x="373" y="9"/>
                    </a:lnTo>
                    <a:lnTo>
                      <a:pt x="420" y="21"/>
                    </a:lnTo>
                    <a:lnTo>
                      <a:pt x="472" y="66"/>
                    </a:lnTo>
                    <a:lnTo>
                      <a:pt x="517" y="108"/>
                    </a:lnTo>
                    <a:lnTo>
                      <a:pt x="565" y="167"/>
                    </a:lnTo>
                    <a:lnTo>
                      <a:pt x="686" y="293"/>
                    </a:lnTo>
                    <a:lnTo>
                      <a:pt x="787" y="405"/>
                    </a:lnTo>
                    <a:lnTo>
                      <a:pt x="890" y="522"/>
                    </a:lnTo>
                    <a:lnTo>
                      <a:pt x="991" y="661"/>
                    </a:lnTo>
                    <a:lnTo>
                      <a:pt x="1072" y="776"/>
                    </a:lnTo>
                    <a:lnTo>
                      <a:pt x="1167" y="932"/>
                    </a:lnTo>
                    <a:lnTo>
                      <a:pt x="1197" y="987"/>
                    </a:lnTo>
                    <a:lnTo>
                      <a:pt x="1211" y="1010"/>
                    </a:lnTo>
                    <a:lnTo>
                      <a:pt x="1219" y="1021"/>
                    </a:lnTo>
                    <a:lnTo>
                      <a:pt x="1229" y="1017"/>
                    </a:lnTo>
                    <a:lnTo>
                      <a:pt x="1237" y="1007"/>
                    </a:lnTo>
                    <a:lnTo>
                      <a:pt x="1239" y="975"/>
                    </a:lnTo>
                    <a:lnTo>
                      <a:pt x="1237" y="946"/>
                    </a:lnTo>
                    <a:lnTo>
                      <a:pt x="1221" y="882"/>
                    </a:lnTo>
                    <a:lnTo>
                      <a:pt x="1203" y="833"/>
                    </a:lnTo>
                    <a:lnTo>
                      <a:pt x="1181" y="790"/>
                    </a:lnTo>
                    <a:lnTo>
                      <a:pt x="1161" y="748"/>
                    </a:lnTo>
                    <a:lnTo>
                      <a:pt x="1142" y="717"/>
                    </a:lnTo>
                    <a:lnTo>
                      <a:pt x="1126" y="691"/>
                    </a:lnTo>
                    <a:lnTo>
                      <a:pt x="1110" y="662"/>
                    </a:lnTo>
                    <a:lnTo>
                      <a:pt x="1090" y="634"/>
                    </a:lnTo>
                    <a:lnTo>
                      <a:pt x="1056" y="584"/>
                    </a:lnTo>
                    <a:lnTo>
                      <a:pt x="1037" y="556"/>
                    </a:lnTo>
                    <a:lnTo>
                      <a:pt x="1050" y="561"/>
                    </a:lnTo>
                    <a:lnTo>
                      <a:pt x="1080" y="598"/>
                    </a:lnTo>
                    <a:lnTo>
                      <a:pt x="1118" y="646"/>
                    </a:lnTo>
                    <a:lnTo>
                      <a:pt x="1167" y="707"/>
                    </a:lnTo>
                    <a:lnTo>
                      <a:pt x="1209" y="756"/>
                    </a:lnTo>
                    <a:lnTo>
                      <a:pt x="1241" y="797"/>
                    </a:lnTo>
                    <a:lnTo>
                      <a:pt x="1268" y="827"/>
                    </a:lnTo>
                    <a:lnTo>
                      <a:pt x="1284" y="866"/>
                    </a:lnTo>
                    <a:lnTo>
                      <a:pt x="1288" y="898"/>
                    </a:lnTo>
                    <a:lnTo>
                      <a:pt x="1306" y="962"/>
                    </a:lnTo>
                    <a:lnTo>
                      <a:pt x="1324" y="1028"/>
                    </a:lnTo>
                    <a:lnTo>
                      <a:pt x="1344" y="1087"/>
                    </a:lnTo>
                    <a:lnTo>
                      <a:pt x="1363" y="1159"/>
                    </a:lnTo>
                    <a:lnTo>
                      <a:pt x="1373" y="1204"/>
                    </a:lnTo>
                    <a:lnTo>
                      <a:pt x="1377" y="1243"/>
                    </a:lnTo>
                    <a:lnTo>
                      <a:pt x="1381" y="1266"/>
                    </a:lnTo>
                    <a:lnTo>
                      <a:pt x="1375" y="1275"/>
                    </a:lnTo>
                    <a:lnTo>
                      <a:pt x="1359" y="1273"/>
                    </a:lnTo>
                    <a:lnTo>
                      <a:pt x="1326" y="1262"/>
                    </a:lnTo>
                    <a:lnTo>
                      <a:pt x="1284" y="1241"/>
                    </a:lnTo>
                    <a:lnTo>
                      <a:pt x="1245" y="1213"/>
                    </a:lnTo>
                    <a:lnTo>
                      <a:pt x="1183" y="1151"/>
                    </a:lnTo>
                    <a:lnTo>
                      <a:pt x="1118" y="1080"/>
                    </a:lnTo>
                    <a:lnTo>
                      <a:pt x="1052" y="998"/>
                    </a:lnTo>
                    <a:lnTo>
                      <a:pt x="1009" y="945"/>
                    </a:lnTo>
                    <a:lnTo>
                      <a:pt x="951" y="852"/>
                    </a:lnTo>
                    <a:lnTo>
                      <a:pt x="900" y="781"/>
                    </a:lnTo>
                    <a:lnTo>
                      <a:pt x="827" y="700"/>
                    </a:lnTo>
                    <a:lnTo>
                      <a:pt x="682" y="515"/>
                    </a:lnTo>
                    <a:lnTo>
                      <a:pt x="634" y="469"/>
                    </a:lnTo>
                    <a:lnTo>
                      <a:pt x="567" y="410"/>
                    </a:lnTo>
                    <a:lnTo>
                      <a:pt x="504" y="366"/>
                    </a:lnTo>
                    <a:lnTo>
                      <a:pt x="438" y="323"/>
                    </a:lnTo>
                    <a:lnTo>
                      <a:pt x="399" y="305"/>
                    </a:lnTo>
                    <a:lnTo>
                      <a:pt x="331" y="273"/>
                    </a:lnTo>
                    <a:lnTo>
                      <a:pt x="290" y="256"/>
                    </a:lnTo>
                    <a:lnTo>
                      <a:pt x="252" y="243"/>
                    </a:lnTo>
                    <a:lnTo>
                      <a:pt x="191" y="234"/>
                    </a:lnTo>
                    <a:lnTo>
                      <a:pt x="151" y="231"/>
                    </a:lnTo>
                    <a:lnTo>
                      <a:pt x="117" y="231"/>
                    </a:lnTo>
                    <a:lnTo>
                      <a:pt x="90" y="231"/>
                    </a:lnTo>
                    <a:lnTo>
                      <a:pt x="62" y="247"/>
                    </a:lnTo>
                    <a:lnTo>
                      <a:pt x="44" y="261"/>
                    </a:lnTo>
                    <a:lnTo>
                      <a:pt x="28" y="288"/>
                    </a:lnTo>
                    <a:lnTo>
                      <a:pt x="0" y="305"/>
                    </a:lnTo>
                    <a:lnTo>
                      <a:pt x="10" y="26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0" name="Freeform 187"/>
              <p:cNvSpPr>
                <a:spLocks/>
              </p:cNvSpPr>
              <p:nvPr/>
            </p:nvSpPr>
            <p:spPr bwMode="auto">
              <a:xfrm>
                <a:off x="2003" y="12372"/>
                <a:ext cx="995" cy="1712"/>
              </a:xfrm>
              <a:custGeom>
                <a:avLst/>
                <a:gdLst>
                  <a:gd name="T0" fmla="*/ 70 w 1991"/>
                  <a:gd name="T1" fmla="*/ 12 h 3423"/>
                  <a:gd name="T2" fmla="*/ 113 w 1991"/>
                  <a:gd name="T3" fmla="*/ 41 h 3423"/>
                  <a:gd name="T4" fmla="*/ 157 w 1991"/>
                  <a:gd name="T5" fmla="*/ 87 h 3423"/>
                  <a:gd name="T6" fmla="*/ 185 w 1991"/>
                  <a:gd name="T7" fmla="*/ 132 h 3423"/>
                  <a:gd name="T8" fmla="*/ 196 w 1991"/>
                  <a:gd name="T9" fmla="*/ 162 h 3423"/>
                  <a:gd name="T10" fmla="*/ 218 w 1991"/>
                  <a:gd name="T11" fmla="*/ 199 h 3423"/>
                  <a:gd name="T12" fmla="*/ 275 w 1991"/>
                  <a:gd name="T13" fmla="*/ 263 h 3423"/>
                  <a:gd name="T14" fmla="*/ 325 w 1991"/>
                  <a:gd name="T15" fmla="*/ 316 h 3423"/>
                  <a:gd name="T16" fmla="*/ 369 w 1991"/>
                  <a:gd name="T17" fmla="*/ 379 h 3423"/>
                  <a:gd name="T18" fmla="*/ 394 w 1991"/>
                  <a:gd name="T19" fmla="*/ 426 h 3423"/>
                  <a:gd name="T20" fmla="*/ 425 w 1991"/>
                  <a:gd name="T21" fmla="*/ 513 h 3423"/>
                  <a:gd name="T22" fmla="*/ 437 w 1991"/>
                  <a:gd name="T23" fmla="*/ 546 h 3423"/>
                  <a:gd name="T24" fmla="*/ 446 w 1991"/>
                  <a:gd name="T25" fmla="*/ 588 h 3423"/>
                  <a:gd name="T26" fmla="*/ 443 w 1991"/>
                  <a:gd name="T27" fmla="*/ 633 h 3423"/>
                  <a:gd name="T28" fmla="*/ 438 w 1991"/>
                  <a:gd name="T29" fmla="*/ 667 h 3423"/>
                  <a:gd name="T30" fmla="*/ 433 w 1991"/>
                  <a:gd name="T31" fmla="*/ 724 h 3423"/>
                  <a:gd name="T32" fmla="*/ 433 w 1991"/>
                  <a:gd name="T33" fmla="*/ 746 h 3423"/>
                  <a:gd name="T34" fmla="*/ 440 w 1991"/>
                  <a:gd name="T35" fmla="*/ 754 h 3423"/>
                  <a:gd name="T36" fmla="*/ 446 w 1991"/>
                  <a:gd name="T37" fmla="*/ 773 h 3423"/>
                  <a:gd name="T38" fmla="*/ 447 w 1991"/>
                  <a:gd name="T39" fmla="*/ 790 h 3423"/>
                  <a:gd name="T40" fmla="*/ 470 w 1991"/>
                  <a:gd name="T41" fmla="*/ 807 h 3423"/>
                  <a:gd name="T42" fmla="*/ 495 w 1991"/>
                  <a:gd name="T43" fmla="*/ 828 h 3423"/>
                  <a:gd name="T44" fmla="*/ 495 w 1991"/>
                  <a:gd name="T45" fmla="*/ 838 h 3423"/>
                  <a:gd name="T46" fmla="*/ 481 w 1991"/>
                  <a:gd name="T47" fmla="*/ 844 h 3423"/>
                  <a:gd name="T48" fmla="*/ 455 w 1991"/>
                  <a:gd name="T49" fmla="*/ 845 h 3423"/>
                  <a:gd name="T50" fmla="*/ 434 w 1991"/>
                  <a:gd name="T51" fmla="*/ 849 h 3423"/>
                  <a:gd name="T52" fmla="*/ 421 w 1991"/>
                  <a:gd name="T53" fmla="*/ 856 h 3423"/>
                  <a:gd name="T54" fmla="*/ 403 w 1991"/>
                  <a:gd name="T55" fmla="*/ 851 h 3423"/>
                  <a:gd name="T56" fmla="*/ 378 w 1991"/>
                  <a:gd name="T57" fmla="*/ 834 h 3423"/>
                  <a:gd name="T58" fmla="*/ 369 w 1991"/>
                  <a:gd name="T59" fmla="*/ 838 h 3423"/>
                  <a:gd name="T60" fmla="*/ 374 w 1991"/>
                  <a:gd name="T61" fmla="*/ 809 h 3423"/>
                  <a:gd name="T62" fmla="*/ 390 w 1991"/>
                  <a:gd name="T63" fmla="*/ 779 h 3423"/>
                  <a:gd name="T64" fmla="*/ 405 w 1991"/>
                  <a:gd name="T65" fmla="*/ 736 h 3423"/>
                  <a:gd name="T66" fmla="*/ 411 w 1991"/>
                  <a:gd name="T67" fmla="*/ 630 h 3423"/>
                  <a:gd name="T68" fmla="*/ 402 w 1991"/>
                  <a:gd name="T69" fmla="*/ 518 h 3423"/>
                  <a:gd name="T70" fmla="*/ 381 w 1991"/>
                  <a:gd name="T71" fmla="*/ 446 h 3423"/>
                  <a:gd name="T72" fmla="*/ 357 w 1991"/>
                  <a:gd name="T73" fmla="*/ 404 h 3423"/>
                  <a:gd name="T74" fmla="*/ 332 w 1991"/>
                  <a:gd name="T75" fmla="*/ 375 h 3423"/>
                  <a:gd name="T76" fmla="*/ 315 w 1991"/>
                  <a:gd name="T77" fmla="*/ 362 h 3423"/>
                  <a:gd name="T78" fmla="*/ 302 w 1991"/>
                  <a:gd name="T79" fmla="*/ 355 h 3423"/>
                  <a:gd name="T80" fmla="*/ 292 w 1991"/>
                  <a:gd name="T81" fmla="*/ 358 h 3423"/>
                  <a:gd name="T82" fmla="*/ 283 w 1991"/>
                  <a:gd name="T83" fmla="*/ 373 h 3423"/>
                  <a:gd name="T84" fmla="*/ 278 w 1991"/>
                  <a:gd name="T85" fmla="*/ 391 h 3423"/>
                  <a:gd name="T86" fmla="*/ 249 w 1991"/>
                  <a:gd name="T87" fmla="*/ 409 h 3423"/>
                  <a:gd name="T88" fmla="*/ 239 w 1991"/>
                  <a:gd name="T89" fmla="*/ 381 h 3423"/>
                  <a:gd name="T90" fmla="*/ 226 w 1991"/>
                  <a:gd name="T91" fmla="*/ 335 h 3423"/>
                  <a:gd name="T92" fmla="*/ 203 w 1991"/>
                  <a:gd name="T93" fmla="*/ 301 h 3423"/>
                  <a:gd name="T94" fmla="*/ 166 w 1991"/>
                  <a:gd name="T95" fmla="*/ 257 h 3423"/>
                  <a:gd name="T96" fmla="*/ 106 w 1991"/>
                  <a:gd name="T97" fmla="*/ 189 h 3423"/>
                  <a:gd name="T98" fmla="*/ 81 w 1991"/>
                  <a:gd name="T99" fmla="*/ 151 h 3423"/>
                  <a:gd name="T100" fmla="*/ 73 w 1991"/>
                  <a:gd name="T101" fmla="*/ 131 h 3423"/>
                  <a:gd name="T102" fmla="*/ 64 w 1991"/>
                  <a:gd name="T103" fmla="*/ 115 h 3423"/>
                  <a:gd name="T104" fmla="*/ 42 w 1991"/>
                  <a:gd name="T105" fmla="*/ 93 h 3423"/>
                  <a:gd name="T106" fmla="*/ 0 w 1991"/>
                  <a:gd name="T107" fmla="*/ 3 h 3423"/>
                  <a:gd name="T108" fmla="*/ 22 w 1991"/>
                  <a:gd name="T109" fmla="*/ 1 h 3423"/>
                  <a:gd name="T110" fmla="*/ 39 w 1991"/>
                  <a:gd name="T111" fmla="*/ 2 h 3423"/>
                  <a:gd name="T112" fmla="*/ 51 w 1991"/>
                  <a:gd name="T113" fmla="*/ 5 h 3423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1991"/>
                  <a:gd name="T172" fmla="*/ 0 h 3423"/>
                  <a:gd name="T173" fmla="*/ 1991 w 1991"/>
                  <a:gd name="T174" fmla="*/ 3423 h 3423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1991" h="3423">
                    <a:moveTo>
                      <a:pt x="206" y="17"/>
                    </a:moveTo>
                    <a:lnTo>
                      <a:pt x="280" y="48"/>
                    </a:lnTo>
                    <a:lnTo>
                      <a:pt x="377" y="104"/>
                    </a:lnTo>
                    <a:lnTo>
                      <a:pt x="452" y="161"/>
                    </a:lnTo>
                    <a:lnTo>
                      <a:pt x="545" y="250"/>
                    </a:lnTo>
                    <a:lnTo>
                      <a:pt x="630" y="348"/>
                    </a:lnTo>
                    <a:lnTo>
                      <a:pt x="698" y="433"/>
                    </a:lnTo>
                    <a:lnTo>
                      <a:pt x="743" y="527"/>
                    </a:lnTo>
                    <a:lnTo>
                      <a:pt x="769" y="596"/>
                    </a:lnTo>
                    <a:lnTo>
                      <a:pt x="785" y="646"/>
                    </a:lnTo>
                    <a:lnTo>
                      <a:pt x="819" y="714"/>
                    </a:lnTo>
                    <a:lnTo>
                      <a:pt x="872" y="795"/>
                    </a:lnTo>
                    <a:lnTo>
                      <a:pt x="969" y="912"/>
                    </a:lnTo>
                    <a:lnTo>
                      <a:pt x="1100" y="1049"/>
                    </a:lnTo>
                    <a:lnTo>
                      <a:pt x="1227" y="1175"/>
                    </a:lnTo>
                    <a:lnTo>
                      <a:pt x="1302" y="1262"/>
                    </a:lnTo>
                    <a:lnTo>
                      <a:pt x="1383" y="1370"/>
                    </a:lnTo>
                    <a:lnTo>
                      <a:pt x="1478" y="1514"/>
                    </a:lnTo>
                    <a:lnTo>
                      <a:pt x="1522" y="1596"/>
                    </a:lnTo>
                    <a:lnTo>
                      <a:pt x="1577" y="1704"/>
                    </a:lnTo>
                    <a:lnTo>
                      <a:pt x="1651" y="1900"/>
                    </a:lnTo>
                    <a:lnTo>
                      <a:pt x="1700" y="2052"/>
                    </a:lnTo>
                    <a:lnTo>
                      <a:pt x="1726" y="2122"/>
                    </a:lnTo>
                    <a:lnTo>
                      <a:pt x="1750" y="2184"/>
                    </a:lnTo>
                    <a:lnTo>
                      <a:pt x="1773" y="2260"/>
                    </a:lnTo>
                    <a:lnTo>
                      <a:pt x="1787" y="2351"/>
                    </a:lnTo>
                    <a:lnTo>
                      <a:pt x="1785" y="2457"/>
                    </a:lnTo>
                    <a:lnTo>
                      <a:pt x="1775" y="2532"/>
                    </a:lnTo>
                    <a:lnTo>
                      <a:pt x="1758" y="2610"/>
                    </a:lnTo>
                    <a:lnTo>
                      <a:pt x="1752" y="2665"/>
                    </a:lnTo>
                    <a:lnTo>
                      <a:pt x="1736" y="2828"/>
                    </a:lnTo>
                    <a:lnTo>
                      <a:pt x="1732" y="2896"/>
                    </a:lnTo>
                    <a:lnTo>
                      <a:pt x="1732" y="2947"/>
                    </a:lnTo>
                    <a:lnTo>
                      <a:pt x="1732" y="2981"/>
                    </a:lnTo>
                    <a:lnTo>
                      <a:pt x="1738" y="2993"/>
                    </a:lnTo>
                    <a:lnTo>
                      <a:pt x="1760" y="3016"/>
                    </a:lnTo>
                    <a:lnTo>
                      <a:pt x="1777" y="3055"/>
                    </a:lnTo>
                    <a:lnTo>
                      <a:pt x="1787" y="3089"/>
                    </a:lnTo>
                    <a:lnTo>
                      <a:pt x="1789" y="3130"/>
                    </a:lnTo>
                    <a:lnTo>
                      <a:pt x="1791" y="3158"/>
                    </a:lnTo>
                    <a:lnTo>
                      <a:pt x="1815" y="3187"/>
                    </a:lnTo>
                    <a:lnTo>
                      <a:pt x="1880" y="3228"/>
                    </a:lnTo>
                    <a:lnTo>
                      <a:pt x="1952" y="3276"/>
                    </a:lnTo>
                    <a:lnTo>
                      <a:pt x="1983" y="3309"/>
                    </a:lnTo>
                    <a:lnTo>
                      <a:pt x="1991" y="3327"/>
                    </a:lnTo>
                    <a:lnTo>
                      <a:pt x="1981" y="3350"/>
                    </a:lnTo>
                    <a:lnTo>
                      <a:pt x="1960" y="3363"/>
                    </a:lnTo>
                    <a:lnTo>
                      <a:pt x="1926" y="3375"/>
                    </a:lnTo>
                    <a:lnTo>
                      <a:pt x="1892" y="3380"/>
                    </a:lnTo>
                    <a:lnTo>
                      <a:pt x="1821" y="3380"/>
                    </a:lnTo>
                    <a:lnTo>
                      <a:pt x="1766" y="3391"/>
                    </a:lnTo>
                    <a:lnTo>
                      <a:pt x="1738" y="3395"/>
                    </a:lnTo>
                    <a:lnTo>
                      <a:pt x="1712" y="3416"/>
                    </a:lnTo>
                    <a:lnTo>
                      <a:pt x="1686" y="3421"/>
                    </a:lnTo>
                    <a:lnTo>
                      <a:pt x="1659" y="3423"/>
                    </a:lnTo>
                    <a:lnTo>
                      <a:pt x="1615" y="3402"/>
                    </a:lnTo>
                    <a:lnTo>
                      <a:pt x="1548" y="3361"/>
                    </a:lnTo>
                    <a:lnTo>
                      <a:pt x="1512" y="3334"/>
                    </a:lnTo>
                    <a:lnTo>
                      <a:pt x="1488" y="3332"/>
                    </a:lnTo>
                    <a:lnTo>
                      <a:pt x="1478" y="3350"/>
                    </a:lnTo>
                    <a:lnTo>
                      <a:pt x="1443" y="3331"/>
                    </a:lnTo>
                    <a:lnTo>
                      <a:pt x="1496" y="3233"/>
                    </a:lnTo>
                    <a:lnTo>
                      <a:pt x="1534" y="3174"/>
                    </a:lnTo>
                    <a:lnTo>
                      <a:pt x="1561" y="3116"/>
                    </a:lnTo>
                    <a:lnTo>
                      <a:pt x="1587" y="3054"/>
                    </a:lnTo>
                    <a:lnTo>
                      <a:pt x="1621" y="2942"/>
                    </a:lnTo>
                    <a:lnTo>
                      <a:pt x="1639" y="2798"/>
                    </a:lnTo>
                    <a:lnTo>
                      <a:pt x="1647" y="2517"/>
                    </a:lnTo>
                    <a:lnTo>
                      <a:pt x="1627" y="2214"/>
                    </a:lnTo>
                    <a:lnTo>
                      <a:pt x="1609" y="2072"/>
                    </a:lnTo>
                    <a:lnTo>
                      <a:pt x="1569" y="1907"/>
                    </a:lnTo>
                    <a:lnTo>
                      <a:pt x="1524" y="1782"/>
                    </a:lnTo>
                    <a:lnTo>
                      <a:pt x="1484" y="1695"/>
                    </a:lnTo>
                    <a:lnTo>
                      <a:pt x="1431" y="1614"/>
                    </a:lnTo>
                    <a:lnTo>
                      <a:pt x="1371" y="1544"/>
                    </a:lnTo>
                    <a:lnTo>
                      <a:pt x="1328" y="1498"/>
                    </a:lnTo>
                    <a:lnTo>
                      <a:pt x="1292" y="1468"/>
                    </a:lnTo>
                    <a:lnTo>
                      <a:pt x="1260" y="1445"/>
                    </a:lnTo>
                    <a:lnTo>
                      <a:pt x="1233" y="1426"/>
                    </a:lnTo>
                    <a:lnTo>
                      <a:pt x="1209" y="1420"/>
                    </a:lnTo>
                    <a:lnTo>
                      <a:pt x="1191" y="1420"/>
                    </a:lnTo>
                    <a:lnTo>
                      <a:pt x="1171" y="1431"/>
                    </a:lnTo>
                    <a:lnTo>
                      <a:pt x="1155" y="1457"/>
                    </a:lnTo>
                    <a:lnTo>
                      <a:pt x="1134" y="1489"/>
                    </a:lnTo>
                    <a:lnTo>
                      <a:pt x="1120" y="1525"/>
                    </a:lnTo>
                    <a:lnTo>
                      <a:pt x="1112" y="1562"/>
                    </a:lnTo>
                    <a:lnTo>
                      <a:pt x="1116" y="1585"/>
                    </a:lnTo>
                    <a:lnTo>
                      <a:pt x="997" y="1633"/>
                    </a:lnTo>
                    <a:lnTo>
                      <a:pt x="969" y="1557"/>
                    </a:lnTo>
                    <a:lnTo>
                      <a:pt x="959" y="1521"/>
                    </a:lnTo>
                    <a:lnTo>
                      <a:pt x="947" y="1434"/>
                    </a:lnTo>
                    <a:lnTo>
                      <a:pt x="904" y="1340"/>
                    </a:lnTo>
                    <a:lnTo>
                      <a:pt x="860" y="1264"/>
                    </a:lnTo>
                    <a:lnTo>
                      <a:pt x="815" y="1202"/>
                    </a:lnTo>
                    <a:lnTo>
                      <a:pt x="771" y="1147"/>
                    </a:lnTo>
                    <a:lnTo>
                      <a:pt x="664" y="1026"/>
                    </a:lnTo>
                    <a:lnTo>
                      <a:pt x="527" y="872"/>
                    </a:lnTo>
                    <a:lnTo>
                      <a:pt x="426" y="753"/>
                    </a:lnTo>
                    <a:lnTo>
                      <a:pt x="355" y="650"/>
                    </a:lnTo>
                    <a:lnTo>
                      <a:pt x="325" y="602"/>
                    </a:lnTo>
                    <a:lnTo>
                      <a:pt x="305" y="554"/>
                    </a:lnTo>
                    <a:lnTo>
                      <a:pt x="295" y="522"/>
                    </a:lnTo>
                    <a:lnTo>
                      <a:pt x="280" y="492"/>
                    </a:lnTo>
                    <a:lnTo>
                      <a:pt x="256" y="458"/>
                    </a:lnTo>
                    <a:lnTo>
                      <a:pt x="222" y="422"/>
                    </a:lnTo>
                    <a:lnTo>
                      <a:pt x="171" y="371"/>
                    </a:lnTo>
                    <a:lnTo>
                      <a:pt x="163" y="309"/>
                    </a:lnTo>
                    <a:lnTo>
                      <a:pt x="0" y="9"/>
                    </a:lnTo>
                    <a:lnTo>
                      <a:pt x="38" y="0"/>
                    </a:lnTo>
                    <a:lnTo>
                      <a:pt x="91" y="2"/>
                    </a:lnTo>
                    <a:lnTo>
                      <a:pt x="125" y="3"/>
                    </a:lnTo>
                    <a:lnTo>
                      <a:pt x="159" y="7"/>
                    </a:lnTo>
                    <a:lnTo>
                      <a:pt x="206" y="17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3861" name="Freeform 188"/>
              <p:cNvSpPr>
                <a:spLocks/>
              </p:cNvSpPr>
              <p:nvPr/>
            </p:nvSpPr>
            <p:spPr bwMode="auto">
              <a:xfrm>
                <a:off x="1440" y="12414"/>
                <a:ext cx="321" cy="176"/>
              </a:xfrm>
              <a:custGeom>
                <a:avLst/>
                <a:gdLst>
                  <a:gd name="T0" fmla="*/ 147 w 642"/>
                  <a:gd name="T1" fmla="*/ 15 h 354"/>
                  <a:gd name="T2" fmla="*/ 152 w 642"/>
                  <a:gd name="T3" fmla="*/ 22 h 354"/>
                  <a:gd name="T4" fmla="*/ 157 w 642"/>
                  <a:gd name="T5" fmla="*/ 30 h 354"/>
                  <a:gd name="T6" fmla="*/ 155 w 642"/>
                  <a:gd name="T7" fmla="*/ 38 h 354"/>
                  <a:gd name="T8" fmla="*/ 149 w 642"/>
                  <a:gd name="T9" fmla="*/ 43 h 354"/>
                  <a:gd name="T10" fmla="*/ 139 w 642"/>
                  <a:gd name="T11" fmla="*/ 44 h 354"/>
                  <a:gd name="T12" fmla="*/ 132 w 642"/>
                  <a:gd name="T13" fmla="*/ 46 h 354"/>
                  <a:gd name="T14" fmla="*/ 102 w 642"/>
                  <a:gd name="T15" fmla="*/ 46 h 354"/>
                  <a:gd name="T16" fmla="*/ 66 w 642"/>
                  <a:gd name="T17" fmla="*/ 48 h 354"/>
                  <a:gd name="T18" fmla="*/ 40 w 642"/>
                  <a:gd name="T19" fmla="*/ 48 h 354"/>
                  <a:gd name="T20" fmla="*/ 28 w 642"/>
                  <a:gd name="T21" fmla="*/ 50 h 354"/>
                  <a:gd name="T22" fmla="*/ 22 w 642"/>
                  <a:gd name="T23" fmla="*/ 53 h 354"/>
                  <a:gd name="T24" fmla="*/ 19 w 642"/>
                  <a:gd name="T25" fmla="*/ 56 h 354"/>
                  <a:gd name="T26" fmla="*/ 40 w 642"/>
                  <a:gd name="T27" fmla="*/ 56 h 354"/>
                  <a:gd name="T28" fmla="*/ 77 w 642"/>
                  <a:gd name="T29" fmla="*/ 55 h 354"/>
                  <a:gd name="T30" fmla="*/ 103 w 642"/>
                  <a:gd name="T31" fmla="*/ 55 h 354"/>
                  <a:gd name="T32" fmla="*/ 118 w 642"/>
                  <a:gd name="T33" fmla="*/ 56 h 354"/>
                  <a:gd name="T34" fmla="*/ 129 w 642"/>
                  <a:gd name="T35" fmla="*/ 57 h 354"/>
                  <a:gd name="T36" fmla="*/ 124 w 642"/>
                  <a:gd name="T37" fmla="*/ 62 h 354"/>
                  <a:gd name="T38" fmla="*/ 118 w 642"/>
                  <a:gd name="T39" fmla="*/ 66 h 354"/>
                  <a:gd name="T40" fmla="*/ 109 w 642"/>
                  <a:gd name="T41" fmla="*/ 70 h 354"/>
                  <a:gd name="T42" fmla="*/ 108 w 642"/>
                  <a:gd name="T43" fmla="*/ 74 h 354"/>
                  <a:gd name="T44" fmla="*/ 110 w 642"/>
                  <a:gd name="T45" fmla="*/ 77 h 354"/>
                  <a:gd name="T46" fmla="*/ 123 w 642"/>
                  <a:gd name="T47" fmla="*/ 80 h 354"/>
                  <a:gd name="T48" fmla="*/ 135 w 642"/>
                  <a:gd name="T49" fmla="*/ 85 h 354"/>
                  <a:gd name="T50" fmla="*/ 137 w 642"/>
                  <a:gd name="T51" fmla="*/ 88 h 354"/>
                  <a:gd name="T52" fmla="*/ 129 w 642"/>
                  <a:gd name="T53" fmla="*/ 86 h 354"/>
                  <a:gd name="T54" fmla="*/ 112 w 642"/>
                  <a:gd name="T55" fmla="*/ 82 h 354"/>
                  <a:gd name="T56" fmla="*/ 90 w 642"/>
                  <a:gd name="T57" fmla="*/ 78 h 354"/>
                  <a:gd name="T58" fmla="*/ 74 w 642"/>
                  <a:gd name="T59" fmla="*/ 77 h 354"/>
                  <a:gd name="T60" fmla="*/ 51 w 642"/>
                  <a:gd name="T61" fmla="*/ 76 h 354"/>
                  <a:gd name="T62" fmla="*/ 38 w 642"/>
                  <a:gd name="T63" fmla="*/ 74 h 354"/>
                  <a:gd name="T64" fmla="*/ 22 w 642"/>
                  <a:gd name="T65" fmla="*/ 71 h 354"/>
                  <a:gd name="T66" fmla="*/ 12 w 642"/>
                  <a:gd name="T67" fmla="*/ 66 h 354"/>
                  <a:gd name="T68" fmla="*/ 0 w 642"/>
                  <a:gd name="T69" fmla="*/ 58 h 354"/>
                  <a:gd name="T70" fmla="*/ 7 w 642"/>
                  <a:gd name="T71" fmla="*/ 45 h 354"/>
                  <a:gd name="T72" fmla="*/ 20 w 642"/>
                  <a:gd name="T73" fmla="*/ 33 h 354"/>
                  <a:gd name="T74" fmla="*/ 43 w 642"/>
                  <a:gd name="T75" fmla="*/ 22 h 354"/>
                  <a:gd name="T76" fmla="*/ 70 w 642"/>
                  <a:gd name="T77" fmla="*/ 18 h 354"/>
                  <a:gd name="T78" fmla="*/ 103 w 642"/>
                  <a:gd name="T79" fmla="*/ 16 h 354"/>
                  <a:gd name="T80" fmla="*/ 133 w 642"/>
                  <a:gd name="T81" fmla="*/ 13 h 354"/>
                  <a:gd name="T82" fmla="*/ 143 w 642"/>
                  <a:gd name="T83" fmla="*/ 13 h 354"/>
                  <a:gd name="T84" fmla="*/ 149 w 642"/>
                  <a:gd name="T85" fmla="*/ 7 h 354"/>
                  <a:gd name="T86" fmla="*/ 158 w 642"/>
                  <a:gd name="T87" fmla="*/ 0 h 354"/>
                  <a:gd name="T88" fmla="*/ 161 w 642"/>
                  <a:gd name="T89" fmla="*/ 7 h 354"/>
                  <a:gd name="T90" fmla="*/ 154 w 642"/>
                  <a:gd name="T91" fmla="*/ 9 h 354"/>
                  <a:gd name="T92" fmla="*/ 147 w 642"/>
                  <a:gd name="T93" fmla="*/ 15 h 354"/>
                  <a:gd name="T94" fmla="*/ 147 w 642"/>
                  <a:gd name="T95" fmla="*/ 15 h 354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642"/>
                  <a:gd name="T145" fmla="*/ 0 h 354"/>
                  <a:gd name="T146" fmla="*/ 642 w 642"/>
                  <a:gd name="T147" fmla="*/ 354 h 354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642" h="354">
                    <a:moveTo>
                      <a:pt x="588" y="61"/>
                    </a:moveTo>
                    <a:lnTo>
                      <a:pt x="608" y="91"/>
                    </a:lnTo>
                    <a:lnTo>
                      <a:pt x="626" y="123"/>
                    </a:lnTo>
                    <a:lnTo>
                      <a:pt x="620" y="155"/>
                    </a:lnTo>
                    <a:lnTo>
                      <a:pt x="596" y="172"/>
                    </a:lnTo>
                    <a:lnTo>
                      <a:pt x="555" y="176"/>
                    </a:lnTo>
                    <a:lnTo>
                      <a:pt x="527" y="187"/>
                    </a:lnTo>
                    <a:lnTo>
                      <a:pt x="410" y="188"/>
                    </a:lnTo>
                    <a:lnTo>
                      <a:pt x="263" y="194"/>
                    </a:lnTo>
                    <a:lnTo>
                      <a:pt x="162" y="195"/>
                    </a:lnTo>
                    <a:lnTo>
                      <a:pt x="115" y="203"/>
                    </a:lnTo>
                    <a:lnTo>
                      <a:pt x="89" y="215"/>
                    </a:lnTo>
                    <a:lnTo>
                      <a:pt x="75" y="226"/>
                    </a:lnTo>
                    <a:lnTo>
                      <a:pt x="162" y="226"/>
                    </a:lnTo>
                    <a:lnTo>
                      <a:pt x="307" y="222"/>
                    </a:lnTo>
                    <a:lnTo>
                      <a:pt x="412" y="222"/>
                    </a:lnTo>
                    <a:lnTo>
                      <a:pt x="473" y="226"/>
                    </a:lnTo>
                    <a:lnTo>
                      <a:pt x="515" y="229"/>
                    </a:lnTo>
                    <a:lnTo>
                      <a:pt x="499" y="252"/>
                    </a:lnTo>
                    <a:lnTo>
                      <a:pt x="472" y="268"/>
                    </a:lnTo>
                    <a:lnTo>
                      <a:pt x="436" y="281"/>
                    </a:lnTo>
                    <a:lnTo>
                      <a:pt x="432" y="297"/>
                    </a:lnTo>
                    <a:lnTo>
                      <a:pt x="442" y="311"/>
                    </a:lnTo>
                    <a:lnTo>
                      <a:pt x="493" y="322"/>
                    </a:lnTo>
                    <a:lnTo>
                      <a:pt x="539" y="343"/>
                    </a:lnTo>
                    <a:lnTo>
                      <a:pt x="545" y="354"/>
                    </a:lnTo>
                    <a:lnTo>
                      <a:pt x="515" y="345"/>
                    </a:lnTo>
                    <a:lnTo>
                      <a:pt x="448" y="330"/>
                    </a:lnTo>
                    <a:lnTo>
                      <a:pt x="361" y="316"/>
                    </a:lnTo>
                    <a:lnTo>
                      <a:pt x="293" y="311"/>
                    </a:lnTo>
                    <a:lnTo>
                      <a:pt x="204" y="307"/>
                    </a:lnTo>
                    <a:lnTo>
                      <a:pt x="151" y="300"/>
                    </a:lnTo>
                    <a:lnTo>
                      <a:pt x="91" y="286"/>
                    </a:lnTo>
                    <a:lnTo>
                      <a:pt x="50" y="265"/>
                    </a:lnTo>
                    <a:lnTo>
                      <a:pt x="0" y="236"/>
                    </a:lnTo>
                    <a:lnTo>
                      <a:pt x="28" y="181"/>
                    </a:lnTo>
                    <a:lnTo>
                      <a:pt x="77" y="132"/>
                    </a:lnTo>
                    <a:lnTo>
                      <a:pt x="172" y="91"/>
                    </a:lnTo>
                    <a:lnTo>
                      <a:pt x="277" y="73"/>
                    </a:lnTo>
                    <a:lnTo>
                      <a:pt x="412" y="66"/>
                    </a:lnTo>
                    <a:lnTo>
                      <a:pt x="531" y="55"/>
                    </a:lnTo>
                    <a:lnTo>
                      <a:pt x="571" y="53"/>
                    </a:lnTo>
                    <a:lnTo>
                      <a:pt x="594" y="29"/>
                    </a:lnTo>
                    <a:lnTo>
                      <a:pt x="632" y="0"/>
                    </a:lnTo>
                    <a:lnTo>
                      <a:pt x="642" y="29"/>
                    </a:lnTo>
                    <a:lnTo>
                      <a:pt x="614" y="39"/>
                    </a:lnTo>
                    <a:lnTo>
                      <a:pt x="588" y="61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3815" name="Freeform 189"/>
            <p:cNvSpPr>
              <a:spLocks/>
            </p:cNvSpPr>
            <p:nvPr/>
          </p:nvSpPr>
          <p:spPr bwMode="auto">
            <a:xfrm>
              <a:off x="4301" y="284"/>
              <a:ext cx="68" cy="522"/>
            </a:xfrm>
            <a:custGeom>
              <a:avLst/>
              <a:gdLst>
                <a:gd name="T0" fmla="*/ 0 w 101"/>
                <a:gd name="T1" fmla="*/ 358 h 762"/>
                <a:gd name="T2" fmla="*/ 46 w 101"/>
                <a:gd name="T3" fmla="*/ 0 h 762"/>
                <a:gd name="T4" fmla="*/ 0 60000 65536"/>
                <a:gd name="T5" fmla="*/ 0 60000 65536"/>
                <a:gd name="T6" fmla="*/ 0 w 101"/>
                <a:gd name="T7" fmla="*/ 0 h 762"/>
                <a:gd name="T8" fmla="*/ 101 w 101"/>
                <a:gd name="T9" fmla="*/ 762 h 76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1" h="762">
                  <a:moveTo>
                    <a:pt x="0" y="762"/>
                  </a:moveTo>
                  <a:lnTo>
                    <a:pt x="101" y="0"/>
                  </a:lnTo>
                </a:path>
              </a:pathLst>
            </a:cu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3816" name="Line 190"/>
            <p:cNvSpPr>
              <a:spLocks noChangeShapeType="1"/>
            </p:cNvSpPr>
            <p:nvPr/>
          </p:nvSpPr>
          <p:spPr bwMode="auto">
            <a:xfrm rot="398569">
              <a:off x="4361" y="297"/>
              <a:ext cx="247" cy="12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3817" name="Line 191"/>
            <p:cNvSpPr>
              <a:spLocks noChangeShapeType="1"/>
            </p:cNvSpPr>
            <p:nvPr/>
          </p:nvSpPr>
          <p:spPr bwMode="auto">
            <a:xfrm rot="398569" flipH="1">
              <a:off x="4347" y="420"/>
              <a:ext cx="247" cy="124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490694" name="Rectangle 198"/>
          <p:cNvSpPr>
            <a:spLocks noChangeArrowheads="1"/>
          </p:cNvSpPr>
          <p:nvPr/>
        </p:nvSpPr>
        <p:spPr bwMode="auto">
          <a:xfrm>
            <a:off x="6313488" y="4340225"/>
            <a:ext cx="488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N </a:t>
            </a:r>
          </a:p>
        </p:txBody>
      </p:sp>
      <p:sp>
        <p:nvSpPr>
          <p:cNvPr id="490695" name="Rectangle 199"/>
          <p:cNvSpPr>
            <a:spLocks noChangeArrowheads="1"/>
          </p:cNvSpPr>
          <p:nvPr/>
        </p:nvSpPr>
        <p:spPr bwMode="auto">
          <a:xfrm>
            <a:off x="6299200" y="1627188"/>
            <a:ext cx="471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S </a:t>
            </a:r>
          </a:p>
        </p:txBody>
      </p:sp>
      <p:sp>
        <p:nvSpPr>
          <p:cNvPr id="490698" name="Rectangle 202"/>
          <p:cNvSpPr>
            <a:spLocks noChangeArrowheads="1"/>
          </p:cNvSpPr>
          <p:nvPr/>
        </p:nvSpPr>
        <p:spPr bwMode="auto">
          <a:xfrm>
            <a:off x="1898650" y="6143625"/>
            <a:ext cx="5713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(depends on one’s global location) </a:t>
            </a:r>
          </a:p>
        </p:txBody>
      </p:sp>
    </p:spTree>
    <p:extLst>
      <p:ext uri="{BB962C8B-B14F-4D97-AF65-F5344CB8AC3E}">
        <p14:creationId xmlns:p14="http://schemas.microsoft.com/office/powerpoint/2010/main" val="120556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0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0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906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0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90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0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06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0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0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90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90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0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4906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4906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49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9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4906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4906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490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490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0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0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05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0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06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06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0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0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0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90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0506" grpId="0"/>
      <p:bldP spid="490507" grpId="0"/>
      <p:bldP spid="490508" grpId="0"/>
      <p:bldP spid="490688" grpId="0"/>
      <p:bldP spid="490689" grpId="0"/>
      <p:bldP spid="490691" grpId="0"/>
      <p:bldP spid="490692" grpId="0"/>
      <p:bldP spid="490693" grpId="0"/>
      <p:bldP spid="490694" grpId="0"/>
      <p:bldP spid="490695" grpId="0"/>
      <p:bldP spid="49069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0" descr="j0436919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416877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36" descr="SE1003-00%20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531938"/>
            <a:ext cx="185420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8" descr="LPG-B%2520Generator_8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586288"/>
            <a:ext cx="22447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Rectangle 8"/>
          <p:cNvSpPr>
            <a:spLocks noChangeArrowheads="1"/>
          </p:cNvSpPr>
          <p:nvPr/>
        </p:nvSpPr>
        <p:spPr bwMode="auto">
          <a:xfrm>
            <a:off x="517525" y="411163"/>
            <a:ext cx="12922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FF0000"/>
                </a:solidFill>
              </a:rPr>
              <a:t>motor</a:t>
            </a:r>
            <a:r>
              <a:rPr lang="en-US" sz="280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4822" name="Rectangle 9"/>
          <p:cNvSpPr>
            <a:spLocks noChangeArrowheads="1"/>
          </p:cNvSpPr>
          <p:nvPr/>
        </p:nvSpPr>
        <p:spPr bwMode="auto">
          <a:xfrm>
            <a:off x="512763" y="3611563"/>
            <a:ext cx="19081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FF0000"/>
                </a:solidFill>
              </a:rPr>
              <a:t>generator</a:t>
            </a:r>
            <a:r>
              <a:rPr lang="en-US" sz="2800">
                <a:solidFill>
                  <a:srgbClr val="FF0000"/>
                </a:solidFill>
              </a:rPr>
              <a:t>: </a:t>
            </a:r>
          </a:p>
        </p:txBody>
      </p:sp>
      <p:sp>
        <p:nvSpPr>
          <p:cNvPr id="34823" name="Rectangle 10"/>
          <p:cNvSpPr>
            <a:spLocks noChangeArrowheads="1"/>
          </p:cNvSpPr>
          <p:nvPr/>
        </p:nvSpPr>
        <p:spPr bwMode="auto">
          <a:xfrm>
            <a:off x="1898650" y="411163"/>
            <a:ext cx="13922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electric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current </a:t>
            </a:r>
          </a:p>
        </p:txBody>
      </p:sp>
      <p:sp>
        <p:nvSpPr>
          <p:cNvPr id="34824" name="Rectangle 11"/>
          <p:cNvSpPr>
            <a:spLocks noChangeArrowheads="1"/>
          </p:cNvSpPr>
          <p:nvPr/>
        </p:nvSpPr>
        <p:spPr bwMode="auto">
          <a:xfrm>
            <a:off x="3917950" y="411163"/>
            <a:ext cx="163036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magnetic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field</a:t>
            </a:r>
          </a:p>
        </p:txBody>
      </p:sp>
      <p:sp>
        <p:nvSpPr>
          <p:cNvPr id="34825" name="Rectangle 12"/>
          <p:cNvSpPr>
            <a:spLocks noChangeArrowheads="1"/>
          </p:cNvSpPr>
          <p:nvPr/>
        </p:nvSpPr>
        <p:spPr bwMode="auto">
          <a:xfrm>
            <a:off x="6350000" y="411163"/>
            <a:ext cx="1987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mechanical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energy</a:t>
            </a:r>
          </a:p>
        </p:txBody>
      </p:sp>
      <p:grpSp>
        <p:nvGrpSpPr>
          <p:cNvPr id="34826" name="Group 15"/>
          <p:cNvGrpSpPr>
            <a:grpSpLocks/>
          </p:cNvGrpSpPr>
          <p:nvPr/>
        </p:nvGrpSpPr>
        <p:grpSpPr bwMode="auto">
          <a:xfrm>
            <a:off x="3398838" y="623888"/>
            <a:ext cx="488950" cy="488950"/>
            <a:chOff x="3067" y="2014"/>
            <a:chExt cx="144" cy="144"/>
          </a:xfrm>
        </p:grpSpPr>
        <p:sp>
          <p:nvSpPr>
            <p:cNvPr id="34846" name="Line 13"/>
            <p:cNvSpPr>
              <a:spLocks noChangeShapeType="1"/>
            </p:cNvSpPr>
            <p:nvPr/>
          </p:nvSpPr>
          <p:spPr bwMode="auto">
            <a:xfrm>
              <a:off x="3139" y="2014"/>
              <a:ext cx="0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4847" name="Line 14"/>
            <p:cNvSpPr>
              <a:spLocks noChangeShapeType="1"/>
            </p:cNvSpPr>
            <p:nvPr/>
          </p:nvSpPr>
          <p:spPr bwMode="auto">
            <a:xfrm>
              <a:off x="3067" y="2086"/>
              <a:ext cx="14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34827" name="Line 18"/>
          <p:cNvSpPr>
            <a:spLocks noChangeShapeType="1"/>
          </p:cNvSpPr>
          <p:nvPr/>
        </p:nvSpPr>
        <p:spPr bwMode="auto">
          <a:xfrm>
            <a:off x="5707063" y="868363"/>
            <a:ext cx="4889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4828" name="Rectangle 20"/>
          <p:cNvSpPr>
            <a:spLocks noChangeArrowheads="1"/>
          </p:cNvSpPr>
          <p:nvPr/>
        </p:nvSpPr>
        <p:spPr bwMode="auto">
          <a:xfrm>
            <a:off x="7424738" y="3614738"/>
            <a:ext cx="13922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electric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current </a:t>
            </a:r>
          </a:p>
        </p:txBody>
      </p:sp>
      <p:sp>
        <p:nvSpPr>
          <p:cNvPr id="34829" name="Rectangle 21"/>
          <p:cNvSpPr>
            <a:spLocks noChangeArrowheads="1"/>
          </p:cNvSpPr>
          <p:nvPr/>
        </p:nvSpPr>
        <p:spPr bwMode="auto">
          <a:xfrm>
            <a:off x="4989513" y="3614738"/>
            <a:ext cx="163036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magnetic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field</a:t>
            </a:r>
          </a:p>
        </p:txBody>
      </p:sp>
      <p:sp>
        <p:nvSpPr>
          <p:cNvPr id="34830" name="Rectangle 22"/>
          <p:cNvSpPr>
            <a:spLocks noChangeArrowheads="1"/>
          </p:cNvSpPr>
          <p:nvPr/>
        </p:nvSpPr>
        <p:spPr bwMode="auto">
          <a:xfrm>
            <a:off x="2347913" y="3614738"/>
            <a:ext cx="19875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mechanical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energy</a:t>
            </a:r>
          </a:p>
        </p:txBody>
      </p:sp>
      <p:grpSp>
        <p:nvGrpSpPr>
          <p:cNvPr id="34831" name="Group 23"/>
          <p:cNvGrpSpPr>
            <a:grpSpLocks/>
          </p:cNvGrpSpPr>
          <p:nvPr/>
        </p:nvGrpSpPr>
        <p:grpSpPr bwMode="auto">
          <a:xfrm>
            <a:off x="4441825" y="3827463"/>
            <a:ext cx="488950" cy="488950"/>
            <a:chOff x="3067" y="2014"/>
            <a:chExt cx="144" cy="144"/>
          </a:xfrm>
        </p:grpSpPr>
        <p:sp>
          <p:nvSpPr>
            <p:cNvPr id="34844" name="Line 24"/>
            <p:cNvSpPr>
              <a:spLocks noChangeShapeType="1"/>
            </p:cNvSpPr>
            <p:nvPr/>
          </p:nvSpPr>
          <p:spPr bwMode="auto">
            <a:xfrm>
              <a:off x="3139" y="2014"/>
              <a:ext cx="0" cy="144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4845" name="Line 25"/>
            <p:cNvSpPr>
              <a:spLocks noChangeShapeType="1"/>
            </p:cNvSpPr>
            <p:nvPr/>
          </p:nvSpPr>
          <p:spPr bwMode="auto">
            <a:xfrm>
              <a:off x="3067" y="2086"/>
              <a:ext cx="14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34832" name="Line 26"/>
          <p:cNvSpPr>
            <a:spLocks noChangeShapeType="1"/>
          </p:cNvSpPr>
          <p:nvPr/>
        </p:nvSpPr>
        <p:spPr bwMode="auto">
          <a:xfrm>
            <a:off x="6750050" y="4071938"/>
            <a:ext cx="488950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34833" name="Group 34"/>
          <p:cNvGrpSpPr>
            <a:grpSpLocks/>
          </p:cNvGrpSpPr>
          <p:nvPr/>
        </p:nvGrpSpPr>
        <p:grpSpPr bwMode="auto">
          <a:xfrm>
            <a:off x="2182813" y="1531938"/>
            <a:ext cx="1906587" cy="519112"/>
            <a:chOff x="2033" y="1815"/>
            <a:chExt cx="1201" cy="327"/>
          </a:xfrm>
        </p:grpSpPr>
        <p:sp>
          <p:nvSpPr>
            <p:cNvPr id="34842" name="Rectangle 19"/>
            <p:cNvSpPr>
              <a:spLocks noChangeArrowheads="1"/>
            </p:cNvSpPr>
            <p:nvPr/>
          </p:nvSpPr>
          <p:spPr bwMode="auto">
            <a:xfrm>
              <a:off x="2033" y="1815"/>
              <a:ext cx="1201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  <a:r>
                <a:rPr lang="en-US" sz="2800">
                  <a:solidFill>
                    <a:srgbClr val="000000"/>
                  </a:solidFill>
                </a:rPr>
                <a:t> x B	      F</a:t>
              </a:r>
            </a:p>
          </p:txBody>
        </p:sp>
        <p:sp>
          <p:nvSpPr>
            <p:cNvPr id="34843" name="Line 30"/>
            <p:cNvSpPr>
              <a:spLocks noChangeShapeType="1"/>
            </p:cNvSpPr>
            <p:nvPr/>
          </p:nvSpPr>
          <p:spPr bwMode="auto">
            <a:xfrm>
              <a:off x="2651" y="1975"/>
              <a:ext cx="27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4834" name="Group 33"/>
          <p:cNvGrpSpPr>
            <a:grpSpLocks/>
          </p:cNvGrpSpPr>
          <p:nvPr/>
        </p:nvGrpSpPr>
        <p:grpSpPr bwMode="auto">
          <a:xfrm>
            <a:off x="3711575" y="4938713"/>
            <a:ext cx="1808163" cy="519112"/>
            <a:chOff x="2033" y="489"/>
            <a:chExt cx="1139" cy="327"/>
          </a:xfrm>
        </p:grpSpPr>
        <p:sp>
          <p:nvSpPr>
            <p:cNvPr id="34840" name="Rectangle 31"/>
            <p:cNvSpPr>
              <a:spLocks noChangeArrowheads="1"/>
            </p:cNvSpPr>
            <p:nvPr/>
          </p:nvSpPr>
          <p:spPr bwMode="auto">
            <a:xfrm>
              <a:off x="2033" y="489"/>
              <a:ext cx="1139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800">
                  <a:solidFill>
                    <a:srgbClr val="000000"/>
                  </a:solidFill>
                </a:rPr>
                <a:t>F x B	      </a:t>
              </a:r>
              <a:r>
                <a:rPr lang="en-US" sz="2800">
                  <a:solidFill>
                    <a:srgbClr val="000000"/>
                  </a:solidFill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34841" name="Line 32"/>
            <p:cNvSpPr>
              <a:spLocks noChangeShapeType="1"/>
            </p:cNvSpPr>
            <p:nvPr/>
          </p:nvSpPr>
          <p:spPr bwMode="auto">
            <a:xfrm>
              <a:off x="2687" y="649"/>
              <a:ext cx="275" cy="0"/>
            </a:xfrm>
            <a:prstGeom prst="lin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34835" name="Line 37"/>
          <p:cNvSpPr>
            <a:spLocks noChangeShapeType="1"/>
          </p:cNvSpPr>
          <p:nvPr/>
        </p:nvSpPr>
        <p:spPr bwMode="auto">
          <a:xfrm>
            <a:off x="1450975" y="2932113"/>
            <a:ext cx="1785938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4836" name="Line 38"/>
          <p:cNvSpPr>
            <a:spLocks noChangeShapeType="1"/>
          </p:cNvSpPr>
          <p:nvPr/>
        </p:nvSpPr>
        <p:spPr bwMode="auto">
          <a:xfrm flipV="1">
            <a:off x="2365375" y="2235200"/>
            <a:ext cx="0" cy="137953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4837" name="Line 41"/>
          <p:cNvSpPr>
            <a:spLocks noChangeShapeType="1"/>
          </p:cNvSpPr>
          <p:nvPr/>
        </p:nvSpPr>
        <p:spPr bwMode="auto">
          <a:xfrm flipV="1">
            <a:off x="2157413" y="5786438"/>
            <a:ext cx="419100" cy="2238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4838" name="Line 42"/>
          <p:cNvSpPr>
            <a:spLocks noChangeShapeType="1"/>
          </p:cNvSpPr>
          <p:nvPr/>
        </p:nvSpPr>
        <p:spPr bwMode="auto">
          <a:xfrm flipV="1">
            <a:off x="2090738" y="5691188"/>
            <a:ext cx="419100" cy="223837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34839" name="Line 45"/>
          <p:cNvSpPr>
            <a:spLocks noChangeShapeType="1"/>
          </p:cNvSpPr>
          <p:nvPr/>
        </p:nvSpPr>
        <p:spPr bwMode="auto">
          <a:xfrm flipV="1">
            <a:off x="1785938" y="2641600"/>
            <a:ext cx="1276350" cy="522288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 type="stealth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98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ChangeArrowheads="1"/>
          </p:cNvSpPr>
          <p:nvPr/>
        </p:nvSpPr>
        <p:spPr bwMode="auto">
          <a:xfrm>
            <a:off x="361950" y="268288"/>
            <a:ext cx="34877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two types of current: </a:t>
            </a:r>
          </a:p>
        </p:txBody>
      </p:sp>
      <p:sp>
        <p:nvSpPr>
          <p:cNvPr id="35843" name="Rectangle 9"/>
          <p:cNvSpPr>
            <a:spLocks noChangeArrowheads="1"/>
          </p:cNvSpPr>
          <p:nvPr/>
        </p:nvSpPr>
        <p:spPr bwMode="auto">
          <a:xfrm>
            <a:off x="1022350" y="901700"/>
            <a:ext cx="76438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FF0000"/>
                </a:solidFill>
              </a:rPr>
              <a:t>direct current</a:t>
            </a:r>
            <a:r>
              <a:rPr lang="en-US" sz="2800">
                <a:solidFill>
                  <a:srgbClr val="FF0000"/>
                </a:solidFill>
              </a:rPr>
              <a:t> (DC)	</a:t>
            </a:r>
            <a:r>
              <a:rPr lang="en-US" sz="2800" u="sng">
                <a:solidFill>
                  <a:srgbClr val="FF0000"/>
                </a:solidFill>
              </a:rPr>
              <a:t>alternating current</a:t>
            </a:r>
            <a:r>
              <a:rPr lang="en-US" sz="2800">
                <a:solidFill>
                  <a:srgbClr val="FF0000"/>
                </a:solidFill>
              </a:rPr>
              <a:t> (AC) </a:t>
            </a:r>
          </a:p>
        </p:txBody>
      </p:sp>
      <p:sp>
        <p:nvSpPr>
          <p:cNvPr id="492557" name="Line 13"/>
          <p:cNvSpPr>
            <a:spLocks noChangeShapeType="1"/>
          </p:cNvSpPr>
          <p:nvPr/>
        </p:nvSpPr>
        <p:spPr bwMode="auto">
          <a:xfrm>
            <a:off x="1196975" y="3005138"/>
            <a:ext cx="2625725" cy="0"/>
          </a:xfrm>
          <a:prstGeom prst="line">
            <a:avLst/>
          </a:prstGeom>
          <a:noFill/>
          <a:ln w="44450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35000" y="2255838"/>
            <a:ext cx="3187700" cy="3371850"/>
            <a:chOff x="616" y="1691"/>
            <a:chExt cx="2008" cy="2124"/>
          </a:xfrm>
        </p:grpSpPr>
        <p:sp>
          <p:nvSpPr>
            <p:cNvPr id="35861" name="Line 11"/>
            <p:cNvSpPr>
              <a:spLocks noChangeShapeType="1"/>
            </p:cNvSpPr>
            <p:nvPr/>
          </p:nvSpPr>
          <p:spPr bwMode="auto">
            <a:xfrm>
              <a:off x="970" y="1809"/>
              <a:ext cx="0" cy="18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5862" name="Line 12"/>
            <p:cNvSpPr>
              <a:spLocks noChangeShapeType="1"/>
            </p:cNvSpPr>
            <p:nvPr/>
          </p:nvSpPr>
          <p:spPr bwMode="auto">
            <a:xfrm>
              <a:off x="970" y="2753"/>
              <a:ext cx="165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5863" name="Text Box 17"/>
            <p:cNvSpPr txBox="1">
              <a:spLocks noChangeArrowheads="1"/>
            </p:cNvSpPr>
            <p:nvPr/>
          </p:nvSpPr>
          <p:spPr bwMode="auto">
            <a:xfrm>
              <a:off x="679" y="2580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5864" name="Text Box 18"/>
            <p:cNvSpPr txBox="1">
              <a:spLocks noChangeArrowheads="1"/>
            </p:cNvSpPr>
            <p:nvPr/>
          </p:nvSpPr>
          <p:spPr bwMode="auto">
            <a:xfrm>
              <a:off x="616" y="1691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+I</a:t>
              </a:r>
            </a:p>
          </p:txBody>
        </p:sp>
        <p:sp>
          <p:nvSpPr>
            <p:cNvPr id="35865" name="Text Box 20"/>
            <p:cNvSpPr txBox="1">
              <a:spLocks noChangeArrowheads="1"/>
            </p:cNvSpPr>
            <p:nvPr/>
          </p:nvSpPr>
          <p:spPr bwMode="auto">
            <a:xfrm>
              <a:off x="616" y="3343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–I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4608513" y="2255838"/>
            <a:ext cx="3563937" cy="3371850"/>
            <a:chOff x="3119" y="1691"/>
            <a:chExt cx="2245" cy="2124"/>
          </a:xfrm>
        </p:grpSpPr>
        <p:sp>
          <p:nvSpPr>
            <p:cNvPr id="35856" name="Line 14"/>
            <p:cNvSpPr>
              <a:spLocks noChangeShapeType="1"/>
            </p:cNvSpPr>
            <p:nvPr/>
          </p:nvSpPr>
          <p:spPr bwMode="auto">
            <a:xfrm>
              <a:off x="3592" y="1809"/>
              <a:ext cx="0" cy="1888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5857" name="Line 15"/>
            <p:cNvSpPr>
              <a:spLocks noChangeShapeType="1"/>
            </p:cNvSpPr>
            <p:nvPr/>
          </p:nvSpPr>
          <p:spPr bwMode="auto">
            <a:xfrm>
              <a:off x="3592" y="2753"/>
              <a:ext cx="1772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5858" name="Text Box 16"/>
            <p:cNvSpPr txBox="1">
              <a:spLocks noChangeArrowheads="1"/>
            </p:cNvSpPr>
            <p:nvPr/>
          </p:nvSpPr>
          <p:spPr bwMode="auto">
            <a:xfrm>
              <a:off x="3274" y="2589"/>
              <a:ext cx="4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  <p:sp>
          <p:nvSpPr>
            <p:cNvPr id="35859" name="Text Box 19"/>
            <p:cNvSpPr txBox="1">
              <a:spLocks noChangeArrowheads="1"/>
            </p:cNvSpPr>
            <p:nvPr/>
          </p:nvSpPr>
          <p:spPr bwMode="auto">
            <a:xfrm>
              <a:off x="3119" y="1691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 +I</a:t>
              </a:r>
            </a:p>
          </p:txBody>
        </p:sp>
        <p:sp>
          <p:nvSpPr>
            <p:cNvPr id="35860" name="Text Box 21"/>
            <p:cNvSpPr txBox="1">
              <a:spLocks noChangeArrowheads="1"/>
            </p:cNvSpPr>
            <p:nvPr/>
          </p:nvSpPr>
          <p:spPr bwMode="auto">
            <a:xfrm>
              <a:off x="3119" y="3343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  <a:latin typeface="Times New Roman" pitchFamily="18" charset="0"/>
                </a:rPr>
                <a:t> –I</a:t>
              </a:r>
            </a:p>
          </p:txBody>
        </p:sp>
      </p:grpSp>
      <p:sp>
        <p:nvSpPr>
          <p:cNvPr id="492566" name="Freeform 22"/>
          <p:cNvSpPr>
            <a:spLocks/>
          </p:cNvSpPr>
          <p:nvPr/>
        </p:nvSpPr>
        <p:spPr bwMode="auto">
          <a:xfrm>
            <a:off x="5359400" y="3005138"/>
            <a:ext cx="2625725" cy="1873250"/>
          </a:xfrm>
          <a:custGeom>
            <a:avLst/>
            <a:gdLst>
              <a:gd name="T0" fmla="*/ 0 w 2520"/>
              <a:gd name="T1" fmla="*/ 974740430 h 1800"/>
              <a:gd name="T2" fmla="*/ 195420614 w 2520"/>
              <a:gd name="T3" fmla="*/ 194948099 h 1800"/>
              <a:gd name="T4" fmla="*/ 390841229 w 2520"/>
              <a:gd name="T5" fmla="*/ 0 h 1800"/>
              <a:gd name="T6" fmla="*/ 586260867 w 2520"/>
              <a:gd name="T7" fmla="*/ 194948099 h 1800"/>
              <a:gd name="T8" fmla="*/ 781681416 w 2520"/>
              <a:gd name="T9" fmla="*/ 974740430 h 1800"/>
              <a:gd name="T10" fmla="*/ 977101965 w 2520"/>
              <a:gd name="T11" fmla="*/ 1754532826 h 1800"/>
              <a:gd name="T12" fmla="*/ 1172522775 w 2520"/>
              <a:gd name="T13" fmla="*/ 1949480860 h 1800"/>
              <a:gd name="T14" fmla="*/ 1367943324 w 2520"/>
              <a:gd name="T15" fmla="*/ 1754532826 h 1800"/>
              <a:gd name="T16" fmla="*/ 1563362832 w 2520"/>
              <a:gd name="T17" fmla="*/ 974740430 h 1800"/>
              <a:gd name="T18" fmla="*/ 1758783381 w 2520"/>
              <a:gd name="T19" fmla="*/ 194948099 h 1800"/>
              <a:gd name="T20" fmla="*/ 1954203931 w 2520"/>
              <a:gd name="T21" fmla="*/ 0 h 1800"/>
              <a:gd name="T22" fmla="*/ 2147483647 w 2520"/>
              <a:gd name="T23" fmla="*/ 194948099 h 1800"/>
              <a:gd name="T24" fmla="*/ 2147483647 w 2520"/>
              <a:gd name="T25" fmla="*/ 974740430 h 1800"/>
              <a:gd name="T26" fmla="*/ 2147483647 w 2520"/>
              <a:gd name="T27" fmla="*/ 1754532826 h 1800"/>
              <a:gd name="T28" fmla="*/ 2147483647 w 2520"/>
              <a:gd name="T29" fmla="*/ 1949480860 h 180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2520"/>
              <a:gd name="T46" fmla="*/ 0 h 1800"/>
              <a:gd name="T47" fmla="*/ 2520 w 2520"/>
              <a:gd name="T48" fmla="*/ 1800 h 1800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2520" h="1800">
                <a:moveTo>
                  <a:pt x="0" y="900"/>
                </a:moveTo>
                <a:cubicBezTo>
                  <a:pt x="60" y="615"/>
                  <a:pt x="120" y="330"/>
                  <a:pt x="180" y="180"/>
                </a:cubicBezTo>
                <a:cubicBezTo>
                  <a:pt x="240" y="30"/>
                  <a:pt x="300" y="0"/>
                  <a:pt x="360" y="0"/>
                </a:cubicBezTo>
                <a:cubicBezTo>
                  <a:pt x="420" y="0"/>
                  <a:pt x="480" y="30"/>
                  <a:pt x="540" y="180"/>
                </a:cubicBezTo>
                <a:cubicBezTo>
                  <a:pt x="600" y="330"/>
                  <a:pt x="660" y="660"/>
                  <a:pt x="720" y="900"/>
                </a:cubicBezTo>
                <a:cubicBezTo>
                  <a:pt x="780" y="1140"/>
                  <a:pt x="840" y="1470"/>
                  <a:pt x="900" y="1620"/>
                </a:cubicBezTo>
                <a:cubicBezTo>
                  <a:pt x="960" y="1770"/>
                  <a:pt x="1020" y="1800"/>
                  <a:pt x="1080" y="1800"/>
                </a:cubicBezTo>
                <a:cubicBezTo>
                  <a:pt x="1140" y="1800"/>
                  <a:pt x="1200" y="1770"/>
                  <a:pt x="1260" y="1620"/>
                </a:cubicBezTo>
                <a:cubicBezTo>
                  <a:pt x="1320" y="1470"/>
                  <a:pt x="1380" y="1140"/>
                  <a:pt x="1440" y="900"/>
                </a:cubicBezTo>
                <a:cubicBezTo>
                  <a:pt x="1500" y="660"/>
                  <a:pt x="1560" y="330"/>
                  <a:pt x="1620" y="180"/>
                </a:cubicBezTo>
                <a:cubicBezTo>
                  <a:pt x="1680" y="30"/>
                  <a:pt x="1740" y="0"/>
                  <a:pt x="1800" y="0"/>
                </a:cubicBezTo>
                <a:cubicBezTo>
                  <a:pt x="1860" y="0"/>
                  <a:pt x="1920" y="30"/>
                  <a:pt x="1980" y="180"/>
                </a:cubicBezTo>
                <a:cubicBezTo>
                  <a:pt x="2040" y="330"/>
                  <a:pt x="2100" y="660"/>
                  <a:pt x="2160" y="900"/>
                </a:cubicBezTo>
                <a:cubicBezTo>
                  <a:pt x="2220" y="1140"/>
                  <a:pt x="2280" y="1470"/>
                  <a:pt x="2340" y="1620"/>
                </a:cubicBezTo>
                <a:cubicBezTo>
                  <a:pt x="2400" y="1770"/>
                  <a:pt x="2460" y="1800"/>
                  <a:pt x="2520" y="1800"/>
                </a:cubicBezTo>
              </a:path>
            </a:pathLst>
          </a:custGeom>
          <a:noFill/>
          <a:ln w="44450" cap="flat">
            <a:solidFill>
              <a:srgbClr val="3333F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92567" name="Rectangle 23"/>
          <p:cNvSpPr>
            <a:spLocks noChangeArrowheads="1"/>
          </p:cNvSpPr>
          <p:nvPr/>
        </p:nvSpPr>
        <p:spPr bwMode="auto">
          <a:xfrm>
            <a:off x="1230313" y="1430338"/>
            <a:ext cx="27003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current flows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in one direction </a:t>
            </a:r>
          </a:p>
        </p:txBody>
      </p:sp>
      <p:sp>
        <p:nvSpPr>
          <p:cNvPr id="492568" name="Rectangle 24"/>
          <p:cNvSpPr>
            <a:spLocks noChangeArrowheads="1"/>
          </p:cNvSpPr>
          <p:nvPr/>
        </p:nvSpPr>
        <p:spPr bwMode="auto">
          <a:xfrm>
            <a:off x="5214938" y="1430338"/>
            <a:ext cx="2540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current flows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back and forth </a:t>
            </a:r>
          </a:p>
        </p:txBody>
      </p:sp>
      <p:sp>
        <p:nvSpPr>
          <p:cNvPr id="492569" name="Rectangle 25"/>
          <p:cNvSpPr>
            <a:spLocks noChangeArrowheads="1"/>
          </p:cNvSpPr>
          <p:nvPr/>
        </p:nvSpPr>
        <p:spPr bwMode="auto">
          <a:xfrm>
            <a:off x="617538" y="5511800"/>
            <a:ext cx="974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e.g., </a:t>
            </a:r>
          </a:p>
        </p:txBody>
      </p:sp>
      <p:sp>
        <p:nvSpPr>
          <p:cNvPr id="492571" name="Rectangle 27"/>
          <p:cNvSpPr>
            <a:spLocks noChangeArrowheads="1"/>
          </p:cNvSpPr>
          <p:nvPr/>
        </p:nvSpPr>
        <p:spPr bwMode="auto">
          <a:xfrm>
            <a:off x="4768850" y="5511800"/>
            <a:ext cx="974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e.g., </a:t>
            </a:r>
          </a:p>
        </p:txBody>
      </p:sp>
      <p:sp>
        <p:nvSpPr>
          <p:cNvPr id="492574" name="Rectangle 30"/>
          <p:cNvSpPr>
            <a:spLocks noChangeArrowheads="1"/>
          </p:cNvSpPr>
          <p:nvPr/>
        </p:nvSpPr>
        <p:spPr bwMode="auto">
          <a:xfrm>
            <a:off x="1466850" y="5511800"/>
            <a:ext cx="16494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batteries </a:t>
            </a:r>
          </a:p>
        </p:txBody>
      </p:sp>
      <p:sp>
        <p:nvSpPr>
          <p:cNvPr id="492575" name="Rectangle 31"/>
          <p:cNvSpPr>
            <a:spLocks noChangeArrowheads="1"/>
          </p:cNvSpPr>
          <p:nvPr/>
        </p:nvSpPr>
        <p:spPr bwMode="auto">
          <a:xfrm>
            <a:off x="5630863" y="5513388"/>
            <a:ext cx="15906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electrical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outlets </a:t>
            </a:r>
          </a:p>
        </p:txBody>
      </p:sp>
      <p:pic>
        <p:nvPicPr>
          <p:cNvPr id="492576" name="Picture 32" descr="j0432643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464661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2577" name="Picture 33" descr="j034031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525" y="5124450"/>
            <a:ext cx="920750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92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25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9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5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5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92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925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9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92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57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57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492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7" grpId="0" animBg="1"/>
      <p:bldP spid="492566" grpId="0" animBg="1"/>
      <p:bldP spid="492567" grpId="0"/>
      <p:bldP spid="492568" grpId="0"/>
      <p:bldP spid="492569" grpId="0"/>
      <p:bldP spid="492571" grpId="0"/>
      <p:bldP spid="492574" grpId="0"/>
      <p:bldP spid="4925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ChangeArrowheads="1"/>
          </p:cNvSpPr>
          <p:nvPr/>
        </p:nvSpPr>
        <p:spPr bwMode="auto">
          <a:xfrm>
            <a:off x="528638" y="430213"/>
            <a:ext cx="69961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u="sng">
                <a:solidFill>
                  <a:srgbClr val="FF0000"/>
                </a:solidFill>
              </a:rPr>
              <a:t>diode</a:t>
            </a:r>
            <a:r>
              <a:rPr lang="en-US" sz="2800">
                <a:solidFill>
                  <a:srgbClr val="FF0000"/>
                </a:solidFill>
              </a:rPr>
              <a:t>: allows current to pass more easily in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	  one direction than another</a:t>
            </a:r>
          </a:p>
        </p:txBody>
      </p:sp>
      <p:sp>
        <p:nvSpPr>
          <p:cNvPr id="36867" name="Rectangle 9"/>
          <p:cNvSpPr>
            <a:spLocks noChangeArrowheads="1"/>
          </p:cNvSpPr>
          <p:nvPr/>
        </p:nvSpPr>
        <p:spPr bwMode="auto">
          <a:xfrm>
            <a:off x="979488" y="1441450"/>
            <a:ext cx="5207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-- </a:t>
            </a:r>
          </a:p>
        </p:txBody>
      </p:sp>
      <p:sp>
        <p:nvSpPr>
          <p:cNvPr id="496650" name="Rectangle 10"/>
          <p:cNvSpPr>
            <a:spLocks noChangeArrowheads="1"/>
          </p:cNvSpPr>
          <p:nvPr/>
        </p:nvSpPr>
        <p:spPr bwMode="auto">
          <a:xfrm>
            <a:off x="1354138" y="1441450"/>
            <a:ext cx="31305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converts AC to DC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435100" y="2260600"/>
            <a:ext cx="3257550" cy="3257550"/>
            <a:chOff x="2182" y="1424"/>
            <a:chExt cx="2052" cy="2052"/>
          </a:xfrm>
        </p:grpSpPr>
        <p:sp>
          <p:nvSpPr>
            <p:cNvPr id="36887" name="Freeform 15"/>
            <p:cNvSpPr>
              <a:spLocks/>
            </p:cNvSpPr>
            <p:nvPr/>
          </p:nvSpPr>
          <p:spPr bwMode="auto">
            <a:xfrm>
              <a:off x="2182" y="1424"/>
              <a:ext cx="1922" cy="1578"/>
            </a:xfrm>
            <a:custGeom>
              <a:avLst/>
              <a:gdLst>
                <a:gd name="T0" fmla="*/ 0 w 2192"/>
                <a:gd name="T1" fmla="*/ 692 h 1800"/>
                <a:gd name="T2" fmla="*/ 139 w 2192"/>
                <a:gd name="T3" fmla="*/ 139 h 1800"/>
                <a:gd name="T4" fmla="*/ 277 w 2192"/>
                <a:gd name="T5" fmla="*/ 0 h 1800"/>
                <a:gd name="T6" fmla="*/ 415 w 2192"/>
                <a:gd name="T7" fmla="*/ 139 h 1800"/>
                <a:gd name="T8" fmla="*/ 553 w 2192"/>
                <a:gd name="T9" fmla="*/ 692 h 1800"/>
                <a:gd name="T10" fmla="*/ 692 w 2192"/>
                <a:gd name="T11" fmla="*/ 1245 h 1800"/>
                <a:gd name="T12" fmla="*/ 830 w 2192"/>
                <a:gd name="T13" fmla="*/ 1383 h 1800"/>
                <a:gd name="T14" fmla="*/ 969 w 2192"/>
                <a:gd name="T15" fmla="*/ 1245 h 1800"/>
                <a:gd name="T16" fmla="*/ 1107 w 2192"/>
                <a:gd name="T17" fmla="*/ 692 h 1800"/>
                <a:gd name="T18" fmla="*/ 1245 w 2192"/>
                <a:gd name="T19" fmla="*/ 139 h 1800"/>
                <a:gd name="T20" fmla="*/ 1384 w 2192"/>
                <a:gd name="T21" fmla="*/ 0 h 1800"/>
                <a:gd name="T22" fmla="*/ 1522 w 2192"/>
                <a:gd name="T23" fmla="*/ 139 h 1800"/>
                <a:gd name="T24" fmla="*/ 1661 w 2192"/>
                <a:gd name="T25" fmla="*/ 692 h 1800"/>
                <a:gd name="T26" fmla="*/ 1671 w 2192"/>
                <a:gd name="T27" fmla="*/ 768 h 1800"/>
                <a:gd name="T28" fmla="*/ 1682 w 2192"/>
                <a:gd name="T29" fmla="*/ 787 h 18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2192"/>
                <a:gd name="T46" fmla="*/ 0 h 1800"/>
                <a:gd name="T47" fmla="*/ 2192 w 2192"/>
                <a:gd name="T48" fmla="*/ 1800 h 180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2192" h="1800">
                  <a:moveTo>
                    <a:pt x="0" y="900"/>
                  </a:moveTo>
                  <a:cubicBezTo>
                    <a:pt x="60" y="615"/>
                    <a:pt x="120" y="330"/>
                    <a:pt x="180" y="180"/>
                  </a:cubicBezTo>
                  <a:cubicBezTo>
                    <a:pt x="240" y="30"/>
                    <a:pt x="300" y="0"/>
                    <a:pt x="360" y="0"/>
                  </a:cubicBezTo>
                  <a:cubicBezTo>
                    <a:pt x="420" y="0"/>
                    <a:pt x="480" y="30"/>
                    <a:pt x="540" y="180"/>
                  </a:cubicBezTo>
                  <a:cubicBezTo>
                    <a:pt x="600" y="330"/>
                    <a:pt x="660" y="660"/>
                    <a:pt x="720" y="900"/>
                  </a:cubicBezTo>
                  <a:cubicBezTo>
                    <a:pt x="780" y="1140"/>
                    <a:pt x="840" y="1470"/>
                    <a:pt x="900" y="1620"/>
                  </a:cubicBezTo>
                  <a:cubicBezTo>
                    <a:pt x="960" y="1770"/>
                    <a:pt x="1020" y="1800"/>
                    <a:pt x="1080" y="1800"/>
                  </a:cubicBezTo>
                  <a:cubicBezTo>
                    <a:pt x="1140" y="1800"/>
                    <a:pt x="1200" y="1770"/>
                    <a:pt x="1260" y="1620"/>
                  </a:cubicBezTo>
                  <a:cubicBezTo>
                    <a:pt x="1320" y="1470"/>
                    <a:pt x="1380" y="1140"/>
                    <a:pt x="1440" y="900"/>
                  </a:cubicBezTo>
                  <a:cubicBezTo>
                    <a:pt x="1500" y="660"/>
                    <a:pt x="1560" y="330"/>
                    <a:pt x="1620" y="180"/>
                  </a:cubicBezTo>
                  <a:cubicBezTo>
                    <a:pt x="1680" y="30"/>
                    <a:pt x="1740" y="0"/>
                    <a:pt x="1800" y="0"/>
                  </a:cubicBezTo>
                  <a:cubicBezTo>
                    <a:pt x="1860" y="0"/>
                    <a:pt x="1920" y="30"/>
                    <a:pt x="1980" y="180"/>
                  </a:cubicBezTo>
                  <a:cubicBezTo>
                    <a:pt x="2040" y="330"/>
                    <a:pt x="2128" y="764"/>
                    <a:pt x="2160" y="900"/>
                  </a:cubicBezTo>
                  <a:cubicBezTo>
                    <a:pt x="2192" y="1036"/>
                    <a:pt x="2170" y="978"/>
                    <a:pt x="2174" y="999"/>
                  </a:cubicBezTo>
                  <a:cubicBezTo>
                    <a:pt x="2178" y="1020"/>
                    <a:pt x="2184" y="1019"/>
                    <a:pt x="2187" y="1024"/>
                  </a:cubicBezTo>
                </a:path>
              </a:pathLst>
            </a:custGeom>
            <a:noFill/>
            <a:ln w="44450" cap="flat">
              <a:solidFill>
                <a:srgbClr val="3333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6888" name="Rectangle 16"/>
            <p:cNvSpPr>
              <a:spLocks noChangeArrowheads="1"/>
            </p:cNvSpPr>
            <p:nvPr/>
          </p:nvSpPr>
          <p:spPr bwMode="auto">
            <a:xfrm>
              <a:off x="2182" y="2176"/>
              <a:ext cx="1421" cy="1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6889" name="Rectangle 17"/>
            <p:cNvSpPr>
              <a:spLocks noChangeArrowheads="1"/>
            </p:cNvSpPr>
            <p:nvPr/>
          </p:nvSpPr>
          <p:spPr bwMode="auto">
            <a:xfrm>
              <a:off x="3287" y="2176"/>
              <a:ext cx="947" cy="94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36"/>
          <p:cNvGrpSpPr>
            <a:grpSpLocks/>
          </p:cNvGrpSpPr>
          <p:nvPr/>
        </p:nvGrpSpPr>
        <p:grpSpPr bwMode="auto">
          <a:xfrm>
            <a:off x="431800" y="2260600"/>
            <a:ext cx="4762500" cy="2755900"/>
            <a:chOff x="272" y="1424"/>
            <a:chExt cx="3000" cy="1736"/>
          </a:xfrm>
        </p:grpSpPr>
        <p:sp>
          <p:nvSpPr>
            <p:cNvPr id="36880" name="Text Box 14"/>
            <p:cNvSpPr txBox="1">
              <a:spLocks noChangeArrowheads="1"/>
            </p:cNvSpPr>
            <p:nvPr/>
          </p:nvSpPr>
          <p:spPr bwMode="auto">
            <a:xfrm>
              <a:off x="430" y="2055"/>
              <a:ext cx="631" cy="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8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>
                  <a:solidFill>
                    <a:srgbClr val="FF0000"/>
                  </a:solidFill>
                </a:rPr>
                <a:t>0</a:t>
              </a:r>
            </a:p>
          </p:txBody>
        </p:sp>
        <p:grpSp>
          <p:nvGrpSpPr>
            <p:cNvPr id="36881" name="Group 22"/>
            <p:cNvGrpSpPr>
              <a:grpSpLocks/>
            </p:cNvGrpSpPr>
            <p:nvPr/>
          </p:nvGrpSpPr>
          <p:grpSpPr bwMode="auto">
            <a:xfrm>
              <a:off x="272" y="1424"/>
              <a:ext cx="3000" cy="1736"/>
              <a:chOff x="1550" y="1424"/>
              <a:chExt cx="3000" cy="1736"/>
            </a:xfrm>
          </p:grpSpPr>
          <p:sp>
            <p:nvSpPr>
              <p:cNvPr id="36883" name="Text Box 12"/>
              <p:cNvSpPr txBox="1">
                <a:spLocks noChangeArrowheads="1"/>
              </p:cNvSpPr>
              <p:nvPr/>
            </p:nvSpPr>
            <p:spPr bwMode="auto">
              <a:xfrm>
                <a:off x="1550" y="2529"/>
                <a:ext cx="632" cy="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 –I</a:t>
                </a:r>
              </a:p>
            </p:txBody>
          </p:sp>
          <p:sp>
            <p:nvSpPr>
              <p:cNvPr id="36884" name="Line 13"/>
              <p:cNvSpPr>
                <a:spLocks noChangeShapeType="1"/>
              </p:cNvSpPr>
              <p:nvPr/>
            </p:nvSpPr>
            <p:spPr bwMode="auto">
              <a:xfrm>
                <a:off x="2182" y="1459"/>
                <a:ext cx="0" cy="1701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85" name="Line 18"/>
              <p:cNvSpPr>
                <a:spLocks noChangeShapeType="1"/>
              </p:cNvSpPr>
              <p:nvPr/>
            </p:nvSpPr>
            <p:spPr bwMode="auto">
              <a:xfrm>
                <a:off x="2182" y="2176"/>
                <a:ext cx="2368" cy="0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6886" name="Text Box 19"/>
              <p:cNvSpPr txBox="1">
                <a:spLocks noChangeArrowheads="1"/>
              </p:cNvSpPr>
              <p:nvPr/>
            </p:nvSpPr>
            <p:spPr bwMode="auto">
              <a:xfrm>
                <a:off x="1550" y="1424"/>
                <a:ext cx="632" cy="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0000"/>
                    </a:solidFill>
                    <a:latin typeface="Times New Roman" pitchFamily="18" charset="0"/>
                  </a:rPr>
                  <a:t>  +I</a:t>
                </a:r>
              </a:p>
            </p:txBody>
          </p:sp>
        </p:grpSp>
        <p:sp>
          <p:nvSpPr>
            <p:cNvPr id="36882" name="Line 20"/>
            <p:cNvSpPr>
              <a:spLocks noChangeShapeType="1"/>
            </p:cNvSpPr>
            <p:nvPr/>
          </p:nvSpPr>
          <p:spPr bwMode="auto">
            <a:xfrm>
              <a:off x="904" y="1424"/>
              <a:ext cx="0" cy="1736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pic>
        <p:nvPicPr>
          <p:cNvPr id="496666" name="Picture 26" descr="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5632450"/>
            <a:ext cx="163830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6667" name="Rectangle 27"/>
          <p:cNvSpPr>
            <a:spLocks noChangeArrowheads="1"/>
          </p:cNvSpPr>
          <p:nvPr/>
        </p:nvSpPr>
        <p:spPr bwMode="auto">
          <a:xfrm>
            <a:off x="2171700" y="5681663"/>
            <a:ext cx="51323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08080"/>
                </a:solidFill>
              </a:rPr>
              <a:t>The light-emitting diode (LED)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808080"/>
                </a:solidFill>
              </a:rPr>
              <a:t>has a wide variety of applications.</a:t>
            </a: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343525" y="2525713"/>
            <a:ext cx="3509963" cy="1762125"/>
            <a:chOff x="3186" y="1159"/>
            <a:chExt cx="2211" cy="1110"/>
          </a:xfrm>
        </p:grpSpPr>
        <p:sp>
          <p:nvSpPr>
            <p:cNvPr id="36876" name="Rectangle 32"/>
            <p:cNvSpPr>
              <a:spLocks noChangeArrowheads="1"/>
            </p:cNvSpPr>
            <p:nvPr/>
          </p:nvSpPr>
          <p:spPr bwMode="auto">
            <a:xfrm>
              <a:off x="4060" y="1372"/>
              <a:ext cx="1298" cy="740"/>
            </a:xfrm>
            <a:prstGeom prst="rect">
              <a:avLst/>
            </a:prstGeom>
            <a:solidFill>
              <a:schemeClr val="tx1"/>
            </a:solidFill>
            <a:ln w="1587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pic>
          <p:nvPicPr>
            <p:cNvPr id="36877" name="Picture 29" descr="led_display_august_0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83" y="1490"/>
              <a:ext cx="2082" cy="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8" name="Rectangle 30"/>
            <p:cNvSpPr>
              <a:spLocks noChangeArrowheads="1"/>
            </p:cNvSpPr>
            <p:nvPr/>
          </p:nvSpPr>
          <p:spPr bwMode="auto">
            <a:xfrm rot="-250834">
              <a:off x="3186" y="1159"/>
              <a:ext cx="2192" cy="310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6879" name="Rectangle 31"/>
            <p:cNvSpPr>
              <a:spLocks noChangeArrowheads="1"/>
            </p:cNvSpPr>
            <p:nvPr/>
          </p:nvSpPr>
          <p:spPr bwMode="auto">
            <a:xfrm rot="250834" flipV="1">
              <a:off x="3267" y="1981"/>
              <a:ext cx="2130" cy="288"/>
            </a:xfrm>
            <a:prstGeom prst="rect">
              <a:avLst/>
            </a:prstGeom>
            <a:solidFill>
              <a:schemeClr val="bg1"/>
            </a:solidFill>
            <a:ln w="1587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pic>
        <p:nvPicPr>
          <p:cNvPr id="496675" name="Picture 35" descr="prod_m2229_d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419725"/>
            <a:ext cx="19716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6664" name="Picture 24" descr="2008087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488" y="4135438"/>
            <a:ext cx="420687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51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96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6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496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96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50" grpId="0"/>
      <p:bldP spid="49666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712" name="Picture 48" descr="j042575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225" y="2784475"/>
            <a:ext cx="1308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7714" name="Picture 50" descr="j0423826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2619375"/>
            <a:ext cx="1196975" cy="117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Rectangle 9"/>
          <p:cNvSpPr>
            <a:spLocks noChangeArrowheads="1"/>
          </p:cNvSpPr>
          <p:nvPr/>
        </p:nvSpPr>
        <p:spPr bwMode="auto">
          <a:xfrm>
            <a:off x="201613" y="757238"/>
            <a:ext cx="86899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With AC, the </a:t>
            </a:r>
            <a:r>
              <a:rPr lang="en-US" sz="2800">
                <a:solidFill>
                  <a:srgbClr val="009900"/>
                </a:solidFill>
              </a:rPr>
              <a:t>current</a:t>
            </a:r>
            <a:r>
              <a:rPr lang="en-US" sz="2800">
                <a:solidFill>
                  <a:srgbClr val="FF0000"/>
                </a:solidFill>
              </a:rPr>
              <a:t> in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9900"/>
                </a:solidFill>
              </a:rPr>
              <a:t>WIRE 1 </a:t>
            </a:r>
            <a:r>
              <a:rPr lang="en-US" sz="2800">
                <a:solidFill>
                  <a:srgbClr val="FF0000"/>
                </a:solidFill>
              </a:rPr>
              <a:t>is constantly changing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in magnitude and direction.</a:t>
            </a:r>
            <a:r>
              <a:rPr lang="en-US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3317875" y="182563"/>
            <a:ext cx="22796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 </a:t>
            </a:r>
            <a:r>
              <a:rPr lang="en-US" sz="2800" b="1">
                <a:solidFill>
                  <a:srgbClr val="FF0000"/>
                </a:solidFill>
              </a:rPr>
              <a:t>Lenz’s Law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497690" name="Rectangle 26"/>
          <p:cNvSpPr>
            <a:spLocks noChangeArrowheads="1"/>
          </p:cNvSpPr>
          <p:nvPr/>
        </p:nvSpPr>
        <p:spPr bwMode="auto">
          <a:xfrm>
            <a:off x="212725" y="1816100"/>
            <a:ext cx="48704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This causes </a:t>
            </a:r>
            <a:r>
              <a:rPr lang="en-US" sz="2800" i="1">
                <a:solidFill>
                  <a:srgbClr val="009900"/>
                </a:solidFill>
              </a:rPr>
              <a:t>B</a:t>
            </a:r>
            <a:r>
              <a:rPr lang="en-US" sz="2800">
                <a:solidFill>
                  <a:srgbClr val="009900"/>
                </a:solidFill>
              </a:rPr>
              <a:t> field</a:t>
            </a:r>
            <a:r>
              <a:rPr lang="en-US" sz="2800">
                <a:solidFill>
                  <a:srgbClr val="FF0000"/>
                </a:solidFill>
              </a:rPr>
              <a:t> in </a:t>
            </a:r>
            <a:r>
              <a:rPr lang="en-US" sz="2800">
                <a:solidFill>
                  <a:srgbClr val="009900"/>
                </a:solidFill>
              </a:rPr>
              <a:t>WIRE 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to change constantly. </a:t>
            </a:r>
          </a:p>
        </p:txBody>
      </p:sp>
      <p:sp>
        <p:nvSpPr>
          <p:cNvPr id="497692" name="Rectangle 28"/>
          <p:cNvSpPr>
            <a:spLocks noChangeArrowheads="1"/>
          </p:cNvSpPr>
          <p:nvPr/>
        </p:nvSpPr>
        <p:spPr bwMode="auto">
          <a:xfrm>
            <a:off x="198438" y="3471863"/>
            <a:ext cx="7921625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When </a:t>
            </a:r>
            <a:r>
              <a:rPr lang="en-US" sz="2800" u="sng">
                <a:solidFill>
                  <a:srgbClr val="3333FF"/>
                </a:solidFill>
              </a:rPr>
              <a:t>WIRE 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– a separate, closed loop – senses </a:t>
            </a:r>
            <a:r>
              <a:rPr lang="en-US" sz="2800">
                <a:solidFill>
                  <a:srgbClr val="009900"/>
                </a:solidFill>
              </a:rPr>
              <a:t>WIRE 1’s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changing </a:t>
            </a:r>
            <a:r>
              <a:rPr lang="en-US" sz="2800" i="1">
                <a:solidFill>
                  <a:srgbClr val="009900"/>
                </a:solidFill>
              </a:rPr>
              <a:t>B</a:t>
            </a:r>
            <a:r>
              <a:rPr lang="en-US" sz="2800">
                <a:solidFill>
                  <a:srgbClr val="009900"/>
                </a:solidFill>
              </a:rPr>
              <a:t> field</a:t>
            </a:r>
            <a:r>
              <a:rPr lang="en-US" sz="2800">
                <a:solidFill>
                  <a:srgbClr val="FF0000"/>
                </a:solidFill>
              </a:rPr>
              <a:t>, a </a:t>
            </a:r>
            <a:r>
              <a:rPr lang="en-US" sz="2800">
                <a:solidFill>
                  <a:srgbClr val="3333FF"/>
                </a:solidFill>
              </a:rPr>
              <a:t>current</a:t>
            </a:r>
            <a:r>
              <a:rPr lang="en-US" sz="2800">
                <a:solidFill>
                  <a:srgbClr val="FF0000"/>
                </a:solidFill>
              </a:rPr>
              <a:t> is induced in </a:t>
            </a:r>
            <a:r>
              <a:rPr lang="en-US" sz="2800" u="sng">
                <a:solidFill>
                  <a:srgbClr val="3333FF"/>
                </a:solidFill>
              </a:rPr>
              <a:t>WIRE 2</a:t>
            </a:r>
            <a:r>
              <a:rPr lang="en-US" sz="280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97693" name="Rectangle 29"/>
          <p:cNvSpPr>
            <a:spLocks noChangeArrowheads="1"/>
          </p:cNvSpPr>
          <p:nvPr/>
        </p:nvSpPr>
        <p:spPr bwMode="auto">
          <a:xfrm>
            <a:off x="7805738" y="2171700"/>
            <a:ext cx="938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009900"/>
                </a:solidFill>
                <a:latin typeface="Symbol" pitchFamily="18" charset="2"/>
              </a:rPr>
              <a:t>D</a:t>
            </a:r>
            <a:r>
              <a:rPr lang="en-US" sz="3600">
                <a:solidFill>
                  <a:srgbClr val="009900"/>
                </a:solidFill>
                <a:latin typeface="Times New Roman" pitchFamily="18" charset="0"/>
              </a:rPr>
              <a:t>B</a:t>
            </a:r>
            <a:r>
              <a:rPr lang="en-US" sz="3600" baseline="-25000">
                <a:solidFill>
                  <a:srgbClr val="009900"/>
                </a:solidFill>
              </a:rPr>
              <a:t>1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678488" y="2763838"/>
            <a:ext cx="1452562" cy="987425"/>
            <a:chOff x="2021" y="2304"/>
            <a:chExt cx="915" cy="622"/>
          </a:xfrm>
        </p:grpSpPr>
        <p:sp>
          <p:nvSpPr>
            <p:cNvPr id="37918" name="Oval 31"/>
            <p:cNvSpPr>
              <a:spLocks noChangeArrowheads="1"/>
            </p:cNvSpPr>
            <p:nvPr/>
          </p:nvSpPr>
          <p:spPr bwMode="auto">
            <a:xfrm>
              <a:off x="2021" y="2661"/>
              <a:ext cx="915" cy="265"/>
            </a:xfrm>
            <a:prstGeom prst="ellipse">
              <a:avLst/>
            </a:prstGeom>
            <a:noFill/>
            <a:ln w="2222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7919" name="Oval 32"/>
            <p:cNvSpPr>
              <a:spLocks noChangeArrowheads="1"/>
            </p:cNvSpPr>
            <p:nvPr/>
          </p:nvSpPr>
          <p:spPr bwMode="auto">
            <a:xfrm>
              <a:off x="2021" y="2607"/>
              <a:ext cx="915" cy="265"/>
            </a:xfrm>
            <a:prstGeom prst="ellipse">
              <a:avLst/>
            </a:prstGeom>
            <a:noFill/>
            <a:ln w="2222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7920" name="Oval 33"/>
            <p:cNvSpPr>
              <a:spLocks noChangeArrowheads="1"/>
            </p:cNvSpPr>
            <p:nvPr/>
          </p:nvSpPr>
          <p:spPr bwMode="auto">
            <a:xfrm>
              <a:off x="2021" y="2562"/>
              <a:ext cx="915" cy="265"/>
            </a:xfrm>
            <a:prstGeom prst="ellipse">
              <a:avLst/>
            </a:prstGeom>
            <a:noFill/>
            <a:ln w="2222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7921" name="Oval 34"/>
            <p:cNvSpPr>
              <a:spLocks noChangeArrowheads="1"/>
            </p:cNvSpPr>
            <p:nvPr/>
          </p:nvSpPr>
          <p:spPr bwMode="auto">
            <a:xfrm>
              <a:off x="2021" y="2508"/>
              <a:ext cx="915" cy="265"/>
            </a:xfrm>
            <a:prstGeom prst="ellipse">
              <a:avLst/>
            </a:prstGeom>
            <a:noFill/>
            <a:ln w="2222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7922" name="Oval 35"/>
            <p:cNvSpPr>
              <a:spLocks noChangeArrowheads="1"/>
            </p:cNvSpPr>
            <p:nvPr/>
          </p:nvSpPr>
          <p:spPr bwMode="auto">
            <a:xfrm>
              <a:off x="2021" y="2457"/>
              <a:ext cx="915" cy="265"/>
            </a:xfrm>
            <a:prstGeom prst="ellipse">
              <a:avLst/>
            </a:prstGeom>
            <a:noFill/>
            <a:ln w="2222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7923" name="Oval 36"/>
            <p:cNvSpPr>
              <a:spLocks noChangeArrowheads="1"/>
            </p:cNvSpPr>
            <p:nvPr/>
          </p:nvSpPr>
          <p:spPr bwMode="auto">
            <a:xfrm>
              <a:off x="2021" y="2403"/>
              <a:ext cx="915" cy="265"/>
            </a:xfrm>
            <a:prstGeom prst="ellipse">
              <a:avLst/>
            </a:prstGeom>
            <a:noFill/>
            <a:ln w="2222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7924" name="Oval 37"/>
            <p:cNvSpPr>
              <a:spLocks noChangeArrowheads="1"/>
            </p:cNvSpPr>
            <p:nvPr/>
          </p:nvSpPr>
          <p:spPr bwMode="auto">
            <a:xfrm>
              <a:off x="2021" y="2358"/>
              <a:ext cx="915" cy="265"/>
            </a:xfrm>
            <a:prstGeom prst="ellipse">
              <a:avLst/>
            </a:prstGeom>
            <a:noFill/>
            <a:ln w="2222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37925" name="Oval 38"/>
            <p:cNvSpPr>
              <a:spLocks noChangeArrowheads="1"/>
            </p:cNvSpPr>
            <p:nvPr/>
          </p:nvSpPr>
          <p:spPr bwMode="auto">
            <a:xfrm>
              <a:off x="2021" y="2304"/>
              <a:ext cx="915" cy="265"/>
            </a:xfrm>
            <a:prstGeom prst="ellipse">
              <a:avLst/>
            </a:prstGeom>
            <a:noFill/>
            <a:ln w="22225" algn="ctr">
              <a:solidFill>
                <a:srgbClr val="3333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678488" y="1173163"/>
            <a:ext cx="2422525" cy="1403350"/>
            <a:chOff x="3577" y="739"/>
            <a:chExt cx="1526" cy="884"/>
          </a:xfrm>
        </p:grpSpPr>
        <p:grpSp>
          <p:nvGrpSpPr>
            <p:cNvPr id="37907" name="Group 22"/>
            <p:cNvGrpSpPr>
              <a:grpSpLocks/>
            </p:cNvGrpSpPr>
            <p:nvPr/>
          </p:nvGrpSpPr>
          <p:grpSpPr bwMode="auto">
            <a:xfrm>
              <a:off x="3577" y="1001"/>
              <a:ext cx="915" cy="622"/>
              <a:chOff x="2021" y="2304"/>
              <a:chExt cx="915" cy="622"/>
            </a:xfrm>
          </p:grpSpPr>
          <p:sp>
            <p:nvSpPr>
              <p:cNvPr id="37910" name="Oval 14"/>
              <p:cNvSpPr>
                <a:spLocks noChangeArrowheads="1"/>
              </p:cNvSpPr>
              <p:nvPr/>
            </p:nvSpPr>
            <p:spPr bwMode="auto">
              <a:xfrm>
                <a:off x="2021" y="2661"/>
                <a:ext cx="915" cy="265"/>
              </a:xfrm>
              <a:prstGeom prst="ellipse">
                <a:avLst/>
              </a:prstGeom>
              <a:noFill/>
              <a:ln w="22225" algn="ctr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1" name="Oval 15"/>
              <p:cNvSpPr>
                <a:spLocks noChangeArrowheads="1"/>
              </p:cNvSpPr>
              <p:nvPr/>
            </p:nvSpPr>
            <p:spPr bwMode="auto">
              <a:xfrm>
                <a:off x="2021" y="2607"/>
                <a:ext cx="915" cy="265"/>
              </a:xfrm>
              <a:prstGeom prst="ellipse">
                <a:avLst/>
              </a:prstGeom>
              <a:noFill/>
              <a:ln w="22225" algn="ctr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2" name="Oval 16"/>
              <p:cNvSpPr>
                <a:spLocks noChangeArrowheads="1"/>
              </p:cNvSpPr>
              <p:nvPr/>
            </p:nvSpPr>
            <p:spPr bwMode="auto">
              <a:xfrm>
                <a:off x="2021" y="2562"/>
                <a:ext cx="915" cy="265"/>
              </a:xfrm>
              <a:prstGeom prst="ellipse">
                <a:avLst/>
              </a:prstGeom>
              <a:noFill/>
              <a:ln w="22225" algn="ctr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3" name="Oval 17"/>
              <p:cNvSpPr>
                <a:spLocks noChangeArrowheads="1"/>
              </p:cNvSpPr>
              <p:nvPr/>
            </p:nvSpPr>
            <p:spPr bwMode="auto">
              <a:xfrm>
                <a:off x="2021" y="2508"/>
                <a:ext cx="915" cy="265"/>
              </a:xfrm>
              <a:prstGeom prst="ellipse">
                <a:avLst/>
              </a:prstGeom>
              <a:noFill/>
              <a:ln w="22225" algn="ctr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4" name="Oval 18"/>
              <p:cNvSpPr>
                <a:spLocks noChangeArrowheads="1"/>
              </p:cNvSpPr>
              <p:nvPr/>
            </p:nvSpPr>
            <p:spPr bwMode="auto">
              <a:xfrm>
                <a:off x="2021" y="2457"/>
                <a:ext cx="915" cy="265"/>
              </a:xfrm>
              <a:prstGeom prst="ellipse">
                <a:avLst/>
              </a:prstGeom>
              <a:noFill/>
              <a:ln w="22225" algn="ctr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5" name="Oval 19"/>
              <p:cNvSpPr>
                <a:spLocks noChangeArrowheads="1"/>
              </p:cNvSpPr>
              <p:nvPr/>
            </p:nvSpPr>
            <p:spPr bwMode="auto">
              <a:xfrm>
                <a:off x="2021" y="2403"/>
                <a:ext cx="915" cy="265"/>
              </a:xfrm>
              <a:prstGeom prst="ellipse">
                <a:avLst/>
              </a:prstGeom>
              <a:noFill/>
              <a:ln w="22225" algn="ctr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6" name="Oval 20"/>
              <p:cNvSpPr>
                <a:spLocks noChangeArrowheads="1"/>
              </p:cNvSpPr>
              <p:nvPr/>
            </p:nvSpPr>
            <p:spPr bwMode="auto">
              <a:xfrm>
                <a:off x="2021" y="2358"/>
                <a:ext cx="915" cy="265"/>
              </a:xfrm>
              <a:prstGeom prst="ellipse">
                <a:avLst/>
              </a:prstGeom>
              <a:noFill/>
              <a:ln w="22225" algn="ctr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7917" name="Oval 21"/>
              <p:cNvSpPr>
                <a:spLocks noChangeArrowheads="1"/>
              </p:cNvSpPr>
              <p:nvPr/>
            </p:nvSpPr>
            <p:spPr bwMode="auto">
              <a:xfrm>
                <a:off x="2021" y="2304"/>
                <a:ext cx="915" cy="265"/>
              </a:xfrm>
              <a:prstGeom prst="ellipse">
                <a:avLst/>
              </a:prstGeom>
              <a:noFill/>
              <a:ln w="22225" algn="ctr">
                <a:solidFill>
                  <a:srgbClr val="0099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908" name="Rectangle 23"/>
            <p:cNvSpPr>
              <a:spLocks noChangeArrowheads="1"/>
            </p:cNvSpPr>
            <p:nvPr/>
          </p:nvSpPr>
          <p:spPr bwMode="auto">
            <a:xfrm>
              <a:off x="4608" y="739"/>
              <a:ext cx="4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009900"/>
                  </a:solidFill>
                  <a:latin typeface="Symbol" pitchFamily="18" charset="2"/>
                </a:rPr>
                <a:t>D</a:t>
              </a:r>
              <a:r>
                <a:rPr lang="en-US" sz="3600">
                  <a:solidFill>
                    <a:srgbClr val="009900"/>
                  </a:solidFill>
                  <a:latin typeface="Times New Roman" pitchFamily="18" charset="0"/>
                </a:rPr>
                <a:t>I</a:t>
              </a:r>
              <a:r>
                <a:rPr lang="en-US" sz="3600" baseline="-25000">
                  <a:solidFill>
                    <a:srgbClr val="009900"/>
                  </a:solidFill>
                </a:rPr>
                <a:t>1</a:t>
              </a:r>
            </a:p>
          </p:txBody>
        </p:sp>
        <p:sp>
          <p:nvSpPr>
            <p:cNvPr id="37909" name="Freeform 40"/>
            <p:cNvSpPr>
              <a:spLocks/>
            </p:cNvSpPr>
            <p:nvPr/>
          </p:nvSpPr>
          <p:spPr bwMode="auto">
            <a:xfrm>
              <a:off x="4394" y="948"/>
              <a:ext cx="166" cy="106"/>
            </a:xfrm>
            <a:custGeom>
              <a:avLst/>
              <a:gdLst>
                <a:gd name="T0" fmla="*/ 0 w 166"/>
                <a:gd name="T1" fmla="*/ 0 h 106"/>
                <a:gd name="T2" fmla="*/ 78 w 166"/>
                <a:gd name="T3" fmla="*/ 24 h 106"/>
                <a:gd name="T4" fmla="*/ 132 w 166"/>
                <a:gd name="T5" fmla="*/ 60 h 106"/>
                <a:gd name="T6" fmla="*/ 166 w 166"/>
                <a:gd name="T7" fmla="*/ 106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"/>
                <a:gd name="T13" fmla="*/ 0 h 106"/>
                <a:gd name="T14" fmla="*/ 166 w 16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" h="106">
                  <a:moveTo>
                    <a:pt x="0" y="0"/>
                  </a:moveTo>
                  <a:cubicBezTo>
                    <a:pt x="28" y="7"/>
                    <a:pt x="56" y="14"/>
                    <a:pt x="78" y="24"/>
                  </a:cubicBezTo>
                  <a:cubicBezTo>
                    <a:pt x="100" y="34"/>
                    <a:pt x="117" y="46"/>
                    <a:pt x="132" y="60"/>
                  </a:cubicBezTo>
                  <a:cubicBezTo>
                    <a:pt x="147" y="74"/>
                    <a:pt x="156" y="90"/>
                    <a:pt x="166" y="106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848225" y="2724150"/>
            <a:ext cx="909638" cy="1120775"/>
            <a:chOff x="3054" y="1716"/>
            <a:chExt cx="573" cy="706"/>
          </a:xfrm>
        </p:grpSpPr>
        <p:sp>
          <p:nvSpPr>
            <p:cNvPr id="37905" name="Rectangle 39"/>
            <p:cNvSpPr>
              <a:spLocks noChangeArrowheads="1"/>
            </p:cNvSpPr>
            <p:nvPr/>
          </p:nvSpPr>
          <p:spPr bwMode="auto">
            <a:xfrm>
              <a:off x="3054" y="2018"/>
              <a:ext cx="495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587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>
                  <a:solidFill>
                    <a:srgbClr val="3333FF"/>
                  </a:solidFill>
                  <a:latin typeface="Symbol" pitchFamily="18" charset="2"/>
                </a:rPr>
                <a:t>D</a:t>
              </a:r>
              <a:r>
                <a:rPr lang="en-US" sz="3600">
                  <a:solidFill>
                    <a:srgbClr val="3333FF"/>
                  </a:solidFill>
                  <a:latin typeface="Times New Roman" pitchFamily="18" charset="0"/>
                </a:rPr>
                <a:t>I</a:t>
              </a:r>
              <a:r>
                <a:rPr lang="en-US" sz="3600" baseline="-25000">
                  <a:solidFill>
                    <a:srgbClr val="3333FF"/>
                  </a:solidFill>
                </a:rPr>
                <a:t>2</a:t>
              </a:r>
            </a:p>
          </p:txBody>
        </p:sp>
        <p:sp>
          <p:nvSpPr>
            <p:cNvPr id="37906" name="Freeform 41"/>
            <p:cNvSpPr>
              <a:spLocks/>
            </p:cNvSpPr>
            <p:nvPr/>
          </p:nvSpPr>
          <p:spPr bwMode="auto">
            <a:xfrm flipH="1">
              <a:off x="3461" y="1716"/>
              <a:ext cx="166" cy="106"/>
            </a:xfrm>
            <a:custGeom>
              <a:avLst/>
              <a:gdLst>
                <a:gd name="T0" fmla="*/ 0 w 166"/>
                <a:gd name="T1" fmla="*/ 0 h 106"/>
                <a:gd name="T2" fmla="*/ 78 w 166"/>
                <a:gd name="T3" fmla="*/ 24 h 106"/>
                <a:gd name="T4" fmla="*/ 132 w 166"/>
                <a:gd name="T5" fmla="*/ 60 h 106"/>
                <a:gd name="T6" fmla="*/ 166 w 166"/>
                <a:gd name="T7" fmla="*/ 106 h 10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6"/>
                <a:gd name="T13" fmla="*/ 0 h 106"/>
                <a:gd name="T14" fmla="*/ 166 w 166"/>
                <a:gd name="T15" fmla="*/ 106 h 10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6" h="106">
                  <a:moveTo>
                    <a:pt x="0" y="0"/>
                  </a:moveTo>
                  <a:cubicBezTo>
                    <a:pt x="28" y="7"/>
                    <a:pt x="56" y="14"/>
                    <a:pt x="78" y="24"/>
                  </a:cubicBezTo>
                  <a:cubicBezTo>
                    <a:pt x="100" y="34"/>
                    <a:pt x="117" y="46"/>
                    <a:pt x="132" y="60"/>
                  </a:cubicBezTo>
                  <a:cubicBezTo>
                    <a:pt x="147" y="74"/>
                    <a:pt x="156" y="90"/>
                    <a:pt x="166" y="106"/>
                  </a:cubicBezTo>
                </a:path>
              </a:pathLst>
            </a:custGeom>
            <a:noFill/>
            <a:ln w="15875" cap="flat" cmpd="sng">
              <a:solidFill>
                <a:schemeClr val="tx1"/>
              </a:solidFill>
              <a:prstDash val="solid"/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2800">
                <a:solidFill>
                  <a:srgbClr val="000000"/>
                </a:solidFill>
              </a:endParaRPr>
            </a:p>
          </p:txBody>
        </p:sp>
      </p:grpSp>
      <p:sp>
        <p:nvSpPr>
          <p:cNvPr id="497708" name="Rectangle 44"/>
          <p:cNvSpPr>
            <a:spLocks noChangeArrowheads="1"/>
          </p:cNvSpPr>
          <p:nvPr/>
        </p:nvSpPr>
        <p:spPr bwMode="auto">
          <a:xfrm>
            <a:off x="212725" y="4906963"/>
            <a:ext cx="79438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The </a:t>
            </a:r>
            <a:r>
              <a:rPr lang="en-US" sz="2800">
                <a:solidFill>
                  <a:srgbClr val="3333FF"/>
                </a:solidFill>
              </a:rPr>
              <a:t>induced current</a:t>
            </a:r>
            <a:r>
              <a:rPr lang="en-US" sz="2800">
                <a:solidFill>
                  <a:srgbClr val="FF0000"/>
                </a:solidFill>
              </a:rPr>
              <a:t> in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 u="sng">
                <a:solidFill>
                  <a:srgbClr val="3333FF"/>
                </a:solidFill>
              </a:rPr>
              <a:t>WIRE 2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FF0000"/>
                </a:solidFill>
              </a:rPr>
              <a:t>generates its own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solidFill>
                  <a:srgbClr val="3333FF"/>
                </a:solidFill>
              </a:rPr>
              <a:t>B</a:t>
            </a:r>
            <a:r>
              <a:rPr lang="en-US" sz="2800">
                <a:solidFill>
                  <a:srgbClr val="3333FF"/>
                </a:solidFill>
              </a:rPr>
              <a:t> field</a:t>
            </a:r>
            <a:r>
              <a:rPr lang="en-US" sz="2800">
                <a:solidFill>
                  <a:srgbClr val="FF0000"/>
                </a:solidFill>
              </a:rPr>
              <a:t>, which opposes the </a:t>
            </a:r>
            <a:r>
              <a:rPr lang="en-US" sz="2800" i="1">
                <a:solidFill>
                  <a:srgbClr val="009900"/>
                </a:solidFill>
              </a:rPr>
              <a:t>B</a:t>
            </a:r>
            <a:r>
              <a:rPr lang="en-US" sz="2800">
                <a:solidFill>
                  <a:srgbClr val="009900"/>
                </a:solidFill>
              </a:rPr>
              <a:t> field</a:t>
            </a:r>
            <a:r>
              <a:rPr lang="en-US" sz="2800">
                <a:solidFill>
                  <a:srgbClr val="FF0000"/>
                </a:solidFill>
              </a:rPr>
              <a:t> from</a:t>
            </a:r>
            <a:r>
              <a:rPr lang="en-US" sz="2800">
                <a:solidFill>
                  <a:srgbClr val="000000"/>
                </a:solidFill>
              </a:rPr>
              <a:t> </a:t>
            </a:r>
            <a:r>
              <a:rPr lang="en-US" sz="2800">
                <a:solidFill>
                  <a:srgbClr val="009900"/>
                </a:solidFill>
              </a:rPr>
              <a:t>WIRE 1</a:t>
            </a:r>
            <a:r>
              <a:rPr lang="en-US" sz="2800">
                <a:solidFill>
                  <a:srgbClr val="000000"/>
                </a:solidFill>
              </a:rPr>
              <a:t>. </a:t>
            </a:r>
          </a:p>
        </p:txBody>
      </p:sp>
      <p:sp>
        <p:nvSpPr>
          <p:cNvPr id="497709" name="Rectangle 45"/>
          <p:cNvSpPr>
            <a:spLocks noChangeArrowheads="1"/>
          </p:cNvSpPr>
          <p:nvPr/>
        </p:nvSpPr>
        <p:spPr bwMode="auto">
          <a:xfrm>
            <a:off x="3752850" y="2378075"/>
            <a:ext cx="9382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3333FF"/>
                </a:solidFill>
                <a:latin typeface="Symbol" pitchFamily="18" charset="2"/>
              </a:rPr>
              <a:t>D</a:t>
            </a:r>
            <a:r>
              <a:rPr lang="en-US" sz="3600">
                <a:solidFill>
                  <a:srgbClr val="3333FF"/>
                </a:solidFill>
                <a:latin typeface="Times New Roman" pitchFamily="18" charset="0"/>
              </a:rPr>
              <a:t>B</a:t>
            </a:r>
            <a:r>
              <a:rPr lang="en-US" sz="3600" baseline="-25000">
                <a:solidFill>
                  <a:srgbClr val="3333FF"/>
                </a:solidFill>
              </a:rPr>
              <a:t>2</a:t>
            </a:r>
          </a:p>
        </p:txBody>
      </p:sp>
      <p:sp>
        <p:nvSpPr>
          <p:cNvPr id="497710" name="AutoShape 46"/>
          <p:cNvSpPr>
            <a:spLocks noChangeArrowheads="1"/>
          </p:cNvSpPr>
          <p:nvPr/>
        </p:nvSpPr>
        <p:spPr bwMode="auto">
          <a:xfrm rot="-8101581">
            <a:off x="4648200" y="3073400"/>
            <a:ext cx="363538" cy="203200"/>
          </a:xfrm>
          <a:prstGeom prst="rightArrow">
            <a:avLst>
              <a:gd name="adj1" fmla="val 50000"/>
              <a:gd name="adj2" fmla="val 44727"/>
            </a:avLst>
          </a:prstGeom>
          <a:solidFill>
            <a:schemeClr val="tx1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97711" name="Rectangle 47"/>
          <p:cNvSpPr>
            <a:spLocks noChangeArrowheads="1"/>
          </p:cNvSpPr>
          <p:nvPr/>
        </p:nvSpPr>
        <p:spPr bwMode="auto">
          <a:xfrm>
            <a:off x="1331913" y="6015038"/>
            <a:ext cx="6516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This last statement is called </a:t>
            </a:r>
            <a:r>
              <a:rPr lang="en-US" sz="2800" u="sng">
                <a:solidFill>
                  <a:srgbClr val="FF0000"/>
                </a:solidFill>
              </a:rPr>
              <a:t>Lenz’s law</a:t>
            </a:r>
            <a:r>
              <a:rPr lang="en-US" sz="2800">
                <a:solidFill>
                  <a:srgbClr val="FF0000"/>
                </a:solidFill>
              </a:rPr>
              <a:t>. </a:t>
            </a:r>
          </a:p>
        </p:txBody>
      </p:sp>
      <p:sp>
        <p:nvSpPr>
          <p:cNvPr id="497715" name="AutoShape 51"/>
          <p:cNvSpPr>
            <a:spLocks noChangeArrowheads="1"/>
          </p:cNvSpPr>
          <p:nvPr/>
        </p:nvSpPr>
        <p:spPr bwMode="auto">
          <a:xfrm rot="4086782">
            <a:off x="7752556" y="1953419"/>
            <a:ext cx="363538" cy="203200"/>
          </a:xfrm>
          <a:prstGeom prst="rightArrow">
            <a:avLst>
              <a:gd name="adj1" fmla="val 50000"/>
              <a:gd name="adj2" fmla="val 44727"/>
            </a:avLst>
          </a:prstGeom>
          <a:solidFill>
            <a:schemeClr val="tx1"/>
          </a:solidFill>
          <a:ln w="1587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90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69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69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97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977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97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97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9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69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69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70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70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7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977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977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97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497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2000"/>
                                        <p:tgtEl>
                                          <p:spTgt spid="497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97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497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77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7690" grpId="0"/>
      <p:bldP spid="497692" grpId="0"/>
      <p:bldP spid="497693" grpId="0"/>
      <p:bldP spid="497708" grpId="0"/>
      <p:bldP spid="497709" grpId="0"/>
      <p:bldP spid="497710" grpId="0" animBg="1"/>
      <p:bldP spid="497711" grpId="0"/>
      <p:bldP spid="4977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8705" name="Picture 17" descr="Electronic_Transform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" y="3097213"/>
            <a:ext cx="3429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Rectangle 8"/>
          <p:cNvSpPr>
            <a:spLocks noChangeArrowheads="1"/>
          </p:cNvSpPr>
          <p:nvPr/>
        </p:nvSpPr>
        <p:spPr bwMode="auto">
          <a:xfrm>
            <a:off x="3267075" y="395288"/>
            <a:ext cx="25781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FF0000"/>
                </a:solidFill>
              </a:rPr>
              <a:t>Transformers</a:t>
            </a:r>
            <a:r>
              <a:rPr lang="en-US" sz="280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8916" name="Rectangle 9"/>
          <p:cNvSpPr>
            <a:spLocks noChangeArrowheads="1"/>
          </p:cNvSpPr>
          <p:nvPr/>
        </p:nvSpPr>
        <p:spPr bwMode="auto">
          <a:xfrm>
            <a:off x="295275" y="1149350"/>
            <a:ext cx="62452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A transformer is a device that allows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voltage to be increased or decreased. </a:t>
            </a:r>
          </a:p>
        </p:txBody>
      </p:sp>
      <p:sp>
        <p:nvSpPr>
          <p:cNvPr id="498698" name="Rectangle 10"/>
          <p:cNvSpPr>
            <a:spLocks noChangeArrowheads="1"/>
          </p:cNvSpPr>
          <p:nvPr/>
        </p:nvSpPr>
        <p:spPr bwMode="auto">
          <a:xfrm>
            <a:off x="293688" y="2241550"/>
            <a:ext cx="675481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-- In order to work, the voltage must be… </a:t>
            </a:r>
          </a:p>
        </p:txBody>
      </p:sp>
      <p:sp>
        <p:nvSpPr>
          <p:cNvPr id="498699" name="Rectangle 11"/>
          <p:cNvSpPr>
            <a:spLocks noChangeArrowheads="1"/>
          </p:cNvSpPr>
          <p:nvPr/>
        </p:nvSpPr>
        <p:spPr bwMode="auto">
          <a:xfrm>
            <a:off x="293688" y="2909888"/>
            <a:ext cx="4222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--</a:t>
            </a:r>
          </a:p>
        </p:txBody>
      </p:sp>
      <p:sp>
        <p:nvSpPr>
          <p:cNvPr id="498700" name="Rectangle 12"/>
          <p:cNvSpPr>
            <a:spLocks noChangeArrowheads="1"/>
          </p:cNvSpPr>
          <p:nvPr/>
        </p:nvSpPr>
        <p:spPr bwMode="auto">
          <a:xfrm>
            <a:off x="6835775" y="2236788"/>
            <a:ext cx="18288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changing. </a:t>
            </a:r>
          </a:p>
        </p:txBody>
      </p:sp>
      <p:sp>
        <p:nvSpPr>
          <p:cNvPr id="498701" name="Rectangle 13"/>
          <p:cNvSpPr>
            <a:spLocks noChangeArrowheads="1"/>
          </p:cNvSpPr>
          <p:nvPr/>
        </p:nvSpPr>
        <p:spPr bwMode="auto">
          <a:xfrm>
            <a:off x="631825" y="2919413"/>
            <a:ext cx="70929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For all practical purposes, this requires AC. </a:t>
            </a:r>
          </a:p>
        </p:txBody>
      </p:sp>
      <p:pic>
        <p:nvPicPr>
          <p:cNvPr id="498707" name="Picture 19" descr="potential_transfor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213225"/>
            <a:ext cx="22574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8709" name="Picture 21" descr="13_20_72---Electricity-Transformer-mounted-on-a-Utility-Pole_we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3648075"/>
            <a:ext cx="18954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24" descr="transformers_movie_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525" y="328613"/>
            <a:ext cx="190500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51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869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869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8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869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8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98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98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98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8698" grpId="0"/>
      <p:bldP spid="498699" grpId="0"/>
      <p:bldP spid="498700" grpId="0"/>
      <p:bldP spid="49870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ChangeArrowheads="1"/>
          </p:cNvSpPr>
          <p:nvPr/>
        </p:nvSpPr>
        <p:spPr bwMode="auto">
          <a:xfrm>
            <a:off x="471488" y="153988"/>
            <a:ext cx="83454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A </a:t>
            </a:r>
            <a:r>
              <a:rPr lang="en-US" sz="2800" u="sng">
                <a:solidFill>
                  <a:srgbClr val="FF0000"/>
                </a:solidFill>
              </a:rPr>
              <a:t>step-up transformer</a:t>
            </a:r>
            <a:r>
              <a:rPr lang="en-US" sz="2800">
                <a:solidFill>
                  <a:srgbClr val="FF0000"/>
                </a:solidFill>
              </a:rPr>
              <a:t> _____________ the voltage; </a:t>
            </a:r>
          </a:p>
        </p:txBody>
      </p:sp>
      <p:sp>
        <p:nvSpPr>
          <p:cNvPr id="500745" name="Rectangle 9"/>
          <p:cNvSpPr>
            <a:spLocks noChangeArrowheads="1"/>
          </p:cNvSpPr>
          <p:nvPr/>
        </p:nvSpPr>
        <p:spPr bwMode="auto">
          <a:xfrm>
            <a:off x="314325" y="5659438"/>
            <a:ext cx="86026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A </a:t>
            </a:r>
            <a:r>
              <a:rPr lang="en-US" sz="2800" u="sng">
                <a:solidFill>
                  <a:srgbClr val="FF0000"/>
                </a:solidFill>
              </a:rPr>
              <a:t>step-down transformer</a:t>
            </a:r>
            <a:r>
              <a:rPr lang="en-US" sz="2800">
                <a:solidFill>
                  <a:srgbClr val="FF0000"/>
                </a:solidFill>
              </a:rPr>
              <a:t> ____________ the voltage; </a:t>
            </a:r>
          </a:p>
        </p:txBody>
      </p:sp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431800" y="1128713"/>
            <a:ext cx="8429625" cy="2720975"/>
            <a:chOff x="272" y="711"/>
            <a:chExt cx="5310" cy="1714"/>
          </a:xfrm>
        </p:grpSpPr>
        <p:grpSp>
          <p:nvGrpSpPr>
            <p:cNvPr id="39946" name="Group 40"/>
            <p:cNvGrpSpPr>
              <a:grpSpLocks/>
            </p:cNvGrpSpPr>
            <p:nvPr/>
          </p:nvGrpSpPr>
          <p:grpSpPr bwMode="auto">
            <a:xfrm>
              <a:off x="819" y="1047"/>
              <a:ext cx="4008" cy="1378"/>
              <a:chOff x="819" y="921"/>
              <a:chExt cx="4008" cy="1378"/>
            </a:xfrm>
          </p:grpSpPr>
          <p:sp>
            <p:nvSpPr>
              <p:cNvPr id="39955" name="Rectangle 12" descr="20%"/>
              <p:cNvSpPr>
                <a:spLocks noChangeArrowheads="1"/>
              </p:cNvSpPr>
              <p:nvPr/>
            </p:nvSpPr>
            <p:spPr bwMode="auto">
              <a:xfrm flipH="1">
                <a:off x="1571" y="921"/>
                <a:ext cx="2505" cy="1378"/>
              </a:xfrm>
              <a:prstGeom prst="rect">
                <a:avLst/>
              </a:prstGeom>
              <a:pattFill prst="pct20">
                <a:fgClr>
                  <a:srgbClr val="000000"/>
                </a:fgClr>
                <a:bgClr>
                  <a:srgbClr val="FFFFFF"/>
                </a:bgClr>
              </a:patt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6" name="Rectangle 13"/>
              <p:cNvSpPr>
                <a:spLocks noChangeArrowheads="1"/>
              </p:cNvSpPr>
              <p:nvPr/>
            </p:nvSpPr>
            <p:spPr bwMode="auto">
              <a:xfrm flipH="1">
                <a:off x="2072" y="1172"/>
                <a:ext cx="1503" cy="876"/>
              </a:xfrm>
              <a:prstGeom prst="rect">
                <a:avLst/>
              </a:prstGeom>
              <a:solidFill>
                <a:srgbClr val="FFFFFF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7" name="Line 14"/>
              <p:cNvSpPr>
                <a:spLocks noChangeShapeType="1"/>
              </p:cNvSpPr>
              <p:nvPr/>
            </p:nvSpPr>
            <p:spPr bwMode="auto">
              <a:xfrm flipH="1">
                <a:off x="3575" y="1297"/>
                <a:ext cx="50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8" name="Line 15"/>
              <p:cNvSpPr>
                <a:spLocks noChangeShapeType="1"/>
              </p:cNvSpPr>
              <p:nvPr/>
            </p:nvSpPr>
            <p:spPr bwMode="auto">
              <a:xfrm flipH="1">
                <a:off x="3575" y="1422"/>
                <a:ext cx="50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9" name="Line 16"/>
              <p:cNvSpPr>
                <a:spLocks noChangeShapeType="1"/>
              </p:cNvSpPr>
              <p:nvPr/>
            </p:nvSpPr>
            <p:spPr bwMode="auto">
              <a:xfrm flipH="1">
                <a:off x="3575" y="1547"/>
                <a:ext cx="50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60" name="Line 17"/>
              <p:cNvSpPr>
                <a:spLocks noChangeShapeType="1"/>
              </p:cNvSpPr>
              <p:nvPr/>
            </p:nvSpPr>
            <p:spPr bwMode="auto">
              <a:xfrm flipH="1">
                <a:off x="3575" y="1673"/>
                <a:ext cx="50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61" name="Line 18"/>
              <p:cNvSpPr>
                <a:spLocks noChangeShapeType="1"/>
              </p:cNvSpPr>
              <p:nvPr/>
            </p:nvSpPr>
            <p:spPr bwMode="auto">
              <a:xfrm flipH="1">
                <a:off x="3575" y="1798"/>
                <a:ext cx="50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62" name="Line 19"/>
              <p:cNvSpPr>
                <a:spLocks noChangeShapeType="1"/>
              </p:cNvSpPr>
              <p:nvPr/>
            </p:nvSpPr>
            <p:spPr bwMode="auto">
              <a:xfrm flipH="1">
                <a:off x="3575" y="1923"/>
                <a:ext cx="50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63" name="Line 20"/>
              <p:cNvSpPr>
                <a:spLocks noChangeShapeType="1"/>
              </p:cNvSpPr>
              <p:nvPr/>
            </p:nvSpPr>
            <p:spPr bwMode="auto">
              <a:xfrm flipH="1">
                <a:off x="3575" y="2048"/>
                <a:ext cx="50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64" name="Line 21"/>
              <p:cNvSpPr>
                <a:spLocks noChangeShapeType="1"/>
              </p:cNvSpPr>
              <p:nvPr/>
            </p:nvSpPr>
            <p:spPr bwMode="auto">
              <a:xfrm flipH="1">
                <a:off x="3575" y="1172"/>
                <a:ext cx="50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65" name="Line 22"/>
              <p:cNvSpPr>
                <a:spLocks noChangeShapeType="1"/>
              </p:cNvSpPr>
              <p:nvPr/>
            </p:nvSpPr>
            <p:spPr bwMode="auto">
              <a:xfrm flipH="1">
                <a:off x="1571" y="1422"/>
                <a:ext cx="50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66" name="Line 23"/>
              <p:cNvSpPr>
                <a:spLocks noChangeShapeType="1"/>
              </p:cNvSpPr>
              <p:nvPr/>
            </p:nvSpPr>
            <p:spPr bwMode="auto">
              <a:xfrm flipH="1">
                <a:off x="1571" y="1547"/>
                <a:ext cx="50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67" name="Line 24"/>
              <p:cNvSpPr>
                <a:spLocks noChangeShapeType="1"/>
              </p:cNvSpPr>
              <p:nvPr/>
            </p:nvSpPr>
            <p:spPr bwMode="auto">
              <a:xfrm flipH="1">
                <a:off x="1571" y="1673"/>
                <a:ext cx="50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68" name="Line 25"/>
              <p:cNvSpPr>
                <a:spLocks noChangeShapeType="1"/>
              </p:cNvSpPr>
              <p:nvPr/>
            </p:nvSpPr>
            <p:spPr bwMode="auto">
              <a:xfrm flipH="1">
                <a:off x="1571" y="1798"/>
                <a:ext cx="50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69" name="Line 26"/>
              <p:cNvSpPr>
                <a:spLocks noChangeShapeType="1"/>
              </p:cNvSpPr>
              <p:nvPr/>
            </p:nvSpPr>
            <p:spPr bwMode="auto">
              <a:xfrm>
                <a:off x="4076" y="2048"/>
                <a:ext cx="75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70" name="Line 27"/>
              <p:cNvSpPr>
                <a:spLocks noChangeShapeType="1"/>
              </p:cNvSpPr>
              <p:nvPr/>
            </p:nvSpPr>
            <p:spPr bwMode="auto">
              <a:xfrm>
                <a:off x="4076" y="1172"/>
                <a:ext cx="751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71" name="Line 28"/>
              <p:cNvSpPr>
                <a:spLocks noChangeShapeType="1"/>
              </p:cNvSpPr>
              <p:nvPr/>
            </p:nvSpPr>
            <p:spPr bwMode="auto">
              <a:xfrm>
                <a:off x="1047" y="1422"/>
                <a:ext cx="524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72" name="Line 29"/>
              <p:cNvSpPr>
                <a:spLocks noChangeShapeType="1"/>
              </p:cNvSpPr>
              <p:nvPr/>
            </p:nvSpPr>
            <p:spPr bwMode="auto">
              <a:xfrm>
                <a:off x="819" y="1798"/>
                <a:ext cx="752" cy="0"/>
              </a:xfrm>
              <a:prstGeom prst="line">
                <a:avLst/>
              </a:prstGeom>
              <a:noFill/>
              <a:ln w="381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73" name="Text Box 30"/>
              <p:cNvSpPr txBox="1">
                <a:spLocks noChangeArrowheads="1"/>
              </p:cNvSpPr>
              <p:nvPr/>
            </p:nvSpPr>
            <p:spPr bwMode="auto">
              <a:xfrm>
                <a:off x="2348" y="1377"/>
                <a:ext cx="990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0000"/>
                    </a:solidFill>
                  </a:rPr>
                  <a:t>iron core</a:t>
                </a:r>
              </a:p>
            </p:txBody>
          </p:sp>
          <p:sp>
            <p:nvSpPr>
              <p:cNvPr id="39974" name="Freeform 31"/>
              <p:cNvSpPr>
                <a:spLocks/>
              </p:cNvSpPr>
              <p:nvPr/>
            </p:nvSpPr>
            <p:spPr bwMode="auto">
              <a:xfrm>
                <a:off x="2944" y="1664"/>
                <a:ext cx="137" cy="366"/>
              </a:xfrm>
              <a:custGeom>
                <a:avLst/>
                <a:gdLst>
                  <a:gd name="T0" fmla="*/ 0 w 137"/>
                  <a:gd name="T1" fmla="*/ 0 h 366"/>
                  <a:gd name="T2" fmla="*/ 137 w 137"/>
                  <a:gd name="T3" fmla="*/ 366 h 366"/>
                  <a:gd name="T4" fmla="*/ 0 60000 65536"/>
                  <a:gd name="T5" fmla="*/ 0 60000 65536"/>
                  <a:gd name="T6" fmla="*/ 0 w 137"/>
                  <a:gd name="T7" fmla="*/ 0 h 366"/>
                  <a:gd name="T8" fmla="*/ 137 w 137"/>
                  <a:gd name="T9" fmla="*/ 366 h 36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7" h="366">
                    <a:moveTo>
                      <a:pt x="0" y="0"/>
                    </a:moveTo>
                    <a:lnTo>
                      <a:pt x="137" y="366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947" name="Group 38"/>
            <p:cNvGrpSpPr>
              <a:grpSpLocks/>
            </p:cNvGrpSpPr>
            <p:nvPr/>
          </p:nvGrpSpPr>
          <p:grpSpPr bwMode="auto">
            <a:xfrm>
              <a:off x="272" y="711"/>
              <a:ext cx="1015" cy="1198"/>
              <a:chOff x="272" y="585"/>
              <a:chExt cx="1015" cy="1198"/>
            </a:xfrm>
          </p:grpSpPr>
          <p:sp>
            <p:nvSpPr>
              <p:cNvPr id="39952" name="Text Box 32"/>
              <p:cNvSpPr txBox="1">
                <a:spLocks noChangeArrowheads="1"/>
              </p:cNvSpPr>
              <p:nvPr/>
            </p:nvSpPr>
            <p:spPr bwMode="auto">
              <a:xfrm>
                <a:off x="272" y="585"/>
                <a:ext cx="1015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0000"/>
                    </a:solidFill>
                  </a:rPr>
                  <a:t>insulated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0000"/>
                    </a:solidFill>
                  </a:rPr>
                  <a:t>wire 1</a:t>
                </a:r>
              </a:p>
            </p:txBody>
          </p:sp>
          <p:sp>
            <p:nvSpPr>
              <p:cNvPr id="39953" name="Freeform 34"/>
              <p:cNvSpPr>
                <a:spLocks/>
              </p:cNvSpPr>
              <p:nvPr/>
            </p:nvSpPr>
            <p:spPr bwMode="auto">
              <a:xfrm>
                <a:off x="942" y="1125"/>
                <a:ext cx="265" cy="292"/>
              </a:xfrm>
              <a:custGeom>
                <a:avLst/>
                <a:gdLst>
                  <a:gd name="T0" fmla="*/ 0 w 265"/>
                  <a:gd name="T1" fmla="*/ 0 h 292"/>
                  <a:gd name="T2" fmla="*/ 265 w 265"/>
                  <a:gd name="T3" fmla="*/ 292 h 292"/>
                  <a:gd name="T4" fmla="*/ 0 60000 65536"/>
                  <a:gd name="T5" fmla="*/ 0 60000 65536"/>
                  <a:gd name="T6" fmla="*/ 0 w 265"/>
                  <a:gd name="T7" fmla="*/ 0 h 292"/>
                  <a:gd name="T8" fmla="*/ 265 w 265"/>
                  <a:gd name="T9" fmla="*/ 292 h 292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65" h="292">
                    <a:moveTo>
                      <a:pt x="0" y="0"/>
                    </a:moveTo>
                    <a:lnTo>
                      <a:pt x="265" y="292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 type="none" w="med" len="med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4" name="Freeform 35"/>
              <p:cNvSpPr>
                <a:spLocks/>
              </p:cNvSpPr>
              <p:nvPr/>
            </p:nvSpPr>
            <p:spPr bwMode="auto">
              <a:xfrm>
                <a:off x="914" y="1134"/>
                <a:ext cx="37" cy="649"/>
              </a:xfrm>
              <a:custGeom>
                <a:avLst/>
                <a:gdLst>
                  <a:gd name="T0" fmla="*/ 37 w 37"/>
                  <a:gd name="T1" fmla="*/ 0 h 649"/>
                  <a:gd name="T2" fmla="*/ 0 w 37"/>
                  <a:gd name="T3" fmla="*/ 649 h 649"/>
                  <a:gd name="T4" fmla="*/ 0 60000 65536"/>
                  <a:gd name="T5" fmla="*/ 0 60000 65536"/>
                  <a:gd name="T6" fmla="*/ 0 w 37"/>
                  <a:gd name="T7" fmla="*/ 0 h 649"/>
                  <a:gd name="T8" fmla="*/ 37 w 37"/>
                  <a:gd name="T9" fmla="*/ 649 h 649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37" h="649">
                    <a:moveTo>
                      <a:pt x="37" y="0"/>
                    </a:moveTo>
                    <a:lnTo>
                      <a:pt x="0" y="649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 type="none" w="med" len="med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39948" name="Group 39"/>
            <p:cNvGrpSpPr>
              <a:grpSpLocks/>
            </p:cNvGrpSpPr>
            <p:nvPr/>
          </p:nvGrpSpPr>
          <p:grpSpPr bwMode="auto">
            <a:xfrm>
              <a:off x="4461" y="1305"/>
              <a:ext cx="1121" cy="851"/>
              <a:chOff x="4461" y="1179"/>
              <a:chExt cx="1121" cy="851"/>
            </a:xfrm>
          </p:grpSpPr>
          <p:sp>
            <p:nvSpPr>
              <p:cNvPr id="39949" name="Text Box 33"/>
              <p:cNvSpPr txBox="1">
                <a:spLocks noChangeArrowheads="1"/>
              </p:cNvSpPr>
              <p:nvPr/>
            </p:nvSpPr>
            <p:spPr bwMode="auto">
              <a:xfrm>
                <a:off x="4567" y="1289"/>
                <a:ext cx="1015" cy="5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0000"/>
                    </a:solidFill>
                  </a:rPr>
                  <a:t>insulated</a:t>
                </a:r>
              </a:p>
              <a:p>
                <a:pPr algn="ctr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>
                    <a:solidFill>
                      <a:srgbClr val="FF0000"/>
                    </a:solidFill>
                  </a:rPr>
                  <a:t>wire 2</a:t>
                </a:r>
              </a:p>
            </p:txBody>
          </p:sp>
          <p:sp>
            <p:nvSpPr>
              <p:cNvPr id="39950" name="Freeform 36"/>
              <p:cNvSpPr>
                <a:spLocks/>
              </p:cNvSpPr>
              <p:nvPr/>
            </p:nvSpPr>
            <p:spPr bwMode="auto">
              <a:xfrm>
                <a:off x="4461" y="1179"/>
                <a:ext cx="128" cy="174"/>
              </a:xfrm>
              <a:custGeom>
                <a:avLst/>
                <a:gdLst>
                  <a:gd name="T0" fmla="*/ 128 w 128"/>
                  <a:gd name="T1" fmla="*/ 174 h 174"/>
                  <a:gd name="T2" fmla="*/ 0 w 128"/>
                  <a:gd name="T3" fmla="*/ 0 h 174"/>
                  <a:gd name="T4" fmla="*/ 0 60000 65536"/>
                  <a:gd name="T5" fmla="*/ 0 60000 65536"/>
                  <a:gd name="T6" fmla="*/ 0 w 128"/>
                  <a:gd name="T7" fmla="*/ 0 h 174"/>
                  <a:gd name="T8" fmla="*/ 128 w 128"/>
                  <a:gd name="T9" fmla="*/ 174 h 174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28" h="174">
                    <a:moveTo>
                      <a:pt x="128" y="174"/>
                    </a:moveTo>
                    <a:lnTo>
                      <a:pt x="0" y="0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 type="none" w="med" len="med"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  <p:sp>
            <p:nvSpPr>
              <p:cNvPr id="39951" name="Freeform 37"/>
              <p:cNvSpPr>
                <a:spLocks/>
              </p:cNvSpPr>
              <p:nvPr/>
            </p:nvSpPr>
            <p:spPr bwMode="auto">
              <a:xfrm>
                <a:off x="4489" y="1627"/>
                <a:ext cx="229" cy="403"/>
              </a:xfrm>
              <a:custGeom>
                <a:avLst/>
                <a:gdLst>
                  <a:gd name="T0" fmla="*/ 229 w 229"/>
                  <a:gd name="T1" fmla="*/ 0 h 403"/>
                  <a:gd name="T2" fmla="*/ 0 w 229"/>
                  <a:gd name="T3" fmla="*/ 403 h 403"/>
                  <a:gd name="T4" fmla="*/ 0 60000 65536"/>
                  <a:gd name="T5" fmla="*/ 0 60000 65536"/>
                  <a:gd name="T6" fmla="*/ 0 w 229"/>
                  <a:gd name="T7" fmla="*/ 0 h 403"/>
                  <a:gd name="T8" fmla="*/ 229 w 229"/>
                  <a:gd name="T9" fmla="*/ 403 h 403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229" h="403">
                    <a:moveTo>
                      <a:pt x="229" y="0"/>
                    </a:moveTo>
                    <a:lnTo>
                      <a:pt x="0" y="403"/>
                    </a:lnTo>
                  </a:path>
                </a:pathLst>
              </a:custGeom>
              <a:noFill/>
              <a:ln w="22225">
                <a:solidFill>
                  <a:srgbClr val="000000"/>
                </a:solidFill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00777" name="Rectangle 41"/>
          <p:cNvSpPr>
            <a:spLocks noChangeArrowheads="1"/>
          </p:cNvSpPr>
          <p:nvPr/>
        </p:nvSpPr>
        <p:spPr bwMode="auto">
          <a:xfrm>
            <a:off x="1906588" y="3835400"/>
            <a:ext cx="5846762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 u="sng">
                <a:solidFill>
                  <a:srgbClr val="FF0000"/>
                </a:solidFill>
              </a:rPr>
              <a:t>primary</a:t>
            </a:r>
            <a:r>
              <a:rPr lang="en-US" sz="2800">
                <a:solidFill>
                  <a:srgbClr val="FF0000"/>
                </a:solidFill>
              </a:rPr>
              <a:t> 		</a:t>
            </a:r>
            <a:r>
              <a:rPr lang="en-US" sz="2800" u="sng">
                <a:solidFill>
                  <a:srgbClr val="FF0000"/>
                </a:solidFill>
              </a:rPr>
              <a:t>secondary</a:t>
            </a:r>
            <a:endParaRPr lang="en-US" sz="280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>
                <a:solidFill>
                  <a:srgbClr val="FF0000"/>
                </a:solidFill>
              </a:rPr>
              <a:t>N</a:t>
            </a:r>
            <a:r>
              <a:rPr lang="en-US" sz="2800" baseline="-25000">
                <a:solidFill>
                  <a:srgbClr val="FF0000"/>
                </a:solidFill>
              </a:rPr>
              <a:t>1</a:t>
            </a:r>
            <a:r>
              <a:rPr lang="en-US" sz="2800">
                <a:solidFill>
                  <a:srgbClr val="FF0000"/>
                </a:solidFill>
              </a:rPr>
              <a:t> turns	                          N</a:t>
            </a:r>
            <a:r>
              <a:rPr lang="en-US" sz="2800" baseline="-25000">
                <a:solidFill>
                  <a:srgbClr val="FF0000"/>
                </a:solidFill>
              </a:rPr>
              <a:t>2</a:t>
            </a:r>
            <a:r>
              <a:rPr lang="en-US" sz="2800">
                <a:solidFill>
                  <a:srgbClr val="FF0000"/>
                </a:solidFill>
              </a:rPr>
              <a:t> turns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>
                <a:solidFill>
                  <a:srgbClr val="000000"/>
                </a:solidFill>
              </a:rPr>
              <a:t>voltage </a:t>
            </a:r>
            <a:r>
              <a:rPr lang="en-US" sz="28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>
                <a:solidFill>
                  <a:srgbClr val="000000"/>
                </a:solidFill>
              </a:rPr>
              <a:t>V</a:t>
            </a:r>
            <a:r>
              <a:rPr lang="en-US" sz="2800" baseline="-25000">
                <a:solidFill>
                  <a:srgbClr val="000000"/>
                </a:solidFill>
              </a:rPr>
              <a:t>1</a:t>
            </a:r>
            <a:r>
              <a:rPr lang="en-US" sz="2800">
                <a:solidFill>
                  <a:srgbClr val="000000"/>
                </a:solidFill>
              </a:rPr>
              <a:t>		           voltage </a:t>
            </a:r>
            <a:r>
              <a:rPr lang="en-US" sz="2800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 sz="2800">
                <a:solidFill>
                  <a:srgbClr val="000000"/>
                </a:solidFill>
              </a:rPr>
              <a:t>V</a:t>
            </a:r>
            <a:r>
              <a:rPr lang="en-US" sz="2800" baseline="-2500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457200" algn="r"/>
                <a:tab pos="2743200" algn="ctr"/>
                <a:tab pos="5486400" algn="r"/>
              </a:tabLst>
            </a:pPr>
            <a:r>
              <a:rPr lang="en-US" sz="2800">
                <a:solidFill>
                  <a:srgbClr val="000000"/>
                </a:solidFill>
              </a:rPr>
              <a:t>current I</a:t>
            </a:r>
            <a:r>
              <a:rPr lang="en-US" sz="2800" baseline="-25000">
                <a:solidFill>
                  <a:srgbClr val="000000"/>
                </a:solidFill>
              </a:rPr>
              <a:t>1</a:t>
            </a:r>
            <a:r>
              <a:rPr lang="en-US" sz="2800">
                <a:solidFill>
                  <a:srgbClr val="000000"/>
                </a:solidFill>
              </a:rPr>
              <a:t>	                        current I</a:t>
            </a:r>
            <a:r>
              <a:rPr lang="en-US" sz="2800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500778" name="Rectangle 42"/>
          <p:cNvSpPr>
            <a:spLocks noChangeArrowheads="1"/>
          </p:cNvSpPr>
          <p:nvPr/>
        </p:nvSpPr>
        <p:spPr bwMode="auto">
          <a:xfrm>
            <a:off x="4525963" y="153988"/>
            <a:ext cx="180816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increases </a:t>
            </a:r>
          </a:p>
        </p:txBody>
      </p:sp>
      <p:sp>
        <p:nvSpPr>
          <p:cNvPr id="500779" name="Rectangle 43"/>
          <p:cNvSpPr>
            <a:spLocks noChangeArrowheads="1"/>
          </p:cNvSpPr>
          <p:nvPr/>
        </p:nvSpPr>
        <p:spPr bwMode="auto">
          <a:xfrm>
            <a:off x="615950" y="673100"/>
            <a:ext cx="80216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the secondary has MORE turns than the primary. </a:t>
            </a:r>
          </a:p>
        </p:txBody>
      </p:sp>
      <p:sp>
        <p:nvSpPr>
          <p:cNvPr id="500780" name="Rectangle 44"/>
          <p:cNvSpPr>
            <a:spLocks noChangeArrowheads="1"/>
          </p:cNvSpPr>
          <p:nvPr/>
        </p:nvSpPr>
        <p:spPr bwMode="auto">
          <a:xfrm>
            <a:off x="4711700" y="5654675"/>
            <a:ext cx="1927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decreases </a:t>
            </a:r>
          </a:p>
        </p:txBody>
      </p:sp>
      <p:sp>
        <p:nvSpPr>
          <p:cNvPr id="500781" name="Rectangle 45"/>
          <p:cNvSpPr>
            <a:spLocks noChangeArrowheads="1"/>
          </p:cNvSpPr>
          <p:nvPr/>
        </p:nvSpPr>
        <p:spPr bwMode="auto">
          <a:xfrm>
            <a:off x="644525" y="6173788"/>
            <a:ext cx="8237538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000000"/>
                </a:solidFill>
              </a:rPr>
              <a:t>the secondary has FEWER turns than the primary. </a:t>
            </a:r>
          </a:p>
        </p:txBody>
      </p:sp>
    </p:spTree>
    <p:extLst>
      <p:ext uri="{BB962C8B-B14F-4D97-AF65-F5344CB8AC3E}">
        <p14:creationId xmlns:p14="http://schemas.microsoft.com/office/powerpoint/2010/main" val="364447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0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0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0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07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0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0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5007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5007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5007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4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00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00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00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007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0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0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45" grpId="0"/>
      <p:bldP spid="500777" grpId="0"/>
      <p:bldP spid="500778" grpId="0"/>
      <p:bldP spid="500779" grpId="0"/>
      <p:bldP spid="500780" grpId="0"/>
      <p:bldP spid="5007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7" name="Rectangle 5"/>
          <p:cNvSpPr>
            <a:spLocks noChangeArrowheads="1"/>
          </p:cNvSpPr>
          <p:nvPr/>
        </p:nvSpPr>
        <p:spPr bwMode="auto">
          <a:xfrm>
            <a:off x="3511550" y="1452563"/>
            <a:ext cx="1930400" cy="113188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99732" name="Rectangle 20"/>
          <p:cNvSpPr>
            <a:spLocks noChangeArrowheads="1"/>
          </p:cNvSpPr>
          <p:nvPr/>
        </p:nvSpPr>
        <p:spPr bwMode="auto">
          <a:xfrm>
            <a:off x="3249613" y="3732213"/>
            <a:ext cx="2411412" cy="6953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sp>
        <p:nvSpPr>
          <p:cNvPr id="499733" name="Rectangle 21"/>
          <p:cNvSpPr>
            <a:spLocks noChangeArrowheads="1"/>
          </p:cNvSpPr>
          <p:nvPr/>
        </p:nvSpPr>
        <p:spPr bwMode="auto">
          <a:xfrm>
            <a:off x="3424238" y="5662613"/>
            <a:ext cx="2047875" cy="709612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151563" y="1284288"/>
            <a:ext cx="2566987" cy="4410075"/>
            <a:chOff x="3875" y="809"/>
            <a:chExt cx="1617" cy="2778"/>
          </a:xfrm>
        </p:grpSpPr>
        <p:pic>
          <p:nvPicPr>
            <p:cNvPr id="17420" name="Picture 8" descr="transformer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" y="809"/>
              <a:ext cx="1614" cy="1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21" name="Picture 10" descr="transformer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6" y="2373"/>
              <a:ext cx="1616" cy="1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415" name="Rectangle 11"/>
          <p:cNvSpPr>
            <a:spLocks noChangeArrowheads="1"/>
          </p:cNvSpPr>
          <p:nvPr/>
        </p:nvSpPr>
        <p:spPr bwMode="auto">
          <a:xfrm>
            <a:off x="368300" y="373063"/>
            <a:ext cx="4640263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Change in voltage is directly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proportional to ratio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number of turns: </a:t>
            </a:r>
          </a:p>
        </p:txBody>
      </p:sp>
      <p:sp>
        <p:nvSpPr>
          <p:cNvPr id="499724" name="Rectangle 12"/>
          <p:cNvSpPr>
            <a:spLocks noChangeArrowheads="1"/>
          </p:cNvSpPr>
          <p:nvPr/>
        </p:nvSpPr>
        <p:spPr bwMode="auto">
          <a:xfrm>
            <a:off x="111125" y="2676525"/>
            <a:ext cx="572928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Change in current is inversely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proportional to change in voltage:</a:t>
            </a:r>
          </a:p>
        </p:txBody>
      </p:sp>
      <p:sp>
        <p:nvSpPr>
          <p:cNvPr id="499725" name="Rectangle 13"/>
          <p:cNvSpPr>
            <a:spLocks noChangeArrowheads="1"/>
          </p:cNvSpPr>
          <p:nvPr/>
        </p:nvSpPr>
        <p:spPr bwMode="auto">
          <a:xfrm>
            <a:off x="393700" y="4551363"/>
            <a:ext cx="4878388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Change in current is inversely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proportional to ratio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0000"/>
                </a:solidFill>
              </a:rPr>
              <a:t>number of turns: </a:t>
            </a:r>
          </a:p>
        </p:txBody>
      </p:sp>
      <p:graphicFrame>
        <p:nvGraphicFramePr>
          <p:cNvPr id="499726" name="Object 14"/>
          <p:cNvGraphicFramePr>
            <a:graphicFrameLocks noChangeAspect="1"/>
          </p:cNvGraphicFramePr>
          <p:nvPr/>
        </p:nvGraphicFramePr>
        <p:xfrm>
          <a:off x="3657600" y="1576388"/>
          <a:ext cx="1638300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5" imgW="1638000" imgH="927000" progId="Equation.3">
                  <p:embed/>
                </p:oleObj>
              </mc:Choice>
              <mc:Fallback>
                <p:oleObj name="Equation" r:id="rId5" imgW="1638000" imgH="92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1576388"/>
                        <a:ext cx="1638300" cy="922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9730" name="Text Box 18"/>
          <p:cNvSpPr txBox="1">
            <a:spLocks noChangeArrowheads="1"/>
          </p:cNvSpPr>
          <p:nvPr/>
        </p:nvSpPr>
        <p:spPr bwMode="auto">
          <a:xfrm>
            <a:off x="3338513" y="3773488"/>
            <a:ext cx="22336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000000"/>
                </a:solidFill>
              </a:rPr>
              <a:t>V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= I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  <a:latin typeface="Symbol" pitchFamily="18" charset="2"/>
              </a:rPr>
              <a:t>D</a:t>
            </a:r>
            <a:r>
              <a:rPr lang="en-US">
                <a:solidFill>
                  <a:srgbClr val="000000"/>
                </a:solidFill>
              </a:rPr>
              <a:t>V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99731" name="Text Box 19"/>
          <p:cNvSpPr txBox="1">
            <a:spLocks noChangeArrowheads="1"/>
          </p:cNvSpPr>
          <p:nvPr/>
        </p:nvSpPr>
        <p:spPr bwMode="auto">
          <a:xfrm>
            <a:off x="3552825" y="5734050"/>
            <a:ext cx="18399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I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N</a:t>
            </a:r>
            <a:r>
              <a:rPr lang="en-US" baseline="-25000">
                <a:solidFill>
                  <a:srgbClr val="000000"/>
                </a:solidFill>
              </a:rPr>
              <a:t>1</a:t>
            </a:r>
            <a:r>
              <a:rPr lang="en-US">
                <a:solidFill>
                  <a:srgbClr val="000000"/>
                </a:solidFill>
              </a:rPr>
              <a:t> = I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  <a:r>
              <a:rPr lang="en-US">
                <a:solidFill>
                  <a:srgbClr val="000000"/>
                </a:solidFill>
              </a:rPr>
              <a:t>N</a:t>
            </a:r>
            <a:r>
              <a:rPr lang="en-US" baseline="-25000">
                <a:solidFill>
                  <a:srgbClr val="0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76961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97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97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9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9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99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99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4997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99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99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499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9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99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4997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499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99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99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9717" grpId="0" animBg="1"/>
      <p:bldP spid="499732" grpId="0" animBg="1"/>
      <p:bldP spid="499733" grpId="0" animBg="1"/>
      <p:bldP spid="499724" grpId="0"/>
      <p:bldP spid="499725" grpId="0"/>
      <p:bldP spid="499730" grpId="0"/>
      <p:bldP spid="49973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450</Words>
  <Application>Microsoft Office PowerPoint</Application>
  <PresentationFormat>On-screen Show (4:3)</PresentationFormat>
  <Paragraphs>139</Paragraphs>
  <Slides>10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Default Design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Willoughby-Eastlake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Willoughby-Eastlake Schools</dc:creator>
  <cp:lastModifiedBy>Willoughby-Eastlake Schools</cp:lastModifiedBy>
  <cp:revision>1</cp:revision>
  <dcterms:created xsi:type="dcterms:W3CDTF">2013-05-29T14:29:15Z</dcterms:created>
  <dcterms:modified xsi:type="dcterms:W3CDTF">2013-05-29T14:29:57Z</dcterms:modified>
</cp:coreProperties>
</file>