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  <p:sldId id="28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69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77" r:id="rId3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7F80E-15EB-4354-BE05-E7658F77A8A3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30592-DEC0-4FE8-8509-4C2CEA5C8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0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698500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7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4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97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9784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97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828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" y="39624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9344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4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5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5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7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0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5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A7DF7-6517-4484-A9A7-8C4349B4266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5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slide" Target="slide21.xml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file:///\\Wnhs\vol1\Teachers\North\tombc\Holt%20Physics\Holt%20Physics\outline_ppts\files\Ch15\70535.html" TargetMode="Externa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slide" Target="slide21.xml"/><Relationship Id="rId4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file:///\\Wnhs\vol1\Teachers\North\tombc\Holt%20Physics\Holt%20Physics\outline_ppts\files\Ch15\70668.html" TargetMode="External"/><Relationship Id="rId2" Type="http://schemas.openxmlformats.org/officeDocument/2006/relationships/hyperlink" Target="file:///\\Wnhs\vol1\Teachers\North\tombc\Holt%20Physics\Holt%20Physics\outline_ppts\files\Ch15\70536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\\Wnhs\vol1\Teachers\North\tombc\Holt%20Physics\Holt%20Physics\outline_ppts\files\Ch15\70666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\\Wnhs\vol1\Teachers\North\tombc\Holt%20Physics\Holt%20Physics\outline_ppts\files\Ch15\70504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27 </a:t>
            </a:r>
            <a:r>
              <a:rPr lang="en-US" dirty="0" smtClean="0"/>
              <a:t>– Diffraction &amp; Interference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59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35834" y="3943066"/>
            <a:ext cx="24574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://goldberg.lbl.gov/img/interference_patter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62400"/>
            <a:ext cx="257175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90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20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3322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Demonstrating Interference, </a:t>
            </a:r>
            <a:r>
              <a:rPr lang="en-US" b="0" i="1"/>
              <a:t>continued</a:t>
            </a:r>
            <a:endParaRPr lang="en-US"/>
          </a:p>
        </p:txBody>
      </p:sp>
      <p:sp>
        <p:nvSpPr>
          <p:cNvPr id="10332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Equation for constructive interference</a:t>
            </a:r>
          </a:p>
          <a:p>
            <a:pPr lvl="1" algn="ctr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i="1" dirty="0"/>
              <a:t>d </a:t>
            </a:r>
            <a:r>
              <a:rPr lang="en-US" dirty="0"/>
              <a:t>sin 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/>
              <a:t> = ±</a:t>
            </a:r>
            <a:r>
              <a:rPr lang="en-US" i="1" dirty="0"/>
              <a:t>m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i="1" dirty="0"/>
              <a:t>	m</a:t>
            </a:r>
            <a:r>
              <a:rPr lang="en-US" dirty="0"/>
              <a:t> = 0, 1, 2, 3, … 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dirty="0"/>
              <a:t>The path difference between two waves = </a:t>
            </a:r>
          </a:p>
          <a:p>
            <a:pPr lvl="1" algn="ctr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dirty="0"/>
              <a:t>			an integer multiple of the wavelength</a:t>
            </a:r>
          </a:p>
          <a:p>
            <a:pPr lvl="1" algn="ctr">
              <a:lnSpc>
                <a:spcPct val="90000"/>
              </a:lnSpc>
              <a:buClr>
                <a:srgbClr val="FFCC00"/>
              </a:buClr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Equation for destructive interference</a:t>
            </a:r>
          </a:p>
          <a:p>
            <a:pPr lvl="1" algn="ctr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i="1" dirty="0"/>
              <a:t>d </a:t>
            </a:r>
            <a:r>
              <a:rPr lang="en-US" dirty="0"/>
              <a:t>sin 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/>
              <a:t> = ±</a:t>
            </a:r>
            <a:r>
              <a:rPr lang="en-US" i="1" dirty="0"/>
              <a:t>(m </a:t>
            </a:r>
            <a:r>
              <a:rPr lang="en-US" dirty="0"/>
              <a:t>+ 1/2</a:t>
            </a:r>
            <a:r>
              <a:rPr lang="en-US" i="1" dirty="0"/>
              <a:t>)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i="1" dirty="0"/>
              <a:t>	m</a:t>
            </a:r>
            <a:r>
              <a:rPr lang="en-US" dirty="0"/>
              <a:t> = 0, 1, 2, 3, … 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dirty="0"/>
              <a:t>The path difference between two waves = </a:t>
            </a:r>
          </a:p>
          <a:p>
            <a:pPr lvl="1" algn="ctr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dirty="0"/>
              <a:t>			an odd number of half wavelength</a:t>
            </a:r>
          </a:p>
        </p:txBody>
      </p:sp>
    </p:spTree>
    <p:extLst>
      <p:ext uri="{BB962C8B-B14F-4D97-AF65-F5344CB8AC3E}">
        <p14:creationId xmlns:p14="http://schemas.microsoft.com/office/powerpoint/2010/main" val="117839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3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33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3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3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33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33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3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33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22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8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35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1035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/>
              <a:t>Interference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i="1" dirty="0"/>
              <a:t>The distance between the two slits is 0.030 mm. The second-order bright fringe (m = 2) is measured on a viewing screen at an angle of 2.15º from the central maximum. Determine the wavelength of the 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8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5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5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27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2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36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Problem, </a:t>
            </a:r>
            <a:r>
              <a:rPr lang="en-US" b="0" i="1" dirty="0"/>
              <a:t>continued</a:t>
            </a:r>
            <a:endParaRPr lang="en-US" dirty="0"/>
          </a:p>
        </p:txBody>
      </p:sp>
      <p:sp>
        <p:nvSpPr>
          <p:cNvPr id="10362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/>
              <a:t>Interference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/>
              <a:t>1. Define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Given: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i="1" dirty="0"/>
              <a:t>d</a:t>
            </a:r>
            <a:r>
              <a:rPr lang="en-US" dirty="0"/>
              <a:t> = 3.0 </a:t>
            </a:r>
            <a:r>
              <a:rPr lang="en-US" dirty="0">
                <a:sym typeface="Symbol" pitchFamily="18" charset="2"/>
              </a:rPr>
              <a:t> 10</a:t>
            </a:r>
            <a:r>
              <a:rPr lang="en-US" baseline="30000" dirty="0">
                <a:sym typeface="Symbol" pitchFamily="18" charset="2"/>
              </a:rPr>
              <a:t>–5</a:t>
            </a:r>
            <a:r>
              <a:rPr lang="en-US" dirty="0">
                <a:sym typeface="Symbol" pitchFamily="18" charset="2"/>
              </a:rPr>
              <a:t> m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/>
              <a:t>			</a:t>
            </a:r>
            <a:r>
              <a:rPr lang="en-US" i="1" dirty="0"/>
              <a:t>m</a:t>
            </a:r>
            <a:r>
              <a:rPr lang="en-US" dirty="0"/>
              <a:t> = 2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dirty="0"/>
              <a:t>			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>
                <a:latin typeface="Symbol" pitchFamily="18" charset="2"/>
              </a:rPr>
              <a:t> </a:t>
            </a:r>
            <a:r>
              <a:rPr lang="en-US" dirty="0"/>
              <a:t>= 2.15º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Unknown: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dirty="0">
                <a:latin typeface="Symbol" pitchFamily="18" charset="2"/>
              </a:rPr>
              <a:t> </a:t>
            </a:r>
            <a:r>
              <a:rPr lang="en-US" dirty="0"/>
              <a:t>= ?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Diagram:</a:t>
            </a:r>
          </a:p>
        </p:txBody>
      </p:sp>
      <p:pic>
        <p:nvPicPr>
          <p:cNvPr id="1036304" name="Picture 16" descr="5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48000"/>
            <a:ext cx="38100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64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6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6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36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6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36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36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29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62398"/>
            <a:ext cx="32766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sz="3200" i="1" dirty="0" smtClean="0"/>
              <a:t>d</a:t>
            </a:r>
            <a:r>
              <a:rPr lang="en-US" sz="3200" dirty="0" smtClean="0"/>
              <a:t> sin </a:t>
            </a:r>
            <a:r>
              <a:rPr lang="en-US" sz="3200" i="1" dirty="0" smtClean="0">
                <a:latin typeface="Symbol" pitchFamily="18" charset="2"/>
              </a:rPr>
              <a:t>q</a:t>
            </a:r>
            <a:r>
              <a:rPr lang="en-US" sz="3200" dirty="0" smtClean="0"/>
              <a:t> = </a:t>
            </a:r>
            <a:r>
              <a:rPr lang="en-US" sz="3200" i="1" dirty="0" smtClean="0"/>
              <a:t>m</a:t>
            </a:r>
            <a:r>
              <a:rPr lang="en-US" sz="3200" i="1" dirty="0" smtClean="0">
                <a:latin typeface="Symbol" pitchFamily="18" charset="2"/>
              </a:rPr>
              <a:t>l</a:t>
            </a:r>
            <a:endParaRPr lang="en-US" sz="3200" i="1" dirty="0">
              <a:latin typeface="Symbol" pitchFamily="18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072784"/>
              </p:ext>
            </p:extLst>
          </p:nvPr>
        </p:nvGraphicFramePr>
        <p:xfrm>
          <a:off x="4191000" y="1586898"/>
          <a:ext cx="2746980" cy="1537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3" imgW="1384300" imgH="774700" progId="Equation.DSMT4">
                  <p:embed/>
                </p:oleObj>
              </mc:Choice>
              <mc:Fallback>
                <p:oleObj name="Equation" r:id="rId3" imgW="1384300" imgH="774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586898"/>
                        <a:ext cx="2746980" cy="153730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16227"/>
              </p:ext>
            </p:extLst>
          </p:nvPr>
        </p:nvGraphicFramePr>
        <p:xfrm>
          <a:off x="1562100" y="3505200"/>
          <a:ext cx="59817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" imgW="3886200" imgH="1917700" progId="Equation.DSMT4">
                  <p:embed/>
                </p:oleObj>
              </mc:Choice>
              <mc:Fallback>
                <p:oleObj name="Equation" r:id="rId5" imgW="3886200" imgH="1917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505200"/>
                        <a:ext cx="5981700" cy="28956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121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53340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Describe how light waves bend around obstacles and produce bright and dark fringes.</a:t>
            </a:r>
          </a:p>
          <a:p>
            <a:endParaRPr lang="en-US" sz="3600" dirty="0"/>
          </a:p>
          <a:p>
            <a:r>
              <a:rPr lang="en-US" sz="3600" dirty="0"/>
              <a:t>Calculate the positions of fringes for a diffraction grating.</a:t>
            </a:r>
          </a:p>
          <a:p>
            <a:endParaRPr lang="en-US" sz="3600" dirty="0"/>
          </a:p>
          <a:p>
            <a:r>
              <a:rPr lang="en-US" sz="3600" dirty="0"/>
              <a:t>Describe how diffraction determines an optical instrument’s ability to resolve images.</a:t>
            </a:r>
          </a:p>
        </p:txBody>
      </p:sp>
    </p:spTree>
    <p:extLst>
      <p:ext uri="{BB962C8B-B14F-4D97-AF65-F5344CB8AC3E}">
        <p14:creationId xmlns:p14="http://schemas.microsoft.com/office/powerpoint/2010/main" val="25112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500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25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Bending of Light Waves</a:t>
            </a:r>
          </a:p>
        </p:txBody>
      </p:sp>
      <p:sp>
        <p:nvSpPr>
          <p:cNvPr id="10025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CC00"/>
              </a:buClr>
            </a:pPr>
            <a:r>
              <a:rPr lang="en-US" b="1" dirty="0"/>
              <a:t>Diffraction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 change in the direction of a wave when the wave encounters an obstacle, an opening, or an edge.</a:t>
            </a:r>
          </a:p>
          <a:p>
            <a:pPr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Light waves form a </a:t>
            </a:r>
            <a:r>
              <a:rPr lang="en-US" i="1" dirty="0"/>
              <a:t>diffraction pattern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by passing around an obstacle or bending through a slit and interfering with each other.</a:t>
            </a:r>
          </a:p>
          <a:p>
            <a:pPr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Wavelets (</a:t>
            </a:r>
            <a:r>
              <a:rPr lang="en-US" dirty="0"/>
              <a:t>as in Huygens’ principle</a:t>
            </a:r>
            <a:r>
              <a:rPr lang="en-US" dirty="0">
                <a:solidFill>
                  <a:srgbClr val="FF0000"/>
                </a:solidFill>
              </a:rPr>
              <a:t>) in a wave front </a:t>
            </a:r>
            <a:r>
              <a:rPr lang="en-US" dirty="0"/>
              <a:t>interfere</a:t>
            </a:r>
            <a:r>
              <a:rPr lang="en-US" dirty="0">
                <a:solidFill>
                  <a:srgbClr val="FF0000"/>
                </a:solidFill>
              </a:rPr>
              <a:t> with each other.</a:t>
            </a:r>
          </a:p>
        </p:txBody>
      </p:sp>
      <p:sp>
        <p:nvSpPr>
          <p:cNvPr id="1002506" name="Rectangl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9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2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2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2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50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0704" name="Picture 16" descr="5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62150"/>
            <a:ext cx="7924800" cy="364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0690" name="Rectangle 2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1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500"/>
              <a:t>Destructive Interference in Single-Slit Diffraction</a:t>
            </a:r>
            <a:endParaRPr lang="en-US" sz="2400"/>
          </a:p>
        </p:txBody>
      </p:sp>
      <p:sp>
        <p:nvSpPr>
          <p:cNvPr id="1010706" name="Rectangle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1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6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4243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450080"/>
            <a:ext cx="77978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Bending of Light Waves, </a:t>
            </a:r>
            <a:r>
              <a:rPr lang="en-US" b="0" i="1" dirty="0"/>
              <a:t>continued</a:t>
            </a:r>
            <a:endParaRPr lang="en-US" dirty="0"/>
          </a:p>
        </p:txBody>
      </p:sp>
      <p:sp>
        <p:nvSpPr>
          <p:cNvPr id="10424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11200" y="4114800"/>
            <a:ext cx="7747000" cy="1981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In a </a:t>
            </a:r>
            <a:r>
              <a:rPr lang="en-US" dirty="0"/>
              <a:t>diffraction pattern, </a:t>
            </a:r>
            <a:r>
              <a:rPr lang="en-US" dirty="0">
                <a:solidFill>
                  <a:srgbClr val="FF0000"/>
                </a:solidFill>
              </a:rPr>
              <a:t>the central maximum is twice as wide as the secondary maxima.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/>
              <a:t>Light diffracted </a:t>
            </a:r>
            <a:r>
              <a:rPr lang="en-US" dirty="0">
                <a:solidFill>
                  <a:srgbClr val="FF0000"/>
                </a:solidFill>
              </a:rPr>
              <a:t>by an obstacle also produces a pattern.</a:t>
            </a:r>
          </a:p>
        </p:txBody>
      </p:sp>
      <p:pic>
        <p:nvPicPr>
          <p:cNvPr id="1042448" name="Picture 16" descr="5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475" y="1828800"/>
            <a:ext cx="51498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2449" name="Rectangle 1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05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4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42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4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35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Diffraction Gratings</a:t>
            </a:r>
          </a:p>
        </p:txBody>
      </p:sp>
      <p:sp>
        <p:nvSpPr>
          <p:cNvPr id="10035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lnSpcReduction="10000"/>
          </a:bodyPr>
          <a:lstStyle/>
          <a:p>
            <a:pPr>
              <a:buClr>
                <a:srgbClr val="FECB00"/>
              </a:buClr>
            </a:pP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/>
              <a:t>diffraction grating </a:t>
            </a:r>
            <a:r>
              <a:rPr lang="en-US" dirty="0">
                <a:solidFill>
                  <a:srgbClr val="FF0000"/>
                </a:solidFill>
              </a:rPr>
              <a:t>uses diffraction and interference to disperse light into its component colors.</a:t>
            </a:r>
          </a:p>
          <a:p>
            <a:pPr>
              <a:buClr>
                <a:srgbClr val="FECB00"/>
              </a:buClr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The position of a maximum depends on the separation of the slits in the grating, </a:t>
            </a:r>
            <a:r>
              <a:rPr lang="en-US" i="1" dirty="0">
                <a:solidFill>
                  <a:srgbClr val="FF0000"/>
                </a:solidFill>
              </a:rPr>
              <a:t>d,</a:t>
            </a:r>
            <a:r>
              <a:rPr lang="en-US" dirty="0">
                <a:solidFill>
                  <a:srgbClr val="FF0000"/>
                </a:solidFill>
              </a:rPr>
              <a:t> the order of the maximum 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,, and the </a:t>
            </a:r>
            <a:r>
              <a:rPr lang="en-US" dirty="0"/>
              <a:t>wavelength of the light, 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dirty="0"/>
              <a:t>.</a:t>
            </a:r>
          </a:p>
          <a:p>
            <a:pPr lvl="1" algn="ctr">
              <a:buFontTx/>
              <a:buNone/>
            </a:pPr>
            <a:r>
              <a:rPr lang="en-US" i="1" dirty="0"/>
              <a:t>d</a:t>
            </a:r>
            <a:r>
              <a:rPr lang="en-US" dirty="0"/>
              <a:t> sin 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/>
              <a:t> = ±</a:t>
            </a:r>
            <a:r>
              <a:rPr lang="en-US" i="1" dirty="0"/>
              <a:t>m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i="1" dirty="0"/>
              <a:t>		m</a:t>
            </a:r>
            <a:r>
              <a:rPr lang="en-US" dirty="0"/>
              <a:t> = 0, 1, 2, 3, …</a:t>
            </a:r>
          </a:p>
        </p:txBody>
      </p:sp>
      <p:sp>
        <p:nvSpPr>
          <p:cNvPr id="1003529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9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03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2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392" name="Picture 8" descr="5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481138"/>
            <a:ext cx="7429500" cy="461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386" name="Rectangle 2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97800" cy="1404938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/>
              <a:t>Constructive Interference by a Diffraction Grating</a:t>
            </a:r>
          </a:p>
        </p:txBody>
      </p:sp>
      <p:sp>
        <p:nvSpPr>
          <p:cNvPr id="1040394" name="Rectangle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7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6" name="Rectangle 6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9523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952332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Describe</a:t>
            </a:r>
            <a:r>
              <a:rPr lang="en-US" dirty="0"/>
              <a:t> how light waves interfere with each other to produce bright and dark fringes.</a:t>
            </a:r>
          </a:p>
          <a:p>
            <a:endParaRPr lang="en-US" dirty="0"/>
          </a:p>
          <a:p>
            <a:r>
              <a:rPr lang="en-US" b="1" dirty="0"/>
              <a:t>Identify</a:t>
            </a:r>
            <a:r>
              <a:rPr lang="en-US" dirty="0"/>
              <a:t> the conditions required for interference to occur.</a:t>
            </a:r>
          </a:p>
          <a:p>
            <a:endParaRPr lang="en-US" dirty="0"/>
          </a:p>
          <a:p>
            <a:r>
              <a:rPr lang="en-US" b="1" dirty="0"/>
              <a:t>Predict</a:t>
            </a:r>
            <a:r>
              <a:rPr lang="en-US" dirty="0"/>
              <a:t> the location of interference fringes using the equation for double-slit interference.</a:t>
            </a:r>
          </a:p>
        </p:txBody>
      </p:sp>
    </p:spTree>
    <p:extLst>
      <p:ext uri="{BB962C8B-B14F-4D97-AF65-F5344CB8AC3E}">
        <p14:creationId xmlns:p14="http://schemas.microsoft.com/office/powerpoint/2010/main" val="206653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3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8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45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1045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 lnSpcReduction="10000"/>
          </a:bodyPr>
          <a:lstStyle/>
          <a:p>
            <a:pPr>
              <a:buClr>
                <a:srgbClr val="FECB00"/>
              </a:buClr>
              <a:buFontTx/>
              <a:buNone/>
            </a:pPr>
            <a:r>
              <a:rPr lang="en-US" b="1" dirty="0"/>
              <a:t>Diffraction Gratings</a:t>
            </a:r>
            <a:endParaRPr lang="en-US" dirty="0"/>
          </a:p>
          <a:p>
            <a:pPr>
              <a:buClr>
                <a:srgbClr val="FECB00"/>
              </a:buClr>
              <a:buFontTx/>
              <a:buNone/>
            </a:pPr>
            <a:r>
              <a:rPr lang="en-US" dirty="0"/>
              <a:t>	</a:t>
            </a:r>
            <a:r>
              <a:rPr lang="en-US" i="1" dirty="0"/>
              <a:t>Monochromatic light from a helium-neon laser (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i="1" dirty="0"/>
              <a:t> = 632.8 nm) shines at a right angle to the surface of a diffraction grating that contains 150 500 lines/m. Find the angles at which one would observe the first-order and second-order maxima.</a:t>
            </a:r>
          </a:p>
        </p:txBody>
      </p:sp>
      <p:sp>
        <p:nvSpPr>
          <p:cNvPr id="1045513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8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5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45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51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2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46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Problem, </a:t>
            </a:r>
            <a:r>
              <a:rPr lang="en-US" b="0" i="1" dirty="0"/>
              <a:t>continued</a:t>
            </a:r>
            <a:endParaRPr lang="en-US" dirty="0"/>
          </a:p>
        </p:txBody>
      </p:sp>
      <p:sp>
        <p:nvSpPr>
          <p:cNvPr id="1046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Clr>
                <a:srgbClr val="FECB00"/>
              </a:buClr>
              <a:buFontTx/>
              <a:buNone/>
            </a:pPr>
            <a:r>
              <a:rPr lang="en-US" b="1" dirty="0"/>
              <a:t>Diffraction Gratings</a:t>
            </a:r>
          </a:p>
          <a:p>
            <a:pPr marL="457200" indent="-457200">
              <a:buClr>
                <a:srgbClr val="FECB00"/>
              </a:buClr>
              <a:buFont typeface="Times" pitchFamily="18" charset="0"/>
              <a:buAutoNum type="arabicPeriod"/>
            </a:pPr>
            <a:r>
              <a:rPr lang="en-US" b="1" dirty="0"/>
              <a:t>Define</a:t>
            </a:r>
          </a:p>
          <a:p>
            <a:pPr marL="457200" indent="-457200">
              <a:buClr>
                <a:srgbClr val="FECB00"/>
              </a:buClr>
              <a:buFontTx/>
              <a:buNone/>
            </a:pPr>
            <a:r>
              <a:rPr lang="en-US" b="1" dirty="0"/>
              <a:t>Given:</a:t>
            </a:r>
            <a:r>
              <a:rPr lang="en-US" dirty="0"/>
              <a:t>	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dirty="0">
                <a:latin typeface="Symbol" pitchFamily="18" charset="2"/>
              </a:rPr>
              <a:t> </a:t>
            </a:r>
            <a:r>
              <a:rPr lang="en-US" dirty="0"/>
              <a:t>= 632.8 nm = 6.328 </a:t>
            </a:r>
            <a:r>
              <a:rPr lang="en-US" dirty="0">
                <a:sym typeface="Symbol" pitchFamily="18" charset="2"/>
              </a:rPr>
              <a:t> 10</a:t>
            </a:r>
            <a:r>
              <a:rPr lang="en-US" baseline="30000" dirty="0">
                <a:sym typeface="Symbol" pitchFamily="18" charset="2"/>
              </a:rPr>
              <a:t>–7</a:t>
            </a:r>
            <a:r>
              <a:rPr lang="en-US" dirty="0">
                <a:sym typeface="Symbol" pitchFamily="18" charset="2"/>
              </a:rPr>
              <a:t> m</a:t>
            </a:r>
          </a:p>
          <a:p>
            <a:pPr marL="914400" lvl="1" indent="-457200">
              <a:buClr>
                <a:srgbClr val="FECB00"/>
              </a:buClr>
              <a:buFontTx/>
              <a:buNone/>
            </a:pPr>
            <a:r>
              <a:rPr lang="en-US" i="1" dirty="0"/>
              <a:t>		m</a:t>
            </a:r>
            <a:r>
              <a:rPr lang="en-US" dirty="0"/>
              <a:t> = 1 and 2</a:t>
            </a:r>
            <a:endParaRPr lang="en-US" i="1" dirty="0"/>
          </a:p>
        </p:txBody>
      </p:sp>
      <p:sp>
        <p:nvSpPr>
          <p:cNvPr id="1046535" name="Rectangle 7"/>
          <p:cNvSpPr>
            <a:spLocks noChangeArrowheads="1"/>
          </p:cNvSpPr>
          <p:nvPr/>
        </p:nvSpPr>
        <p:spPr bwMode="auto">
          <a:xfrm>
            <a:off x="711200" y="5011738"/>
            <a:ext cx="462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baseline="0" dirty="0"/>
              <a:t>Unknown:</a:t>
            </a:r>
            <a:r>
              <a:rPr lang="en-US" sz="2400" baseline="0" dirty="0"/>
              <a:t>	</a:t>
            </a:r>
            <a:r>
              <a:rPr lang="en-US" sz="2400" i="1" baseline="0" dirty="0">
                <a:latin typeface="Symbol" pitchFamily="18" charset="2"/>
              </a:rPr>
              <a:t>q</a:t>
            </a:r>
            <a:r>
              <a:rPr lang="en-US" sz="2400" i="1" dirty="0">
                <a:latin typeface="Symbol" pitchFamily="18" charset="2"/>
              </a:rPr>
              <a:t>1</a:t>
            </a:r>
            <a:r>
              <a:rPr lang="en-US" sz="2400" baseline="0" dirty="0"/>
              <a:t> = ?		</a:t>
            </a:r>
            <a:r>
              <a:rPr lang="en-US" sz="2400" i="1" baseline="0" dirty="0">
                <a:latin typeface="Symbol" pitchFamily="18" charset="2"/>
              </a:rPr>
              <a:t>q</a:t>
            </a:r>
            <a:r>
              <a:rPr lang="en-US" sz="2400" i="1" dirty="0"/>
              <a:t>2</a:t>
            </a:r>
            <a:r>
              <a:rPr lang="en-US" sz="2400" baseline="0" dirty="0"/>
              <a:t> = </a:t>
            </a:r>
            <a:r>
              <a:rPr lang="en-US" sz="2400" baseline="0" dirty="0">
                <a:solidFill>
                  <a:schemeClr val="bg1"/>
                </a:solidFill>
              </a:rPr>
              <a:t>?</a:t>
            </a:r>
          </a:p>
        </p:txBody>
      </p:sp>
      <p:graphicFrame>
        <p:nvGraphicFramePr>
          <p:cNvPr id="1046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502583"/>
              </p:ext>
            </p:extLst>
          </p:nvPr>
        </p:nvGraphicFramePr>
        <p:xfrm>
          <a:off x="3505200" y="3855469"/>
          <a:ext cx="40894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4089400" imgH="1193800" progId="Equation.DSMT4">
                  <p:embed/>
                </p:oleObj>
              </mc:Choice>
              <mc:Fallback>
                <p:oleObj name="Equation" r:id="rId3" imgW="4089400" imgH="119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55469"/>
                        <a:ext cx="4089400" cy="11938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541" name="Rectangl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943600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7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6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6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6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6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4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4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4" grpId="0" build="p" autoUpdateAnimBg="0"/>
      <p:bldP spid="104653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42273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Clr>
                <a:srgbClr val="FECB00"/>
              </a:buClr>
              <a:buFont typeface="Times" pitchFamily="18" charset="0"/>
              <a:buNone/>
            </a:pPr>
            <a:r>
              <a:rPr lang="en-US" sz="2800" i="1" dirty="0" smtClean="0"/>
              <a:t>d</a:t>
            </a:r>
            <a:r>
              <a:rPr lang="en-US" sz="2800" dirty="0" smtClean="0"/>
              <a:t> sin </a:t>
            </a:r>
            <a:r>
              <a:rPr lang="en-US" sz="2800" i="1" dirty="0" smtClean="0">
                <a:latin typeface="Symbol" pitchFamily="18" charset="2"/>
              </a:rPr>
              <a:t>q</a:t>
            </a:r>
            <a:r>
              <a:rPr lang="en-US" sz="2800" dirty="0" smtClean="0"/>
              <a:t> = ±</a:t>
            </a:r>
            <a:r>
              <a:rPr lang="en-US" sz="2800" i="1" dirty="0" smtClean="0"/>
              <a:t>m</a:t>
            </a:r>
            <a:r>
              <a:rPr lang="en-US" sz="2800" i="1" dirty="0" smtClean="0">
                <a:latin typeface="Symbol" pitchFamily="18" charset="2"/>
              </a:rPr>
              <a:t>l</a:t>
            </a:r>
            <a:endParaRPr lang="en-US" sz="2800" i="1" dirty="0">
              <a:latin typeface="Symbol" pitchFamily="18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310577"/>
              </p:ext>
            </p:extLst>
          </p:nvPr>
        </p:nvGraphicFramePr>
        <p:xfrm>
          <a:off x="4953000" y="533400"/>
          <a:ext cx="3232944" cy="132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3" imgW="1955800" imgH="812800" progId="Equation.DSMT4">
                  <p:embed/>
                </p:oleObj>
              </mc:Choice>
              <mc:Fallback>
                <p:oleObj name="Equation" r:id="rId3" imgW="1955800" imgH="812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33400"/>
                        <a:ext cx="3232944" cy="132332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208088"/>
              </p:ext>
            </p:extLst>
          </p:nvPr>
        </p:nvGraphicFramePr>
        <p:xfrm>
          <a:off x="1219200" y="2133600"/>
          <a:ext cx="67818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5" imgW="4902200" imgH="2108200" progId="Equation.DSMT4">
                  <p:embed/>
                </p:oleObj>
              </mc:Choice>
              <mc:Fallback>
                <p:oleObj name="Equation" r:id="rId5" imgW="4902200" imgH="210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133600"/>
                        <a:ext cx="6781800" cy="19050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896124"/>
              </p:ext>
            </p:extLst>
          </p:nvPr>
        </p:nvGraphicFramePr>
        <p:xfrm>
          <a:off x="1295400" y="4343400"/>
          <a:ext cx="6781800" cy="2315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7" imgW="3873500" imgH="3022600" progId="Equation.DSMT4">
                  <p:embed/>
                </p:oleObj>
              </mc:Choice>
              <mc:Fallback>
                <p:oleObj name="Equation" r:id="rId7" imgW="3873500" imgH="3022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6781800" cy="231557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719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990600" y="1219200"/>
            <a:ext cx="754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000" b="1" baseline="0">
              <a:solidFill>
                <a:schemeClr val="bg1"/>
              </a:solidFill>
            </a:endParaRPr>
          </a:p>
          <a:p>
            <a:endParaRPr lang="en-US" sz="2000" b="1" baseline="0">
              <a:solidFill>
                <a:schemeClr val="bg1"/>
              </a:solidFill>
            </a:endParaRPr>
          </a:p>
          <a:p>
            <a:r>
              <a:rPr lang="en-US" sz="2000" b="1" baseline="0">
                <a:solidFill>
                  <a:schemeClr val="bg1"/>
                </a:solidFill>
              </a:rPr>
              <a:t>Click below to watch the Visual Concept.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92617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2619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hlinkClick r:id="rId3" action="ppaction://hlinkfile"/>
              </a:rPr>
              <a:t>Function of a Spectrometer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3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8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454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Diffraction and Instrument Resolution</a:t>
            </a:r>
          </a:p>
        </p:txBody>
      </p:sp>
      <p:sp>
        <p:nvSpPr>
          <p:cNvPr id="10045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38188" y="1611253"/>
            <a:ext cx="7796212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Clr>
                <a:srgbClr val="FECB00"/>
              </a:buClr>
            </a:pPr>
            <a:r>
              <a:rPr lang="en-US" dirty="0">
                <a:solidFill>
                  <a:srgbClr val="FF0000"/>
                </a:solidFill>
              </a:rPr>
              <a:t>The ability of an optical system to distinguish between closely spaced objects is </a:t>
            </a:r>
            <a:r>
              <a:rPr lang="en-US" dirty="0"/>
              <a:t>limited by the wave nature of light.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/>
              <a:t>Resolving power </a:t>
            </a:r>
            <a:r>
              <a:rPr lang="en-US" dirty="0">
                <a:solidFill>
                  <a:srgbClr val="FF0000"/>
                </a:solidFill>
              </a:rPr>
              <a:t>is the ability of an optical instrument to form separate images of two objects that are close together. 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Resolution </a:t>
            </a:r>
            <a:r>
              <a:rPr lang="en-US" dirty="0">
                <a:solidFill>
                  <a:srgbClr val="FF0000"/>
                </a:solidFill>
              </a:rPr>
              <a:t>depends on wavelength and aperture width. </a:t>
            </a:r>
            <a:r>
              <a:rPr lang="en-US" dirty="0"/>
              <a:t>For a circular aperture of diameter </a:t>
            </a:r>
            <a:r>
              <a:rPr lang="en-US" i="1" dirty="0"/>
              <a:t>D</a:t>
            </a:r>
            <a:r>
              <a:rPr lang="en-US" dirty="0"/>
              <a:t>:</a:t>
            </a:r>
          </a:p>
        </p:txBody>
      </p:sp>
      <p:graphicFrame>
        <p:nvGraphicFramePr>
          <p:cNvPr id="1004551" name="Object 7"/>
          <p:cNvGraphicFramePr>
            <a:graphicFrameLocks noChangeAspect="1"/>
          </p:cNvGraphicFramePr>
          <p:nvPr/>
        </p:nvGraphicFramePr>
        <p:xfrm>
          <a:off x="3429000" y="5334000"/>
          <a:ext cx="1384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3" imgW="1384300" imgH="774700" progId="Equation.DSMT4">
                  <p:embed/>
                </p:oleObj>
              </mc:Choice>
              <mc:Fallback>
                <p:oleObj name="Equation" r:id="rId3" imgW="1384300" imgH="774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34000"/>
                        <a:ext cx="13843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4555" name="Rectangle 1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356549"/>
              </p:ext>
            </p:extLst>
          </p:nvPr>
        </p:nvGraphicFramePr>
        <p:xfrm>
          <a:off x="3581400" y="5486400"/>
          <a:ext cx="1384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6" imgW="1384300" imgH="774700" progId="Equation.DSMT4">
                  <p:embed/>
                </p:oleObj>
              </mc:Choice>
              <mc:Fallback>
                <p:oleObj name="Equation" r:id="rId6" imgW="1384300" imgH="774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486400"/>
                        <a:ext cx="1384300" cy="7747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531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4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4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4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5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4798" name="Picture 14" descr="5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417888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786" name="Rectangle 2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Resolution of Two Light Sources</a:t>
            </a:r>
          </a:p>
        </p:txBody>
      </p:sp>
      <p:sp>
        <p:nvSpPr>
          <p:cNvPr id="1014799" name="Rectangle 1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4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2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Lasers and </a:t>
            </a:r>
            <a:r>
              <a:rPr lang="en-US" dirty="0">
                <a:hlinkClick r:id="rId2" action="ppaction://hlinkfile"/>
              </a:rPr>
              <a:t>Coherence</a:t>
            </a:r>
            <a:endParaRPr lang="en-US" dirty="0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CC00"/>
              </a:buClr>
            </a:pPr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>
                <a:hlinkClick r:id="rId3" action="ppaction://hlinkfile"/>
              </a:rPr>
              <a:t> </a:t>
            </a:r>
            <a:r>
              <a:rPr lang="en-US" b="1" dirty="0">
                <a:hlinkClick r:id="rId3" action="ppaction://hlinkfile"/>
              </a:rPr>
              <a:t>laser</a:t>
            </a:r>
            <a:r>
              <a:rPr lang="en-US" dirty="0">
                <a:hlinkClick r:id="rId3" action="ppaction://hlinkfile"/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 a device that produces coherent light at a single wavelength.</a:t>
            </a:r>
          </a:p>
          <a:p>
            <a:pPr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word laser is an acronym of “</a:t>
            </a:r>
            <a:r>
              <a:rPr lang="en-US" i="1" dirty="0"/>
              <a:t>l</a:t>
            </a:r>
            <a:r>
              <a:rPr lang="en-US" dirty="0"/>
              <a:t>ight </a:t>
            </a:r>
            <a:r>
              <a:rPr lang="en-US" i="1" dirty="0"/>
              <a:t>a</a:t>
            </a:r>
            <a:r>
              <a:rPr lang="en-US" dirty="0"/>
              <a:t>mplification by </a:t>
            </a:r>
            <a:r>
              <a:rPr lang="en-US" i="1" dirty="0"/>
              <a:t>s</a:t>
            </a:r>
            <a:r>
              <a:rPr lang="en-US" dirty="0"/>
              <a:t>timulated </a:t>
            </a:r>
            <a:r>
              <a:rPr lang="en-US" i="1" dirty="0"/>
              <a:t>e</a:t>
            </a:r>
            <a:r>
              <a:rPr lang="en-US" dirty="0"/>
              <a:t>mission of </a:t>
            </a:r>
            <a:r>
              <a:rPr lang="en-US" i="1" dirty="0"/>
              <a:t>r</a:t>
            </a:r>
            <a:r>
              <a:rPr lang="en-US" dirty="0"/>
              <a:t>adiation.”</a:t>
            </a:r>
          </a:p>
          <a:p>
            <a:pPr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Lasers transform other forms of energy into </a:t>
            </a:r>
            <a:r>
              <a:rPr lang="en-US" dirty="0"/>
              <a:t>coherent light.</a:t>
            </a:r>
          </a:p>
        </p:txBody>
      </p:sp>
      <p:sp>
        <p:nvSpPr>
          <p:cNvPr id="1005577" name="AutoShape 9"/>
          <p:cNvSpPr>
            <a:spLocks noChangeArrowheads="1"/>
          </p:cNvSpPr>
          <p:nvPr/>
        </p:nvSpPr>
        <p:spPr bwMode="auto">
          <a:xfrm rot="10800000">
            <a:off x="6096000" y="3733800"/>
            <a:ext cx="136525" cy="73025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78" name="Rectangl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8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5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5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05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574" grpId="0" build="p" autoUpdateAnimBg="0"/>
      <p:bldP spid="100557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6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of Lasers</a:t>
            </a:r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Lasers are used to measure distances with great precision.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/>
              <a:t>Compact disc and DVD players </a:t>
            </a:r>
            <a:r>
              <a:rPr lang="en-US" dirty="0">
                <a:solidFill>
                  <a:srgbClr val="FF0000"/>
                </a:solidFill>
              </a:rPr>
              <a:t>use lasers to read digital data on these discs.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Lasers have many applications in medicine.</a:t>
            </a:r>
          </a:p>
          <a:p>
            <a:pPr lvl="1">
              <a:lnSpc>
                <a:spcPct val="90000"/>
              </a:lnSpc>
              <a:buClr>
                <a:srgbClr val="FFCC00"/>
              </a:buClr>
            </a:pPr>
            <a:r>
              <a:rPr lang="en-US" dirty="0"/>
              <a:t>Eye surgery</a:t>
            </a:r>
          </a:p>
          <a:p>
            <a:pPr lvl="1">
              <a:lnSpc>
                <a:spcPct val="90000"/>
              </a:lnSpc>
              <a:buClr>
                <a:srgbClr val="FFCC00"/>
              </a:buClr>
            </a:pPr>
            <a:r>
              <a:rPr lang="en-US" dirty="0"/>
              <a:t>Tumor removal</a:t>
            </a:r>
          </a:p>
          <a:p>
            <a:pPr lvl="1">
              <a:lnSpc>
                <a:spcPct val="90000"/>
              </a:lnSpc>
              <a:buClr>
                <a:srgbClr val="FFCC00"/>
              </a:buClr>
            </a:pPr>
            <a:r>
              <a:rPr lang="en-US" dirty="0"/>
              <a:t>Scar removal</a:t>
            </a:r>
          </a:p>
        </p:txBody>
      </p:sp>
      <p:sp>
        <p:nvSpPr>
          <p:cNvPr id="1006602" name="Rectangl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5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6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6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6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06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06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065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6598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40386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Components of a Compact Disc Player</a:t>
            </a:r>
          </a:p>
        </p:txBody>
      </p:sp>
      <p:pic>
        <p:nvPicPr>
          <p:cNvPr id="1018898" name="Picture 18" descr="5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90600"/>
            <a:ext cx="36195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8899" name="Rectangle 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7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84" name="Picture 4" descr="5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75" y="1990725"/>
            <a:ext cx="6850063" cy="370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685" name="Rectangle 5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95686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Incoherent and Coherent Light</a:t>
            </a:r>
          </a:p>
        </p:txBody>
      </p:sp>
      <p:sp>
        <p:nvSpPr>
          <p:cNvPr id="1095688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8" name="Rectangle 6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95540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Light Waves</a:t>
            </a:r>
          </a:p>
        </p:txBody>
      </p:sp>
      <p:sp>
        <p:nvSpPr>
          <p:cNvPr id="95540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006475" y="1828800"/>
            <a:ext cx="7391400" cy="4419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/>
              <a:t>Interference </a:t>
            </a:r>
            <a:r>
              <a:rPr lang="en-US" dirty="0">
                <a:solidFill>
                  <a:srgbClr val="FF0000"/>
                </a:solidFill>
              </a:rPr>
              <a:t>takes place only between waves with the same wavelength. A light source that has a single wavelength is called </a:t>
            </a:r>
            <a:r>
              <a:rPr lang="en-US" i="1" dirty="0"/>
              <a:t>monochromatic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</a:t>
            </a:r>
            <a:r>
              <a:rPr lang="en-US" i="1" dirty="0"/>
              <a:t>constructive interference,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component waves combine to form a resultant wave with the same wavelength but with an amplitude that is </a:t>
            </a:r>
            <a:r>
              <a:rPr lang="en-US" dirty="0"/>
              <a:t>greater </a:t>
            </a:r>
            <a:r>
              <a:rPr lang="en-US" dirty="0">
                <a:solidFill>
                  <a:srgbClr val="FF0000"/>
                </a:solidFill>
              </a:rPr>
              <a:t>than the either of the individual component waves.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In the case of </a:t>
            </a:r>
            <a:r>
              <a:rPr lang="en-US" i="1" dirty="0"/>
              <a:t>destructive interference,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 resultant amplitude is less than the amplitude of the larger </a:t>
            </a:r>
            <a:r>
              <a:rPr lang="en-US" dirty="0" smtClean="0">
                <a:solidFill>
                  <a:srgbClr val="FF0000"/>
                </a:solidFill>
              </a:rPr>
              <a:t>component </a:t>
            </a:r>
            <a:r>
              <a:rPr lang="en-US" dirty="0">
                <a:solidFill>
                  <a:srgbClr val="FF0000"/>
                </a:solidFill>
              </a:rPr>
              <a:t>wave.</a:t>
            </a:r>
          </a:p>
        </p:txBody>
      </p:sp>
    </p:spTree>
    <p:extLst>
      <p:ext uri="{BB962C8B-B14F-4D97-AF65-F5344CB8AC3E}">
        <p14:creationId xmlns:p14="http://schemas.microsoft.com/office/powerpoint/2010/main" val="54198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5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5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5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40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0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5" name="Rectangle 3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98099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Interference Between Transverse Waves</a:t>
            </a:r>
          </a:p>
        </p:txBody>
      </p:sp>
      <p:pic>
        <p:nvPicPr>
          <p:cNvPr id="981006" name="Picture 14" descr="526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1943100"/>
            <a:ext cx="732313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1007" name="Picture 15" descr="526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4222750"/>
            <a:ext cx="7323137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93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9" name="Rectangle 9"/>
          <p:cNvSpPr>
            <a:spLocks noChangeArrowheads="1"/>
          </p:cNvSpPr>
          <p:nvPr/>
        </p:nvSpPr>
        <p:spPr bwMode="auto">
          <a:xfrm>
            <a:off x="711200" y="18288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Clr>
                <a:srgbClr val="FFCC00"/>
              </a:buClr>
              <a:buFontTx/>
              <a:buChar char="•"/>
            </a:pPr>
            <a:r>
              <a:rPr lang="en-US" sz="2400" baseline="0" dirty="0">
                <a:solidFill>
                  <a:srgbClr val="FF0000"/>
                </a:solidFill>
              </a:rPr>
              <a:t>Waves must have a </a:t>
            </a:r>
            <a:r>
              <a:rPr lang="en-US" sz="2400" baseline="0" dirty="0"/>
              <a:t>constant phase difference </a:t>
            </a:r>
            <a:r>
              <a:rPr lang="en-US" sz="2400" baseline="0" dirty="0">
                <a:solidFill>
                  <a:srgbClr val="FF0000"/>
                </a:solidFill>
              </a:rPr>
              <a:t>for interference to be observed.</a:t>
            </a: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SzPct val="100000"/>
              <a:buFontTx/>
              <a:buChar char="•"/>
            </a:pPr>
            <a:endParaRPr lang="en-US" sz="2400" baseline="0" dirty="0"/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SzPct val="100000"/>
              <a:buFontTx/>
              <a:buChar char="•"/>
            </a:pPr>
            <a:r>
              <a:rPr lang="en-US" sz="2400" b="1" baseline="0" dirty="0"/>
              <a:t>Coherence</a:t>
            </a:r>
            <a:r>
              <a:rPr lang="en-US" sz="2400" baseline="0" dirty="0"/>
              <a:t> </a:t>
            </a:r>
            <a:r>
              <a:rPr lang="en-US" sz="2400" baseline="0" dirty="0">
                <a:solidFill>
                  <a:srgbClr val="FF0000"/>
                </a:solidFill>
              </a:rPr>
              <a:t>is the correlation between the phases of two or more waves.</a:t>
            </a:r>
          </a:p>
          <a:p>
            <a:pPr marL="742950" lvl="1" indent="-285750">
              <a:spcBef>
                <a:spcPct val="20000"/>
              </a:spcBef>
              <a:buClr>
                <a:srgbClr val="FFCC00"/>
              </a:buClr>
              <a:buSzPct val="100000"/>
              <a:buFontTx/>
              <a:buChar char="–"/>
            </a:pPr>
            <a:r>
              <a:rPr lang="en-US" sz="2400" baseline="0" dirty="0">
                <a:solidFill>
                  <a:srgbClr val="FF0000"/>
                </a:solidFill>
              </a:rPr>
              <a:t>Sources of light for which the phase difference is constant are said to be </a:t>
            </a:r>
            <a:r>
              <a:rPr lang="en-US" sz="2400" i="1" baseline="0" dirty="0"/>
              <a:t>coherent</a:t>
            </a:r>
            <a:r>
              <a:rPr lang="en-US" sz="2400" i="1" baseline="0" dirty="0" smtClean="0"/>
              <a:t>. (lasers)</a:t>
            </a:r>
            <a:endParaRPr lang="en-US" sz="2400" i="1" baseline="0" dirty="0"/>
          </a:p>
          <a:p>
            <a:pPr marL="742950" lvl="1" indent="-285750">
              <a:spcBef>
                <a:spcPct val="20000"/>
              </a:spcBef>
              <a:buClr>
                <a:srgbClr val="FFCC00"/>
              </a:buClr>
              <a:buSzPct val="100000"/>
              <a:buFontTx/>
              <a:buChar char="–"/>
            </a:pPr>
            <a:r>
              <a:rPr lang="en-US" sz="2400" baseline="0" dirty="0">
                <a:solidFill>
                  <a:srgbClr val="FF0000"/>
                </a:solidFill>
              </a:rPr>
              <a:t>Sources of light for which the phase difference is not constant are said to be </a:t>
            </a:r>
            <a:r>
              <a:rPr lang="en-US" sz="2400" i="1" baseline="0" dirty="0"/>
              <a:t>incoherent</a:t>
            </a:r>
            <a:r>
              <a:rPr lang="en-US" sz="2400" i="1" baseline="0" dirty="0" smtClean="0"/>
              <a:t>.(</a:t>
            </a:r>
            <a:r>
              <a:rPr lang="en-US" sz="2400" i="1" baseline="0" dirty="0" err="1" smtClean="0"/>
              <a:t>incadenance</a:t>
            </a:r>
            <a:r>
              <a:rPr lang="en-US" sz="2400" i="1" baseline="0" dirty="0" smtClean="0"/>
              <a:t> &amp; </a:t>
            </a:r>
            <a:r>
              <a:rPr lang="en-US" sz="2400" i="1" baseline="0" dirty="0" err="1" smtClean="0"/>
              <a:t>flurosecent</a:t>
            </a:r>
            <a:r>
              <a:rPr lang="en-US" sz="2400" i="1" dirty="0" smtClean="0"/>
              <a:t> lights) </a:t>
            </a:r>
            <a:endParaRPr lang="en-US" sz="2400" baseline="0" dirty="0"/>
          </a:p>
        </p:txBody>
      </p:sp>
      <p:sp>
        <p:nvSpPr>
          <p:cNvPr id="1034244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title"/>
          </p:nvPr>
        </p:nvSpPr>
        <p:spPr>
          <a:xfrm>
            <a:off x="258549" y="340175"/>
            <a:ext cx="8229600" cy="802825"/>
          </a:xfrm>
        </p:spPr>
        <p:txBody>
          <a:bodyPr/>
          <a:lstStyle/>
          <a:p>
            <a:r>
              <a:rPr lang="en-US" dirty="0">
                <a:hlinkClick r:id="rId2" action="ppaction://hlinkfile"/>
              </a:rPr>
              <a:t>Combining Light Waves</a:t>
            </a:r>
            <a:r>
              <a:rPr lang="en-US" dirty="0"/>
              <a:t>, </a:t>
            </a:r>
            <a:r>
              <a:rPr lang="en-US" b="0" i="1" dirty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0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6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14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Demonstrating Interference</a:t>
            </a:r>
          </a:p>
        </p:txBody>
      </p:sp>
      <p:sp>
        <p:nvSpPr>
          <p:cNvPr id="10014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CC00"/>
              </a:buClr>
            </a:pPr>
            <a:r>
              <a:rPr lang="en-US" dirty="0"/>
              <a:t>Interference</a:t>
            </a:r>
            <a:r>
              <a:rPr lang="en-US" dirty="0">
                <a:solidFill>
                  <a:srgbClr val="FF0000"/>
                </a:solidFill>
              </a:rPr>
              <a:t> can be demonstrated by passing light through </a:t>
            </a:r>
            <a:r>
              <a:rPr lang="en-US" dirty="0"/>
              <a:t>two narrow parallel slits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/>
              <a:t>monochromatic light </a:t>
            </a:r>
            <a:r>
              <a:rPr lang="en-US" dirty="0">
                <a:solidFill>
                  <a:srgbClr val="FF0000"/>
                </a:solidFill>
              </a:rPr>
              <a:t>is used, the light from the two slits produces a series of bright and dark parallel bands, or </a:t>
            </a:r>
            <a:r>
              <a:rPr lang="en-US" i="1" dirty="0"/>
              <a:t>fringes,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on a viewing screen.</a:t>
            </a:r>
          </a:p>
        </p:txBody>
      </p:sp>
    </p:spTree>
    <p:extLst>
      <p:ext uri="{BB962C8B-B14F-4D97-AF65-F5344CB8AC3E}">
        <p14:creationId xmlns:p14="http://schemas.microsoft.com/office/powerpoint/2010/main" val="262580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1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1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47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8655" name="Picture 15" descr="5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5"/>
          <a:stretch>
            <a:fillRect/>
          </a:stretch>
        </p:blipFill>
        <p:spPr bwMode="auto">
          <a:xfrm>
            <a:off x="365078" y="1604749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8642" name="Rectangle 2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Conditions for Interference of Light Waves</a:t>
            </a:r>
          </a:p>
        </p:txBody>
      </p:sp>
    </p:spTree>
    <p:extLst>
      <p:ext uri="{BB962C8B-B14F-4D97-AF65-F5344CB8AC3E}">
        <p14:creationId xmlns:p14="http://schemas.microsoft.com/office/powerpoint/2010/main" val="27044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132" name="Picture 12" descr="5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8"/>
          <a:stretch>
            <a:fillRect/>
          </a:stretch>
        </p:blipFill>
        <p:spPr bwMode="auto">
          <a:xfrm>
            <a:off x="5773738" y="1843088"/>
            <a:ext cx="2728912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124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2912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121693"/>
            <a:ext cx="8483600" cy="1524000"/>
          </a:xfrm>
        </p:spPr>
        <p:txBody>
          <a:bodyPr>
            <a:normAutofit/>
          </a:bodyPr>
          <a:lstStyle/>
          <a:p>
            <a:r>
              <a:rPr lang="en-US" dirty="0">
                <a:hlinkClick r:id="rId3" action="ppaction://hlinkfile"/>
              </a:rPr>
              <a:t>Demonstrating Interference</a:t>
            </a:r>
            <a:r>
              <a:rPr lang="en-US" dirty="0"/>
              <a:t>, </a:t>
            </a:r>
            <a:r>
              <a:rPr lang="en-US" b="0" i="1" dirty="0"/>
              <a:t>continued</a:t>
            </a:r>
            <a:endParaRPr lang="en-US" dirty="0"/>
          </a:p>
        </p:txBody>
      </p:sp>
      <p:sp>
        <p:nvSpPr>
          <p:cNvPr id="102912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1828800"/>
            <a:ext cx="4851400" cy="4114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location of </a:t>
            </a:r>
            <a:r>
              <a:rPr lang="en-US" dirty="0"/>
              <a:t>interference fringes</a:t>
            </a:r>
            <a:r>
              <a:rPr lang="en-US" dirty="0">
                <a:solidFill>
                  <a:srgbClr val="FF0000"/>
                </a:solidFill>
              </a:rPr>
              <a:t> can be predicted.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b="1" dirty="0"/>
              <a:t>path difference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is the difference in the distance traveled by two beams when they are scattered in the same direction from different points.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path difference equals </a:t>
            </a:r>
            <a:r>
              <a:rPr lang="en-US" i="1" dirty="0" err="1"/>
              <a:t>d</a:t>
            </a:r>
            <a:r>
              <a:rPr lang="en-US" dirty="0" err="1"/>
              <a:t>sin</a:t>
            </a:r>
            <a:r>
              <a:rPr lang="en-US" i="1" dirty="0" err="1">
                <a:latin typeface="Symbol" pitchFamily="18" charset="2"/>
              </a:rPr>
              <a:t>q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65258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9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9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9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2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2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3117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Demonstrating Interference, </a:t>
            </a:r>
            <a:r>
              <a:rPr lang="en-US" b="0" i="1" dirty="0"/>
              <a:t>continued</a:t>
            </a:r>
            <a:endParaRPr lang="en-US" dirty="0"/>
          </a:p>
        </p:txBody>
      </p:sp>
      <p:sp>
        <p:nvSpPr>
          <p:cNvPr id="10311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15000"/>
              </a:spcBef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number assigned to interference fringes with respect to the central bright fringe is called </a:t>
            </a:r>
            <a:r>
              <a:rPr lang="en-US" dirty="0"/>
              <a:t>the </a:t>
            </a:r>
            <a:r>
              <a:rPr lang="en-US" b="1" dirty="0"/>
              <a:t>order number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The </a:t>
            </a:r>
            <a:r>
              <a:rPr lang="en-US" dirty="0"/>
              <a:t>order number </a:t>
            </a:r>
            <a:r>
              <a:rPr lang="en-US" dirty="0">
                <a:solidFill>
                  <a:srgbClr val="FF0000"/>
                </a:solidFill>
              </a:rPr>
              <a:t>is represented by the symbol </a:t>
            </a:r>
            <a:r>
              <a:rPr lang="en-US" i="1" dirty="0"/>
              <a:t>m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ct val="15000"/>
              </a:spcBef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15000"/>
              </a:spcBef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/>
              <a:t>central bright </a:t>
            </a:r>
            <a:r>
              <a:rPr lang="en-US" dirty="0">
                <a:solidFill>
                  <a:srgbClr val="FF0000"/>
                </a:solidFill>
              </a:rPr>
              <a:t>fringe at </a:t>
            </a: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 = 0 (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 = 0) is called the </a:t>
            </a:r>
            <a:r>
              <a:rPr lang="en-US" i="1" dirty="0" err="1"/>
              <a:t>zeroth</a:t>
            </a:r>
            <a:r>
              <a:rPr lang="en-US" i="1" dirty="0"/>
              <a:t>-order maximum</a:t>
            </a:r>
            <a:r>
              <a:rPr lang="en-US" i="1" dirty="0">
                <a:solidFill>
                  <a:srgbClr val="FF000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</a:rPr>
              <a:t> or the </a:t>
            </a:r>
            <a:r>
              <a:rPr lang="en-US" i="1" dirty="0"/>
              <a:t>central maximum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spcBef>
                <a:spcPct val="15000"/>
              </a:spcBef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15000"/>
              </a:spcBef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/>
              <a:t>first maximum </a:t>
            </a:r>
            <a:r>
              <a:rPr lang="en-US" dirty="0">
                <a:solidFill>
                  <a:srgbClr val="FF0000"/>
                </a:solidFill>
              </a:rPr>
              <a:t>on either side of the central maximum 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 = 1) </a:t>
            </a:r>
            <a:r>
              <a:rPr lang="en-US" dirty="0">
                <a:solidFill>
                  <a:srgbClr val="FF0000"/>
                </a:solidFill>
              </a:rPr>
              <a:t>is called the </a:t>
            </a:r>
            <a:r>
              <a:rPr lang="en-US" i="1" dirty="0"/>
              <a:t>first-order maximum.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7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1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1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1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4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854</Words>
  <Application>Microsoft Office PowerPoint</Application>
  <PresentationFormat>On-screen Show (4:3)</PresentationFormat>
  <Paragraphs>146</Paragraphs>
  <Slides>30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Chapter 27 – Diffraction &amp; Interference </vt:lpstr>
      <vt:lpstr>Objectives</vt:lpstr>
      <vt:lpstr>Combining Light Waves</vt:lpstr>
      <vt:lpstr>Interference Between Transverse Waves</vt:lpstr>
      <vt:lpstr>Combining Light Waves, continued</vt:lpstr>
      <vt:lpstr>Demonstrating Interference</vt:lpstr>
      <vt:lpstr>Conditions for Interference of Light Waves</vt:lpstr>
      <vt:lpstr>Demonstrating Interference, continued</vt:lpstr>
      <vt:lpstr>Demonstrating Interference, continued</vt:lpstr>
      <vt:lpstr>Demonstrating Interference, continued</vt:lpstr>
      <vt:lpstr>Sample Problem</vt:lpstr>
      <vt:lpstr>Sample Problem, continued</vt:lpstr>
      <vt:lpstr>PowerPoint Presentation</vt:lpstr>
      <vt:lpstr>PowerPoint Presentation</vt:lpstr>
      <vt:lpstr>The Bending of Light Waves</vt:lpstr>
      <vt:lpstr>Destructive Interference in Single-Slit Diffraction</vt:lpstr>
      <vt:lpstr>The Bending of Light Waves, continued</vt:lpstr>
      <vt:lpstr>Diffraction Gratings</vt:lpstr>
      <vt:lpstr>Constructive Interference by a Diffraction Grating</vt:lpstr>
      <vt:lpstr>Sample Problem</vt:lpstr>
      <vt:lpstr>Sample Problem, continued</vt:lpstr>
      <vt:lpstr>PowerPoint Presentation</vt:lpstr>
      <vt:lpstr>Function of a Spectrometer</vt:lpstr>
      <vt:lpstr>Diffraction and Instrument Resolution</vt:lpstr>
      <vt:lpstr>Resolution of Two Light Sources</vt:lpstr>
      <vt:lpstr>Lasers and Coherence</vt:lpstr>
      <vt:lpstr>Applications of Lasers</vt:lpstr>
      <vt:lpstr>Components of a Compact Disc Player</vt:lpstr>
      <vt:lpstr>Incoherent and Coherent Light</vt:lpstr>
      <vt:lpstr>PowerPoint Presentation</vt:lpstr>
    </vt:vector>
  </TitlesOfParts>
  <Company>Willoughby-Eastlake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 – Diffraction &amp; Interference </dc:title>
  <dc:creator>Willoughby-Eastlake Schools</dc:creator>
  <cp:lastModifiedBy>Willoughby-Eastlake Schools</cp:lastModifiedBy>
  <cp:revision>14</cp:revision>
  <cp:lastPrinted>2013-03-21T12:34:15Z</cp:lastPrinted>
  <dcterms:created xsi:type="dcterms:W3CDTF">2013-03-14T13:27:04Z</dcterms:created>
  <dcterms:modified xsi:type="dcterms:W3CDTF">2013-03-21T13:06:08Z</dcterms:modified>
</cp:coreProperties>
</file>