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BCA5-3427-4A74-AE1F-4D361261EA71}" type="datetimeFigureOut">
              <a:rPr lang="en-US" smtClean="0"/>
              <a:t>7/5/2012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3EFE5-9149-4E14-8946-FF46810FF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BCA5-3427-4A74-AE1F-4D361261EA71}" type="datetimeFigureOut">
              <a:rPr lang="en-US" smtClean="0"/>
              <a:t>7/5/2012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3EFE5-9149-4E14-8946-FF46810FF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BCA5-3427-4A74-AE1F-4D361261EA71}" type="datetimeFigureOut">
              <a:rPr lang="en-US" smtClean="0"/>
              <a:t>7/5/2012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3EFE5-9149-4E14-8946-FF46810FF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826DF-FD25-4312-B03C-55F53CFB4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BCA5-3427-4A74-AE1F-4D361261EA71}" type="datetimeFigureOut">
              <a:rPr lang="en-US" smtClean="0"/>
              <a:t>7/5/2012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3EFE5-9149-4E14-8946-FF46810FF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BCA5-3427-4A74-AE1F-4D361261EA71}" type="datetimeFigureOut">
              <a:rPr lang="en-US" smtClean="0"/>
              <a:t>7/5/2012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3EFE5-9149-4E14-8946-FF46810FF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BCA5-3427-4A74-AE1F-4D361261EA71}" type="datetimeFigureOut">
              <a:rPr lang="en-US" smtClean="0"/>
              <a:t>7/5/2012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3EFE5-9149-4E14-8946-FF46810FF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BCA5-3427-4A74-AE1F-4D361261EA71}" type="datetimeFigureOut">
              <a:rPr lang="en-US" smtClean="0"/>
              <a:t>7/5/2012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3EFE5-9149-4E14-8946-FF46810FF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BCA5-3427-4A74-AE1F-4D361261EA71}" type="datetimeFigureOut">
              <a:rPr lang="en-US" smtClean="0"/>
              <a:t>7/5/2012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3EFE5-9149-4E14-8946-FF46810FF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BCA5-3427-4A74-AE1F-4D361261EA71}" type="datetimeFigureOut">
              <a:rPr lang="en-US" smtClean="0"/>
              <a:t>7/5/2012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3EFE5-9149-4E14-8946-FF46810FF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BCA5-3427-4A74-AE1F-4D361261EA71}" type="datetimeFigureOut">
              <a:rPr lang="en-US" smtClean="0"/>
              <a:t>7/5/2012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3EFE5-9149-4E14-8946-FF46810FF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BCA5-3427-4A74-AE1F-4D361261EA71}" type="datetimeFigureOut">
              <a:rPr lang="en-US" smtClean="0"/>
              <a:t>7/5/2012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3EFE5-9149-4E14-8946-FF46810FF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CBCA5-3427-4A74-AE1F-4D361261EA71}" type="datetimeFigureOut">
              <a:rPr lang="en-US" smtClean="0"/>
              <a:t>7/5/2012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3EFE5-9149-4E14-8946-FF46810FFE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audio10.wav"/><Relationship Id="rId1" Type="http://schemas.openxmlformats.org/officeDocument/2006/relationships/tags" Target="../tags/tag9.xml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tags" Target="../tags/tag2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.wav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5.wav"/><Relationship Id="rId7" Type="http://schemas.openxmlformats.org/officeDocument/2006/relationships/image" Target="../media/image16.wmf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6.wav"/><Relationship Id="rId7" Type="http://schemas.openxmlformats.org/officeDocument/2006/relationships/image" Target="../media/image19.wmf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audio" Target="../media/audio7.wav"/><Relationship Id="rId7" Type="http://schemas.openxmlformats.org/officeDocument/2006/relationships/oleObject" Target="../embeddings/oleObject7.bin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audio" Target="../media/audio8.wav"/><Relationship Id="rId7" Type="http://schemas.openxmlformats.org/officeDocument/2006/relationships/oleObject" Target="../embeddings/oleObject10.bin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9.png"/><Relationship Id="rId5" Type="http://schemas.openxmlformats.org/officeDocument/2006/relationships/oleObject" Target="../embeddings/oleObject8.bin"/><Relationship Id="rId10" Type="http://schemas.openxmlformats.org/officeDocument/2006/relationships/oleObject" Target="../embeddings/oleObject13.bin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.wav"/><Relationship Id="rId1" Type="http://schemas.openxmlformats.org/officeDocument/2006/relationships/tags" Target="../tags/tag8.xml"/><Relationship Id="rId5" Type="http://schemas.openxmlformats.org/officeDocument/2006/relationships/image" Target="../media/image9.png"/><Relationship Id="rId4" Type="http://schemas.openxmlformats.org/officeDocument/2006/relationships/image" Target="../media/image2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FF3300"/>
                </a:solidFill>
              </a:rPr>
              <a:t>1-D Motion</a:t>
            </a:r>
            <a:br>
              <a:rPr lang="en-US" b="1" dirty="0" smtClean="0">
                <a:solidFill>
                  <a:srgbClr val="FF3300"/>
                </a:solidFill>
              </a:rPr>
            </a:br>
            <a:r>
              <a:rPr lang="en-US" sz="2800" b="1" dirty="0" smtClean="0">
                <a:solidFill>
                  <a:srgbClr val="FF3300"/>
                </a:solidFill>
              </a:rPr>
              <a:t>-- motion in a straight </a:t>
            </a:r>
            <a:r>
              <a:rPr lang="en-US" sz="2800" b="1" dirty="0" smtClean="0">
                <a:solidFill>
                  <a:srgbClr val="FF3300"/>
                </a:solidFill>
              </a:rPr>
              <a:t>line</a:t>
            </a:r>
            <a:br>
              <a:rPr lang="en-US" sz="2800" b="1" dirty="0" smtClean="0">
                <a:solidFill>
                  <a:srgbClr val="FF3300"/>
                </a:solidFill>
              </a:rPr>
            </a:br>
            <a:r>
              <a:rPr lang="en-US" sz="2800" b="1" dirty="0" smtClean="0">
                <a:solidFill>
                  <a:srgbClr val="FF3300"/>
                </a:solidFill>
              </a:rPr>
              <a:t>Chapter 2 </a:t>
            </a:r>
            <a:endParaRPr lang="en-US" sz="2800" b="1" dirty="0" smtClean="0">
              <a:solidFill>
                <a:srgbClr val="FF3300"/>
              </a:solidFill>
            </a:endParaRPr>
          </a:p>
        </p:txBody>
      </p:sp>
      <p:pic>
        <p:nvPicPr>
          <p:cNvPr id="27651" name="Picture 52" descr="j0319054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3886200"/>
            <a:ext cx="3362325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3" descr="pe05682_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5625" y="762000"/>
            <a:ext cx="10953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4" descr="pe00377_[1]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 flipH="1">
            <a:off x="1143000" y="533400"/>
            <a:ext cx="2886075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56" descr="j028584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889375"/>
            <a:ext cx="379095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543.WAV">
            <a:hlinkClick r:id="" action="ppaction://media"/>
          </p:cNvPr>
          <p:cNvPicPr>
            <a:picLocks noRot="1" noChangeAspect="1"/>
          </p:cNvPicPr>
          <p:nvPr>
            <a:wavAudioFile r:embed="rId1" name="~PP543.WAV"/>
          </p:nvPr>
        </p:nvPicPr>
        <p:blipFill>
          <a:blip r:embed="rId7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1828800" y="13716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chemeClr val="tx2"/>
                </a:solidFill>
              </a:rPr>
              <a:t>e.g., police radar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066800" y="914400"/>
            <a:ext cx="419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u="sng">
                <a:solidFill>
                  <a:srgbClr val="FF3300"/>
                </a:solidFill>
              </a:rPr>
              <a:t>instantaneous velocity</a:t>
            </a:r>
            <a:r>
              <a:rPr lang="en-US" sz="2800">
                <a:solidFill>
                  <a:srgbClr val="FF3300"/>
                </a:solidFill>
              </a:rPr>
              <a:t>:</a:t>
            </a:r>
          </a:p>
        </p:txBody>
      </p:sp>
      <p:sp>
        <p:nvSpPr>
          <p:cNvPr id="32772" name="Rectangle 8"/>
          <p:cNvSpPr>
            <a:spLocks noChangeArrowheads="1"/>
          </p:cNvSpPr>
          <p:nvPr/>
        </p:nvSpPr>
        <p:spPr bwMode="auto">
          <a:xfrm>
            <a:off x="1066800" y="2819400"/>
            <a:ext cx="304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u="sng">
                <a:solidFill>
                  <a:srgbClr val="FF3300"/>
                </a:solidFill>
              </a:rPr>
              <a:t>constant speed</a:t>
            </a:r>
            <a:r>
              <a:rPr lang="en-US" sz="2800">
                <a:solidFill>
                  <a:srgbClr val="FF3300"/>
                </a:solidFill>
              </a:rPr>
              <a:t>:</a:t>
            </a:r>
          </a:p>
        </p:txBody>
      </p:sp>
      <p:sp>
        <p:nvSpPr>
          <p:cNvPr id="32773" name="Rectangle 9"/>
          <p:cNvSpPr>
            <a:spLocks noChangeArrowheads="1"/>
          </p:cNvSpPr>
          <p:nvPr/>
        </p:nvSpPr>
        <p:spPr bwMode="auto">
          <a:xfrm>
            <a:off x="990600" y="4724400"/>
            <a:ext cx="3276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u="sng">
                <a:solidFill>
                  <a:srgbClr val="FF3300"/>
                </a:solidFill>
              </a:rPr>
              <a:t>constant velocity</a:t>
            </a:r>
            <a:r>
              <a:rPr lang="en-US" sz="2800">
                <a:solidFill>
                  <a:srgbClr val="FF3300"/>
                </a:solidFill>
              </a:rPr>
              <a:t>:</a:t>
            </a:r>
          </a:p>
        </p:txBody>
      </p:sp>
      <p:sp>
        <p:nvSpPr>
          <p:cNvPr id="124938" name="Rectangle 10"/>
          <p:cNvSpPr>
            <a:spLocks noChangeArrowheads="1"/>
          </p:cNvSpPr>
          <p:nvPr/>
        </p:nvSpPr>
        <p:spPr bwMode="auto">
          <a:xfrm>
            <a:off x="1828800" y="32766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chemeClr val="tx2"/>
                </a:solidFill>
              </a:rPr>
              <a:t>e.g., cruise control</a:t>
            </a:r>
          </a:p>
        </p:txBody>
      </p:sp>
      <p:sp>
        <p:nvSpPr>
          <p:cNvPr id="124939" name="Rectangle 11"/>
          <p:cNvSpPr>
            <a:spLocks noChangeArrowheads="1"/>
          </p:cNvSpPr>
          <p:nvPr/>
        </p:nvSpPr>
        <p:spPr bwMode="auto">
          <a:xfrm>
            <a:off x="1828800" y="5105400"/>
            <a:ext cx="4038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chemeClr val="tx2"/>
                </a:solidFill>
              </a:rPr>
              <a:t>constant speed in a straight line</a:t>
            </a:r>
          </a:p>
        </p:txBody>
      </p:sp>
      <p:pic>
        <p:nvPicPr>
          <p:cNvPr id="124940" name="Picture 12" descr="j0304781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721225"/>
            <a:ext cx="213360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1" name="Picture 13" descr="tn00418_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609850"/>
            <a:ext cx="32035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2" name="Picture 14" descr="j0156123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0825" y="955675"/>
            <a:ext cx="2898775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~PP3256.WAV">
            <a:hlinkClick r:id="" action="ppaction://media"/>
          </p:cNvPr>
          <p:cNvPicPr>
            <a:picLocks noRot="1" noChangeAspect="1"/>
          </p:cNvPicPr>
          <p:nvPr>
            <a:wavAudioFile r:embed="rId2" name="~PP3256.WAV"/>
          </p:nvPr>
        </p:nvPicPr>
        <p:blipFill>
          <a:blip r:embed="rId7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3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24930" grpId="0"/>
      <p:bldP spid="124938" grpId="0"/>
      <p:bldP spid="1249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9"/>
          <p:cNvSpPr>
            <a:spLocks noChangeArrowheads="1"/>
          </p:cNvSpPr>
          <p:nvPr/>
        </p:nvSpPr>
        <p:spPr bwMode="auto">
          <a:xfrm>
            <a:off x="1219200" y="381000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/>
              <a:t>Introductory Concepts</a:t>
            </a:r>
          </a:p>
        </p:txBody>
      </p:sp>
      <p:sp>
        <p:nvSpPr>
          <p:cNvPr id="28675" name="Rectangle 10"/>
          <p:cNvSpPr>
            <a:spLocks noChangeArrowheads="1"/>
          </p:cNvSpPr>
          <p:nvPr/>
        </p:nvSpPr>
        <p:spPr bwMode="auto">
          <a:xfrm>
            <a:off x="1752600" y="990600"/>
            <a:ext cx="198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u="sng">
                <a:solidFill>
                  <a:srgbClr val="FF3300"/>
                </a:solidFill>
              </a:rPr>
              <a:t>scalar</a:t>
            </a:r>
            <a:endParaRPr lang="en-US" sz="2800">
              <a:solidFill>
                <a:srgbClr val="FF3300"/>
              </a:solidFill>
            </a:endParaRPr>
          </a:p>
        </p:txBody>
      </p:sp>
      <p:sp>
        <p:nvSpPr>
          <p:cNvPr id="28676" name="Rectangle 11"/>
          <p:cNvSpPr>
            <a:spLocks noChangeArrowheads="1"/>
          </p:cNvSpPr>
          <p:nvPr/>
        </p:nvSpPr>
        <p:spPr bwMode="auto">
          <a:xfrm>
            <a:off x="5791200" y="990600"/>
            <a:ext cx="144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u="sng">
                <a:solidFill>
                  <a:srgbClr val="FF3300"/>
                </a:solidFill>
              </a:rPr>
              <a:t>vector</a:t>
            </a:r>
            <a:endParaRPr lang="en-US" sz="2800">
              <a:solidFill>
                <a:srgbClr val="FF3300"/>
              </a:solidFill>
            </a:endParaRPr>
          </a:p>
        </p:txBody>
      </p:sp>
      <p:sp>
        <p:nvSpPr>
          <p:cNvPr id="28677" name="Rectangle 12"/>
          <p:cNvSpPr>
            <a:spLocks noChangeArrowheads="1"/>
          </p:cNvSpPr>
          <p:nvPr/>
        </p:nvSpPr>
        <p:spPr bwMode="auto">
          <a:xfrm>
            <a:off x="990600" y="16002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magnitude, units</a:t>
            </a:r>
          </a:p>
        </p:txBody>
      </p:sp>
      <p:sp>
        <p:nvSpPr>
          <p:cNvPr id="28678" name="Rectangle 13"/>
          <p:cNvSpPr>
            <a:spLocks noChangeArrowheads="1"/>
          </p:cNvSpPr>
          <p:nvPr/>
        </p:nvSpPr>
        <p:spPr bwMode="auto">
          <a:xfrm>
            <a:off x="4419600" y="1600200"/>
            <a:ext cx="472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magnitude, units, direction</a:t>
            </a:r>
          </a:p>
        </p:txBody>
      </p:sp>
      <p:sp>
        <p:nvSpPr>
          <p:cNvPr id="28679" name="Rectangle 14"/>
          <p:cNvSpPr>
            <a:spLocks noChangeArrowheads="1"/>
          </p:cNvSpPr>
          <p:nvPr/>
        </p:nvSpPr>
        <p:spPr bwMode="auto">
          <a:xfrm>
            <a:off x="990600" y="2209800"/>
            <a:ext cx="129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e.g.,</a:t>
            </a:r>
          </a:p>
        </p:txBody>
      </p:sp>
      <p:sp>
        <p:nvSpPr>
          <p:cNvPr id="28680" name="Rectangle 15"/>
          <p:cNvSpPr>
            <a:spLocks noChangeArrowheads="1"/>
          </p:cNvSpPr>
          <p:nvPr/>
        </p:nvSpPr>
        <p:spPr bwMode="auto">
          <a:xfrm>
            <a:off x="4419600" y="2209800"/>
            <a:ext cx="129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e.g.,</a:t>
            </a: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572000" y="2819400"/>
            <a:ext cx="3886200" cy="1722438"/>
            <a:chOff x="2880" y="1776"/>
            <a:chExt cx="2448" cy="1085"/>
          </a:xfrm>
        </p:grpSpPr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2880" y="1776"/>
              <a:ext cx="2160" cy="384"/>
              <a:chOff x="2880" y="1776"/>
              <a:chExt cx="2160" cy="384"/>
            </a:xfrm>
          </p:grpSpPr>
          <p:sp>
            <p:nvSpPr>
              <p:cNvPr id="28709" name="Rectangle 18"/>
              <p:cNvSpPr>
                <a:spLocks noChangeArrowheads="1"/>
              </p:cNvSpPr>
              <p:nvPr/>
            </p:nvSpPr>
            <p:spPr bwMode="auto">
              <a:xfrm>
                <a:off x="2880" y="1776"/>
                <a:ext cx="2160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en-US" sz="2800"/>
                  <a:t>weight (140 lbs.  )</a:t>
                </a:r>
              </a:p>
            </p:txBody>
          </p:sp>
          <p:sp>
            <p:nvSpPr>
              <p:cNvPr id="28710" name="Line 19"/>
              <p:cNvSpPr>
                <a:spLocks noChangeShapeType="1"/>
              </p:cNvSpPr>
              <p:nvPr/>
            </p:nvSpPr>
            <p:spPr bwMode="auto">
              <a:xfrm>
                <a:off x="4560" y="1872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8708" name="Picture 25" descr="j0320494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63" y="1920"/>
              <a:ext cx="1165" cy="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066800" y="4648200"/>
            <a:ext cx="3429000" cy="1828800"/>
            <a:chOff x="672" y="2928"/>
            <a:chExt cx="2160" cy="1152"/>
          </a:xfrm>
        </p:grpSpPr>
        <p:sp>
          <p:nvSpPr>
            <p:cNvPr id="28691" name="Rectangle 16"/>
            <p:cNvSpPr>
              <a:spLocks noChangeArrowheads="1"/>
            </p:cNvSpPr>
            <p:nvPr/>
          </p:nvSpPr>
          <p:spPr bwMode="auto">
            <a:xfrm>
              <a:off x="672" y="2928"/>
              <a:ext cx="2160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2800"/>
                <a:t>temperature (83 K)</a:t>
              </a:r>
            </a:p>
          </p:txBody>
        </p:sp>
        <p:grpSp>
          <p:nvGrpSpPr>
            <p:cNvPr id="5" name="Group 41"/>
            <p:cNvGrpSpPr>
              <a:grpSpLocks/>
            </p:cNvGrpSpPr>
            <p:nvPr/>
          </p:nvGrpSpPr>
          <p:grpSpPr bwMode="auto">
            <a:xfrm rot="742205">
              <a:off x="1536" y="3292"/>
              <a:ext cx="804" cy="788"/>
              <a:chOff x="1212" y="3408"/>
              <a:chExt cx="804" cy="788"/>
            </a:xfrm>
          </p:grpSpPr>
          <p:sp>
            <p:nvSpPr>
              <p:cNvPr id="28693" name="AutoShape 26"/>
              <p:cNvSpPr>
                <a:spLocks noChangeAspect="1" noChangeArrowheads="1" noTextEdit="1"/>
              </p:cNvSpPr>
              <p:nvPr/>
            </p:nvSpPr>
            <p:spPr bwMode="auto">
              <a:xfrm>
                <a:off x="1212" y="3408"/>
                <a:ext cx="804" cy="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4" name="Freeform 28"/>
              <p:cNvSpPr>
                <a:spLocks/>
              </p:cNvSpPr>
              <p:nvPr/>
            </p:nvSpPr>
            <p:spPr bwMode="auto">
              <a:xfrm>
                <a:off x="1219" y="3417"/>
                <a:ext cx="788" cy="772"/>
              </a:xfrm>
              <a:custGeom>
                <a:avLst/>
                <a:gdLst>
                  <a:gd name="T0" fmla="*/ 382 w 1576"/>
                  <a:gd name="T1" fmla="*/ 6 h 1543"/>
                  <a:gd name="T2" fmla="*/ 373 w 1576"/>
                  <a:gd name="T3" fmla="*/ 1 h 1543"/>
                  <a:gd name="T4" fmla="*/ 362 w 1576"/>
                  <a:gd name="T5" fmla="*/ 0 h 1543"/>
                  <a:gd name="T6" fmla="*/ 351 w 1576"/>
                  <a:gd name="T7" fmla="*/ 5 h 1543"/>
                  <a:gd name="T8" fmla="*/ 45 w 1576"/>
                  <a:gd name="T9" fmla="*/ 304 h 1543"/>
                  <a:gd name="T10" fmla="*/ 42 w 1576"/>
                  <a:gd name="T11" fmla="*/ 309 h 1543"/>
                  <a:gd name="T12" fmla="*/ 40 w 1576"/>
                  <a:gd name="T13" fmla="*/ 315 h 1543"/>
                  <a:gd name="T14" fmla="*/ 31 w 1576"/>
                  <a:gd name="T15" fmla="*/ 315 h 1543"/>
                  <a:gd name="T16" fmla="*/ 25 w 1576"/>
                  <a:gd name="T17" fmla="*/ 316 h 1543"/>
                  <a:gd name="T18" fmla="*/ 17 w 1576"/>
                  <a:gd name="T19" fmla="*/ 320 h 1543"/>
                  <a:gd name="T20" fmla="*/ 11 w 1576"/>
                  <a:gd name="T21" fmla="*/ 325 h 1543"/>
                  <a:gd name="T22" fmla="*/ 3 w 1576"/>
                  <a:gd name="T23" fmla="*/ 337 h 1543"/>
                  <a:gd name="T24" fmla="*/ 0 w 1576"/>
                  <a:gd name="T25" fmla="*/ 350 h 1543"/>
                  <a:gd name="T26" fmla="*/ 3 w 1576"/>
                  <a:gd name="T27" fmla="*/ 364 h 1543"/>
                  <a:gd name="T28" fmla="*/ 10 w 1576"/>
                  <a:gd name="T29" fmla="*/ 375 h 1543"/>
                  <a:gd name="T30" fmla="*/ 15 w 1576"/>
                  <a:gd name="T31" fmla="*/ 380 h 1543"/>
                  <a:gd name="T32" fmla="*/ 22 w 1576"/>
                  <a:gd name="T33" fmla="*/ 384 h 1543"/>
                  <a:gd name="T34" fmla="*/ 28 w 1576"/>
                  <a:gd name="T35" fmla="*/ 386 h 1543"/>
                  <a:gd name="T36" fmla="*/ 36 w 1576"/>
                  <a:gd name="T37" fmla="*/ 386 h 1543"/>
                  <a:gd name="T38" fmla="*/ 43 w 1576"/>
                  <a:gd name="T39" fmla="*/ 386 h 1543"/>
                  <a:gd name="T40" fmla="*/ 49 w 1576"/>
                  <a:gd name="T41" fmla="*/ 384 h 1543"/>
                  <a:gd name="T42" fmla="*/ 55 w 1576"/>
                  <a:gd name="T43" fmla="*/ 381 h 1543"/>
                  <a:gd name="T44" fmla="*/ 61 w 1576"/>
                  <a:gd name="T45" fmla="*/ 376 h 1543"/>
                  <a:gd name="T46" fmla="*/ 66 w 1576"/>
                  <a:gd name="T47" fmla="*/ 370 h 1543"/>
                  <a:gd name="T48" fmla="*/ 70 w 1576"/>
                  <a:gd name="T49" fmla="*/ 364 h 1543"/>
                  <a:gd name="T50" fmla="*/ 72 w 1576"/>
                  <a:gd name="T51" fmla="*/ 356 h 1543"/>
                  <a:gd name="T52" fmla="*/ 72 w 1576"/>
                  <a:gd name="T53" fmla="*/ 349 h 1543"/>
                  <a:gd name="T54" fmla="*/ 75 w 1576"/>
                  <a:gd name="T55" fmla="*/ 349 h 1543"/>
                  <a:gd name="T56" fmla="*/ 79 w 1576"/>
                  <a:gd name="T57" fmla="*/ 348 h 1543"/>
                  <a:gd name="T58" fmla="*/ 82 w 1576"/>
                  <a:gd name="T59" fmla="*/ 346 h 1543"/>
                  <a:gd name="T60" fmla="*/ 85 w 1576"/>
                  <a:gd name="T61" fmla="*/ 344 h 1543"/>
                  <a:gd name="T62" fmla="*/ 390 w 1576"/>
                  <a:gd name="T63" fmla="*/ 44 h 1543"/>
                  <a:gd name="T64" fmla="*/ 394 w 1576"/>
                  <a:gd name="T65" fmla="*/ 33 h 1543"/>
                  <a:gd name="T66" fmla="*/ 393 w 1576"/>
                  <a:gd name="T67" fmla="*/ 23 h 1543"/>
                  <a:gd name="T68" fmla="*/ 389 w 1576"/>
                  <a:gd name="T69" fmla="*/ 13 h 154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76"/>
                  <a:gd name="T106" fmla="*/ 0 h 1543"/>
                  <a:gd name="T107" fmla="*/ 1576 w 1576"/>
                  <a:gd name="T108" fmla="*/ 1543 h 154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76" h="1543">
                    <a:moveTo>
                      <a:pt x="1542" y="35"/>
                    </a:moveTo>
                    <a:lnTo>
                      <a:pt x="1526" y="21"/>
                    </a:lnTo>
                    <a:lnTo>
                      <a:pt x="1509" y="11"/>
                    </a:lnTo>
                    <a:lnTo>
                      <a:pt x="1489" y="4"/>
                    </a:lnTo>
                    <a:lnTo>
                      <a:pt x="1469" y="0"/>
                    </a:lnTo>
                    <a:lnTo>
                      <a:pt x="1447" y="0"/>
                    </a:lnTo>
                    <a:lnTo>
                      <a:pt x="1426" y="6"/>
                    </a:lnTo>
                    <a:lnTo>
                      <a:pt x="1404" y="17"/>
                    </a:lnTo>
                    <a:lnTo>
                      <a:pt x="1384" y="33"/>
                    </a:lnTo>
                    <a:lnTo>
                      <a:pt x="180" y="1216"/>
                    </a:lnTo>
                    <a:lnTo>
                      <a:pt x="172" y="1225"/>
                    </a:lnTo>
                    <a:lnTo>
                      <a:pt x="166" y="1235"/>
                    </a:lnTo>
                    <a:lnTo>
                      <a:pt x="161" y="1246"/>
                    </a:lnTo>
                    <a:lnTo>
                      <a:pt x="159" y="1257"/>
                    </a:lnTo>
                    <a:lnTo>
                      <a:pt x="143" y="1256"/>
                    </a:lnTo>
                    <a:lnTo>
                      <a:pt x="127" y="1257"/>
                    </a:lnTo>
                    <a:lnTo>
                      <a:pt x="112" y="1260"/>
                    </a:lnTo>
                    <a:lnTo>
                      <a:pt x="97" y="1264"/>
                    </a:lnTo>
                    <a:lnTo>
                      <a:pt x="82" y="1270"/>
                    </a:lnTo>
                    <a:lnTo>
                      <a:pt x="68" y="1278"/>
                    </a:lnTo>
                    <a:lnTo>
                      <a:pt x="55" y="1287"/>
                    </a:lnTo>
                    <a:lnTo>
                      <a:pt x="43" y="1298"/>
                    </a:lnTo>
                    <a:lnTo>
                      <a:pt x="24" y="1320"/>
                    </a:lnTo>
                    <a:lnTo>
                      <a:pt x="10" y="1345"/>
                    </a:lnTo>
                    <a:lnTo>
                      <a:pt x="2" y="1371"/>
                    </a:lnTo>
                    <a:lnTo>
                      <a:pt x="0" y="1399"/>
                    </a:lnTo>
                    <a:lnTo>
                      <a:pt x="2" y="1426"/>
                    </a:lnTo>
                    <a:lnTo>
                      <a:pt x="9" y="1453"/>
                    </a:lnTo>
                    <a:lnTo>
                      <a:pt x="22" y="1477"/>
                    </a:lnTo>
                    <a:lnTo>
                      <a:pt x="40" y="1500"/>
                    </a:lnTo>
                    <a:lnTo>
                      <a:pt x="51" y="1511"/>
                    </a:lnTo>
                    <a:lnTo>
                      <a:pt x="62" y="1519"/>
                    </a:lnTo>
                    <a:lnTo>
                      <a:pt x="75" y="1526"/>
                    </a:lnTo>
                    <a:lnTo>
                      <a:pt x="88" y="1533"/>
                    </a:lnTo>
                    <a:lnTo>
                      <a:pt x="100" y="1537"/>
                    </a:lnTo>
                    <a:lnTo>
                      <a:pt x="114" y="1541"/>
                    </a:lnTo>
                    <a:lnTo>
                      <a:pt x="128" y="1543"/>
                    </a:lnTo>
                    <a:lnTo>
                      <a:pt x="142" y="1543"/>
                    </a:lnTo>
                    <a:lnTo>
                      <a:pt x="156" y="1543"/>
                    </a:lnTo>
                    <a:lnTo>
                      <a:pt x="169" y="1541"/>
                    </a:lnTo>
                    <a:lnTo>
                      <a:pt x="183" y="1538"/>
                    </a:lnTo>
                    <a:lnTo>
                      <a:pt x="196" y="1534"/>
                    </a:lnTo>
                    <a:lnTo>
                      <a:pt x="210" y="1528"/>
                    </a:lnTo>
                    <a:lnTo>
                      <a:pt x="221" y="1521"/>
                    </a:lnTo>
                    <a:lnTo>
                      <a:pt x="233" y="1512"/>
                    </a:lnTo>
                    <a:lnTo>
                      <a:pt x="244" y="1503"/>
                    </a:lnTo>
                    <a:lnTo>
                      <a:pt x="255" y="1491"/>
                    </a:lnTo>
                    <a:lnTo>
                      <a:pt x="263" y="1480"/>
                    </a:lnTo>
                    <a:lnTo>
                      <a:pt x="271" y="1467"/>
                    </a:lnTo>
                    <a:lnTo>
                      <a:pt x="277" y="1453"/>
                    </a:lnTo>
                    <a:lnTo>
                      <a:pt x="281" y="1439"/>
                    </a:lnTo>
                    <a:lnTo>
                      <a:pt x="285" y="1424"/>
                    </a:lnTo>
                    <a:lnTo>
                      <a:pt x="287" y="1411"/>
                    </a:lnTo>
                    <a:lnTo>
                      <a:pt x="287" y="1396"/>
                    </a:lnTo>
                    <a:lnTo>
                      <a:pt x="294" y="1396"/>
                    </a:lnTo>
                    <a:lnTo>
                      <a:pt x="300" y="1394"/>
                    </a:lnTo>
                    <a:lnTo>
                      <a:pt x="307" y="1392"/>
                    </a:lnTo>
                    <a:lnTo>
                      <a:pt x="314" y="1390"/>
                    </a:lnTo>
                    <a:lnTo>
                      <a:pt x="319" y="1387"/>
                    </a:lnTo>
                    <a:lnTo>
                      <a:pt x="325" y="1384"/>
                    </a:lnTo>
                    <a:lnTo>
                      <a:pt x="331" y="1379"/>
                    </a:lnTo>
                    <a:lnTo>
                      <a:pt x="337" y="1375"/>
                    </a:lnTo>
                    <a:lnTo>
                      <a:pt x="1541" y="193"/>
                    </a:lnTo>
                    <a:lnTo>
                      <a:pt x="1557" y="173"/>
                    </a:lnTo>
                    <a:lnTo>
                      <a:pt x="1569" y="153"/>
                    </a:lnTo>
                    <a:lnTo>
                      <a:pt x="1575" y="132"/>
                    </a:lnTo>
                    <a:lnTo>
                      <a:pt x="1576" y="110"/>
                    </a:lnTo>
                    <a:lnTo>
                      <a:pt x="1572" y="89"/>
                    </a:lnTo>
                    <a:lnTo>
                      <a:pt x="1565" y="70"/>
                    </a:lnTo>
                    <a:lnTo>
                      <a:pt x="1555" y="51"/>
                    </a:lnTo>
                    <a:lnTo>
                      <a:pt x="1542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5" name="Freeform 29"/>
              <p:cNvSpPr>
                <a:spLocks/>
              </p:cNvSpPr>
              <p:nvPr/>
            </p:nvSpPr>
            <p:spPr bwMode="auto">
              <a:xfrm>
                <a:off x="1647" y="3670"/>
                <a:ext cx="70" cy="69"/>
              </a:xfrm>
              <a:custGeom>
                <a:avLst/>
                <a:gdLst>
                  <a:gd name="T0" fmla="*/ 0 w 142"/>
                  <a:gd name="T1" fmla="*/ 26 h 139"/>
                  <a:gd name="T2" fmla="*/ 26 w 142"/>
                  <a:gd name="T3" fmla="*/ 0 h 139"/>
                  <a:gd name="T4" fmla="*/ 35 w 142"/>
                  <a:gd name="T5" fmla="*/ 8 h 139"/>
                  <a:gd name="T6" fmla="*/ 8 w 142"/>
                  <a:gd name="T7" fmla="*/ 34 h 139"/>
                  <a:gd name="T8" fmla="*/ 0 w 142"/>
                  <a:gd name="T9" fmla="*/ 26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139"/>
                  <a:gd name="T17" fmla="*/ 142 w 142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139">
                    <a:moveTo>
                      <a:pt x="0" y="105"/>
                    </a:moveTo>
                    <a:lnTo>
                      <a:pt x="107" y="0"/>
                    </a:lnTo>
                    <a:lnTo>
                      <a:pt x="142" y="35"/>
                    </a:lnTo>
                    <a:lnTo>
                      <a:pt x="35" y="139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7FCC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6" name="Freeform 30"/>
              <p:cNvSpPr>
                <a:spLocks/>
              </p:cNvSpPr>
              <p:nvPr/>
            </p:nvSpPr>
            <p:spPr bwMode="auto">
              <a:xfrm>
                <a:off x="1579" y="3736"/>
                <a:ext cx="70" cy="69"/>
              </a:xfrm>
              <a:custGeom>
                <a:avLst/>
                <a:gdLst>
                  <a:gd name="T0" fmla="*/ 35 w 142"/>
                  <a:gd name="T1" fmla="*/ 8 h 139"/>
                  <a:gd name="T2" fmla="*/ 8 w 142"/>
                  <a:gd name="T3" fmla="*/ 34 h 139"/>
                  <a:gd name="T4" fmla="*/ 0 w 142"/>
                  <a:gd name="T5" fmla="*/ 26 h 139"/>
                  <a:gd name="T6" fmla="*/ 26 w 142"/>
                  <a:gd name="T7" fmla="*/ 0 h 139"/>
                  <a:gd name="T8" fmla="*/ 35 w 142"/>
                  <a:gd name="T9" fmla="*/ 8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139"/>
                  <a:gd name="T17" fmla="*/ 142 w 142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139">
                    <a:moveTo>
                      <a:pt x="142" y="34"/>
                    </a:moveTo>
                    <a:lnTo>
                      <a:pt x="35" y="139"/>
                    </a:lnTo>
                    <a:lnTo>
                      <a:pt x="0" y="106"/>
                    </a:lnTo>
                    <a:lnTo>
                      <a:pt x="107" y="0"/>
                    </a:lnTo>
                    <a:lnTo>
                      <a:pt x="142" y="34"/>
                    </a:lnTo>
                    <a:close/>
                  </a:path>
                </a:pathLst>
              </a:custGeom>
              <a:solidFill>
                <a:srgbClr val="7FCC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7" name="Freeform 31"/>
              <p:cNvSpPr>
                <a:spLocks/>
              </p:cNvSpPr>
              <p:nvPr/>
            </p:nvSpPr>
            <p:spPr bwMode="auto">
              <a:xfrm>
                <a:off x="1511" y="3802"/>
                <a:ext cx="70" cy="70"/>
              </a:xfrm>
              <a:custGeom>
                <a:avLst/>
                <a:gdLst>
                  <a:gd name="T0" fmla="*/ 35 w 141"/>
                  <a:gd name="T1" fmla="*/ 8 h 141"/>
                  <a:gd name="T2" fmla="*/ 8 w 141"/>
                  <a:gd name="T3" fmla="*/ 35 h 141"/>
                  <a:gd name="T4" fmla="*/ 0 w 141"/>
                  <a:gd name="T5" fmla="*/ 26 h 141"/>
                  <a:gd name="T6" fmla="*/ 26 w 141"/>
                  <a:gd name="T7" fmla="*/ 0 h 141"/>
                  <a:gd name="T8" fmla="*/ 35 w 141"/>
                  <a:gd name="T9" fmla="*/ 8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1"/>
                  <a:gd name="T16" fmla="*/ 0 h 141"/>
                  <a:gd name="T17" fmla="*/ 141 w 141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1" h="141">
                    <a:moveTo>
                      <a:pt x="141" y="35"/>
                    </a:moveTo>
                    <a:lnTo>
                      <a:pt x="34" y="141"/>
                    </a:lnTo>
                    <a:lnTo>
                      <a:pt x="0" y="106"/>
                    </a:lnTo>
                    <a:lnTo>
                      <a:pt x="106" y="0"/>
                    </a:lnTo>
                    <a:lnTo>
                      <a:pt x="141" y="35"/>
                    </a:lnTo>
                    <a:close/>
                  </a:path>
                </a:pathLst>
              </a:custGeom>
              <a:solidFill>
                <a:srgbClr val="7FCC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8" name="Freeform 32"/>
              <p:cNvSpPr>
                <a:spLocks/>
              </p:cNvSpPr>
              <p:nvPr/>
            </p:nvSpPr>
            <p:spPr bwMode="auto">
              <a:xfrm>
                <a:off x="1443" y="3869"/>
                <a:ext cx="71" cy="70"/>
              </a:xfrm>
              <a:custGeom>
                <a:avLst/>
                <a:gdLst>
                  <a:gd name="T0" fmla="*/ 36 w 142"/>
                  <a:gd name="T1" fmla="*/ 9 h 139"/>
                  <a:gd name="T2" fmla="*/ 9 w 142"/>
                  <a:gd name="T3" fmla="*/ 35 h 139"/>
                  <a:gd name="T4" fmla="*/ 0 w 142"/>
                  <a:gd name="T5" fmla="*/ 26 h 139"/>
                  <a:gd name="T6" fmla="*/ 26 w 142"/>
                  <a:gd name="T7" fmla="*/ 0 h 139"/>
                  <a:gd name="T8" fmla="*/ 36 w 142"/>
                  <a:gd name="T9" fmla="*/ 9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139"/>
                  <a:gd name="T17" fmla="*/ 142 w 142"/>
                  <a:gd name="T18" fmla="*/ 139 h 1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139">
                    <a:moveTo>
                      <a:pt x="142" y="34"/>
                    </a:moveTo>
                    <a:lnTo>
                      <a:pt x="35" y="139"/>
                    </a:lnTo>
                    <a:lnTo>
                      <a:pt x="0" y="104"/>
                    </a:lnTo>
                    <a:lnTo>
                      <a:pt x="107" y="0"/>
                    </a:lnTo>
                    <a:lnTo>
                      <a:pt x="142" y="34"/>
                    </a:lnTo>
                    <a:close/>
                  </a:path>
                </a:pathLst>
              </a:custGeom>
              <a:solidFill>
                <a:srgbClr val="7FCC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9" name="Freeform 33"/>
              <p:cNvSpPr>
                <a:spLocks/>
              </p:cNvSpPr>
              <p:nvPr/>
            </p:nvSpPr>
            <p:spPr bwMode="auto">
              <a:xfrm>
                <a:off x="1336" y="3437"/>
                <a:ext cx="652" cy="658"/>
              </a:xfrm>
              <a:custGeom>
                <a:avLst/>
                <a:gdLst>
                  <a:gd name="T0" fmla="*/ 320 w 1303"/>
                  <a:gd name="T1" fmla="*/ 31 h 1315"/>
                  <a:gd name="T2" fmla="*/ 19 w 1303"/>
                  <a:gd name="T3" fmla="*/ 327 h 1315"/>
                  <a:gd name="T4" fmla="*/ 18 w 1303"/>
                  <a:gd name="T5" fmla="*/ 328 h 1315"/>
                  <a:gd name="T6" fmla="*/ 17 w 1303"/>
                  <a:gd name="T7" fmla="*/ 328 h 1315"/>
                  <a:gd name="T8" fmla="*/ 16 w 1303"/>
                  <a:gd name="T9" fmla="*/ 329 h 1315"/>
                  <a:gd name="T10" fmla="*/ 15 w 1303"/>
                  <a:gd name="T11" fmla="*/ 329 h 1315"/>
                  <a:gd name="T12" fmla="*/ 14 w 1303"/>
                  <a:gd name="T13" fmla="*/ 329 h 1315"/>
                  <a:gd name="T14" fmla="*/ 12 w 1303"/>
                  <a:gd name="T15" fmla="*/ 329 h 1315"/>
                  <a:gd name="T16" fmla="*/ 11 w 1303"/>
                  <a:gd name="T17" fmla="*/ 329 h 1315"/>
                  <a:gd name="T18" fmla="*/ 10 w 1303"/>
                  <a:gd name="T19" fmla="*/ 328 h 1315"/>
                  <a:gd name="T20" fmla="*/ 0 w 1303"/>
                  <a:gd name="T21" fmla="*/ 323 h 1315"/>
                  <a:gd name="T22" fmla="*/ 212 w 1303"/>
                  <a:gd name="T23" fmla="*/ 115 h 1315"/>
                  <a:gd name="T24" fmla="*/ 207 w 1303"/>
                  <a:gd name="T25" fmla="*/ 109 h 1315"/>
                  <a:gd name="T26" fmla="*/ 198 w 1303"/>
                  <a:gd name="T27" fmla="*/ 118 h 1315"/>
                  <a:gd name="T28" fmla="*/ 189 w 1303"/>
                  <a:gd name="T29" fmla="*/ 109 h 1315"/>
                  <a:gd name="T30" fmla="*/ 216 w 1303"/>
                  <a:gd name="T31" fmla="*/ 83 h 1315"/>
                  <a:gd name="T32" fmla="*/ 227 w 1303"/>
                  <a:gd name="T33" fmla="*/ 95 h 1315"/>
                  <a:gd name="T34" fmla="*/ 235 w 1303"/>
                  <a:gd name="T35" fmla="*/ 88 h 1315"/>
                  <a:gd name="T36" fmla="*/ 223 w 1303"/>
                  <a:gd name="T37" fmla="*/ 76 h 1315"/>
                  <a:gd name="T38" fmla="*/ 250 w 1303"/>
                  <a:gd name="T39" fmla="*/ 50 h 1315"/>
                  <a:gd name="T40" fmla="*/ 261 w 1303"/>
                  <a:gd name="T41" fmla="*/ 61 h 1315"/>
                  <a:gd name="T42" fmla="*/ 269 w 1303"/>
                  <a:gd name="T43" fmla="*/ 54 h 1315"/>
                  <a:gd name="T44" fmla="*/ 257 w 1303"/>
                  <a:gd name="T45" fmla="*/ 43 h 1315"/>
                  <a:gd name="T46" fmla="*/ 295 w 1303"/>
                  <a:gd name="T47" fmla="*/ 6 h 1315"/>
                  <a:gd name="T48" fmla="*/ 297 w 1303"/>
                  <a:gd name="T49" fmla="*/ 4 h 1315"/>
                  <a:gd name="T50" fmla="*/ 298 w 1303"/>
                  <a:gd name="T51" fmla="*/ 3 h 1315"/>
                  <a:gd name="T52" fmla="*/ 300 w 1303"/>
                  <a:gd name="T53" fmla="*/ 2 h 1315"/>
                  <a:gd name="T54" fmla="*/ 302 w 1303"/>
                  <a:gd name="T55" fmla="*/ 1 h 1315"/>
                  <a:gd name="T56" fmla="*/ 303 w 1303"/>
                  <a:gd name="T57" fmla="*/ 1 h 1315"/>
                  <a:gd name="T58" fmla="*/ 305 w 1303"/>
                  <a:gd name="T59" fmla="*/ 1 h 1315"/>
                  <a:gd name="T60" fmla="*/ 307 w 1303"/>
                  <a:gd name="T61" fmla="*/ 0 h 1315"/>
                  <a:gd name="T62" fmla="*/ 308 w 1303"/>
                  <a:gd name="T63" fmla="*/ 0 h 1315"/>
                  <a:gd name="T64" fmla="*/ 310 w 1303"/>
                  <a:gd name="T65" fmla="*/ 1 h 1315"/>
                  <a:gd name="T66" fmla="*/ 312 w 1303"/>
                  <a:gd name="T67" fmla="*/ 1 h 1315"/>
                  <a:gd name="T68" fmla="*/ 313 w 1303"/>
                  <a:gd name="T69" fmla="*/ 1 h 1315"/>
                  <a:gd name="T70" fmla="*/ 314 w 1303"/>
                  <a:gd name="T71" fmla="*/ 2 h 1315"/>
                  <a:gd name="T72" fmla="*/ 316 w 1303"/>
                  <a:gd name="T73" fmla="*/ 3 h 1315"/>
                  <a:gd name="T74" fmla="*/ 318 w 1303"/>
                  <a:gd name="T75" fmla="*/ 4 h 1315"/>
                  <a:gd name="T76" fmla="*/ 319 w 1303"/>
                  <a:gd name="T77" fmla="*/ 5 h 1315"/>
                  <a:gd name="T78" fmla="*/ 320 w 1303"/>
                  <a:gd name="T79" fmla="*/ 6 h 1315"/>
                  <a:gd name="T80" fmla="*/ 323 w 1303"/>
                  <a:gd name="T81" fmla="*/ 9 h 1315"/>
                  <a:gd name="T82" fmla="*/ 324 w 1303"/>
                  <a:gd name="T83" fmla="*/ 12 h 1315"/>
                  <a:gd name="T84" fmla="*/ 325 w 1303"/>
                  <a:gd name="T85" fmla="*/ 15 h 1315"/>
                  <a:gd name="T86" fmla="*/ 326 w 1303"/>
                  <a:gd name="T87" fmla="*/ 18 h 1315"/>
                  <a:gd name="T88" fmla="*/ 326 w 1303"/>
                  <a:gd name="T89" fmla="*/ 21 h 1315"/>
                  <a:gd name="T90" fmla="*/ 325 w 1303"/>
                  <a:gd name="T91" fmla="*/ 25 h 1315"/>
                  <a:gd name="T92" fmla="*/ 323 w 1303"/>
                  <a:gd name="T93" fmla="*/ 28 h 1315"/>
                  <a:gd name="T94" fmla="*/ 320 w 1303"/>
                  <a:gd name="T95" fmla="*/ 31 h 131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03"/>
                  <a:gd name="T145" fmla="*/ 0 h 1315"/>
                  <a:gd name="T146" fmla="*/ 1303 w 1303"/>
                  <a:gd name="T147" fmla="*/ 1315 h 131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03" h="1315">
                    <a:moveTo>
                      <a:pt x="1279" y="124"/>
                    </a:moveTo>
                    <a:lnTo>
                      <a:pt x="74" y="1306"/>
                    </a:lnTo>
                    <a:lnTo>
                      <a:pt x="70" y="1309"/>
                    </a:lnTo>
                    <a:lnTo>
                      <a:pt x="66" y="1312"/>
                    </a:lnTo>
                    <a:lnTo>
                      <a:pt x="62" y="1313"/>
                    </a:lnTo>
                    <a:lnTo>
                      <a:pt x="58" y="1314"/>
                    </a:lnTo>
                    <a:lnTo>
                      <a:pt x="53" y="1315"/>
                    </a:lnTo>
                    <a:lnTo>
                      <a:pt x="47" y="1314"/>
                    </a:lnTo>
                    <a:lnTo>
                      <a:pt x="43" y="1314"/>
                    </a:lnTo>
                    <a:lnTo>
                      <a:pt x="38" y="1312"/>
                    </a:lnTo>
                    <a:lnTo>
                      <a:pt x="0" y="1291"/>
                    </a:lnTo>
                    <a:lnTo>
                      <a:pt x="848" y="458"/>
                    </a:lnTo>
                    <a:lnTo>
                      <a:pt x="826" y="436"/>
                    </a:lnTo>
                    <a:lnTo>
                      <a:pt x="790" y="471"/>
                    </a:lnTo>
                    <a:lnTo>
                      <a:pt x="756" y="436"/>
                    </a:lnTo>
                    <a:lnTo>
                      <a:pt x="863" y="331"/>
                    </a:lnTo>
                    <a:lnTo>
                      <a:pt x="908" y="377"/>
                    </a:lnTo>
                    <a:lnTo>
                      <a:pt x="937" y="349"/>
                    </a:lnTo>
                    <a:lnTo>
                      <a:pt x="892" y="303"/>
                    </a:lnTo>
                    <a:lnTo>
                      <a:pt x="999" y="198"/>
                    </a:lnTo>
                    <a:lnTo>
                      <a:pt x="1044" y="244"/>
                    </a:lnTo>
                    <a:lnTo>
                      <a:pt x="1073" y="216"/>
                    </a:lnTo>
                    <a:lnTo>
                      <a:pt x="1028" y="170"/>
                    </a:lnTo>
                    <a:lnTo>
                      <a:pt x="1179" y="21"/>
                    </a:lnTo>
                    <a:lnTo>
                      <a:pt x="1185" y="16"/>
                    </a:lnTo>
                    <a:lnTo>
                      <a:pt x="1191" y="11"/>
                    </a:lnTo>
                    <a:lnTo>
                      <a:pt x="1198" y="8"/>
                    </a:lnTo>
                    <a:lnTo>
                      <a:pt x="1205" y="4"/>
                    </a:lnTo>
                    <a:lnTo>
                      <a:pt x="1210" y="2"/>
                    </a:lnTo>
                    <a:lnTo>
                      <a:pt x="1217" y="1"/>
                    </a:lnTo>
                    <a:lnTo>
                      <a:pt x="1225" y="0"/>
                    </a:lnTo>
                    <a:lnTo>
                      <a:pt x="1232" y="0"/>
                    </a:lnTo>
                    <a:lnTo>
                      <a:pt x="1238" y="1"/>
                    </a:lnTo>
                    <a:lnTo>
                      <a:pt x="1245" y="2"/>
                    </a:lnTo>
                    <a:lnTo>
                      <a:pt x="1251" y="4"/>
                    </a:lnTo>
                    <a:lnTo>
                      <a:pt x="1256" y="8"/>
                    </a:lnTo>
                    <a:lnTo>
                      <a:pt x="1262" y="11"/>
                    </a:lnTo>
                    <a:lnTo>
                      <a:pt x="1269" y="15"/>
                    </a:lnTo>
                    <a:lnTo>
                      <a:pt x="1274" y="19"/>
                    </a:lnTo>
                    <a:lnTo>
                      <a:pt x="1279" y="24"/>
                    </a:lnTo>
                    <a:lnTo>
                      <a:pt x="1289" y="34"/>
                    </a:lnTo>
                    <a:lnTo>
                      <a:pt x="1296" y="46"/>
                    </a:lnTo>
                    <a:lnTo>
                      <a:pt x="1300" y="57"/>
                    </a:lnTo>
                    <a:lnTo>
                      <a:pt x="1303" y="70"/>
                    </a:lnTo>
                    <a:lnTo>
                      <a:pt x="1301" y="84"/>
                    </a:lnTo>
                    <a:lnTo>
                      <a:pt x="1298" y="98"/>
                    </a:lnTo>
                    <a:lnTo>
                      <a:pt x="1291" y="111"/>
                    </a:lnTo>
                    <a:lnTo>
                      <a:pt x="1279" y="124"/>
                    </a:lnTo>
                    <a:close/>
                  </a:path>
                </a:pathLst>
              </a:custGeom>
              <a:solidFill>
                <a:srgbClr val="7FCC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0" name="Freeform 34"/>
              <p:cNvSpPr>
                <a:spLocks/>
              </p:cNvSpPr>
              <p:nvPr/>
            </p:nvSpPr>
            <p:spPr bwMode="auto">
              <a:xfrm>
                <a:off x="1259" y="3766"/>
                <a:ext cx="160" cy="42"/>
              </a:xfrm>
              <a:custGeom>
                <a:avLst/>
                <a:gdLst>
                  <a:gd name="T0" fmla="*/ 80 w 320"/>
                  <a:gd name="T1" fmla="*/ 11 h 83"/>
                  <a:gd name="T2" fmla="*/ 1 w 320"/>
                  <a:gd name="T3" fmla="*/ 0 h 83"/>
                  <a:gd name="T4" fmla="*/ 0 w 320"/>
                  <a:gd name="T5" fmla="*/ 10 h 83"/>
                  <a:gd name="T6" fmla="*/ 79 w 320"/>
                  <a:gd name="T7" fmla="*/ 21 h 83"/>
                  <a:gd name="T8" fmla="*/ 80 w 320"/>
                  <a:gd name="T9" fmla="*/ 11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0"/>
                  <a:gd name="T16" fmla="*/ 0 h 83"/>
                  <a:gd name="T17" fmla="*/ 320 w 320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0" h="83">
                    <a:moveTo>
                      <a:pt x="320" y="43"/>
                    </a:moveTo>
                    <a:lnTo>
                      <a:pt x="5" y="0"/>
                    </a:lnTo>
                    <a:lnTo>
                      <a:pt x="0" y="39"/>
                    </a:lnTo>
                    <a:lnTo>
                      <a:pt x="314" y="83"/>
                    </a:lnTo>
                    <a:lnTo>
                      <a:pt x="32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1" name="Freeform 35"/>
              <p:cNvSpPr>
                <a:spLocks/>
              </p:cNvSpPr>
              <p:nvPr/>
            </p:nvSpPr>
            <p:spPr bwMode="auto">
              <a:xfrm>
                <a:off x="1312" y="3623"/>
                <a:ext cx="146" cy="100"/>
              </a:xfrm>
              <a:custGeom>
                <a:avLst/>
                <a:gdLst>
                  <a:gd name="T0" fmla="*/ 73 w 292"/>
                  <a:gd name="T1" fmla="*/ 42 h 199"/>
                  <a:gd name="T2" fmla="*/ 5 w 292"/>
                  <a:gd name="T3" fmla="*/ 0 h 199"/>
                  <a:gd name="T4" fmla="*/ 0 w 292"/>
                  <a:gd name="T5" fmla="*/ 9 h 199"/>
                  <a:gd name="T6" fmla="*/ 68 w 292"/>
                  <a:gd name="T7" fmla="*/ 50 h 199"/>
                  <a:gd name="T8" fmla="*/ 73 w 292"/>
                  <a:gd name="T9" fmla="*/ 42 h 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2"/>
                  <a:gd name="T16" fmla="*/ 0 h 199"/>
                  <a:gd name="T17" fmla="*/ 292 w 292"/>
                  <a:gd name="T18" fmla="*/ 199 h 1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2" h="199">
                    <a:moveTo>
                      <a:pt x="292" y="166"/>
                    </a:moveTo>
                    <a:lnTo>
                      <a:pt x="21" y="0"/>
                    </a:lnTo>
                    <a:lnTo>
                      <a:pt x="0" y="34"/>
                    </a:lnTo>
                    <a:lnTo>
                      <a:pt x="271" y="199"/>
                    </a:lnTo>
                    <a:lnTo>
                      <a:pt x="292" y="1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2" name="Freeform 36"/>
              <p:cNvSpPr>
                <a:spLocks/>
              </p:cNvSpPr>
              <p:nvPr/>
            </p:nvSpPr>
            <p:spPr bwMode="auto">
              <a:xfrm>
                <a:off x="1418" y="3516"/>
                <a:ext cx="107" cy="141"/>
              </a:xfrm>
              <a:custGeom>
                <a:avLst/>
                <a:gdLst>
                  <a:gd name="T0" fmla="*/ 54 w 214"/>
                  <a:gd name="T1" fmla="*/ 65 h 282"/>
                  <a:gd name="T2" fmla="*/ 9 w 214"/>
                  <a:gd name="T3" fmla="*/ 0 h 282"/>
                  <a:gd name="T4" fmla="*/ 0 w 214"/>
                  <a:gd name="T5" fmla="*/ 5 h 282"/>
                  <a:gd name="T6" fmla="*/ 46 w 214"/>
                  <a:gd name="T7" fmla="*/ 71 h 282"/>
                  <a:gd name="T8" fmla="*/ 54 w 214"/>
                  <a:gd name="T9" fmla="*/ 65 h 2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4"/>
                  <a:gd name="T16" fmla="*/ 0 h 282"/>
                  <a:gd name="T17" fmla="*/ 214 w 214"/>
                  <a:gd name="T18" fmla="*/ 282 h 2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4" h="282">
                    <a:moveTo>
                      <a:pt x="214" y="259"/>
                    </a:moveTo>
                    <a:lnTo>
                      <a:pt x="33" y="0"/>
                    </a:lnTo>
                    <a:lnTo>
                      <a:pt x="0" y="23"/>
                    </a:lnTo>
                    <a:lnTo>
                      <a:pt x="183" y="282"/>
                    </a:lnTo>
                    <a:lnTo>
                      <a:pt x="214" y="2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3" name="Freeform 37"/>
              <p:cNvSpPr>
                <a:spLocks/>
              </p:cNvSpPr>
              <p:nvPr/>
            </p:nvSpPr>
            <p:spPr bwMode="auto">
              <a:xfrm>
                <a:off x="1560" y="3463"/>
                <a:ext cx="51" cy="159"/>
              </a:xfrm>
              <a:custGeom>
                <a:avLst/>
                <a:gdLst>
                  <a:gd name="T0" fmla="*/ 25 w 103"/>
                  <a:gd name="T1" fmla="*/ 77 h 320"/>
                  <a:gd name="T2" fmla="*/ 9 w 103"/>
                  <a:gd name="T3" fmla="*/ 0 h 320"/>
                  <a:gd name="T4" fmla="*/ 0 w 103"/>
                  <a:gd name="T5" fmla="*/ 2 h 320"/>
                  <a:gd name="T6" fmla="*/ 15 w 103"/>
                  <a:gd name="T7" fmla="*/ 79 h 320"/>
                  <a:gd name="T8" fmla="*/ 25 w 103"/>
                  <a:gd name="T9" fmla="*/ 77 h 3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"/>
                  <a:gd name="T16" fmla="*/ 0 h 320"/>
                  <a:gd name="T17" fmla="*/ 103 w 103"/>
                  <a:gd name="T18" fmla="*/ 320 h 3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" h="320">
                    <a:moveTo>
                      <a:pt x="103" y="311"/>
                    </a:moveTo>
                    <a:lnTo>
                      <a:pt x="39" y="0"/>
                    </a:lnTo>
                    <a:lnTo>
                      <a:pt x="0" y="9"/>
                    </a:lnTo>
                    <a:lnTo>
                      <a:pt x="63" y="320"/>
                    </a:lnTo>
                    <a:lnTo>
                      <a:pt x="103" y="3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4" name="Freeform 38"/>
              <p:cNvSpPr>
                <a:spLocks/>
              </p:cNvSpPr>
              <p:nvPr/>
            </p:nvSpPr>
            <p:spPr bwMode="auto">
              <a:xfrm>
                <a:off x="1319" y="3936"/>
                <a:ext cx="127" cy="136"/>
              </a:xfrm>
              <a:custGeom>
                <a:avLst/>
                <a:gdLst>
                  <a:gd name="T0" fmla="*/ 2 w 255"/>
                  <a:gd name="T1" fmla="*/ 52 h 272"/>
                  <a:gd name="T2" fmla="*/ 55 w 255"/>
                  <a:gd name="T3" fmla="*/ 0 h 272"/>
                  <a:gd name="T4" fmla="*/ 63 w 255"/>
                  <a:gd name="T5" fmla="*/ 9 h 272"/>
                  <a:gd name="T6" fmla="*/ 3 w 255"/>
                  <a:gd name="T7" fmla="*/ 68 h 272"/>
                  <a:gd name="T8" fmla="*/ 0 w 255"/>
                  <a:gd name="T9" fmla="*/ 59 h 272"/>
                  <a:gd name="T10" fmla="*/ 0 w 255"/>
                  <a:gd name="T11" fmla="*/ 57 h 272"/>
                  <a:gd name="T12" fmla="*/ 0 w 255"/>
                  <a:gd name="T13" fmla="*/ 55 h 272"/>
                  <a:gd name="T14" fmla="*/ 1 w 255"/>
                  <a:gd name="T15" fmla="*/ 53 h 272"/>
                  <a:gd name="T16" fmla="*/ 2 w 255"/>
                  <a:gd name="T17" fmla="*/ 52 h 2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5"/>
                  <a:gd name="T28" fmla="*/ 0 h 272"/>
                  <a:gd name="T29" fmla="*/ 255 w 255"/>
                  <a:gd name="T30" fmla="*/ 272 h 27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5" h="272">
                    <a:moveTo>
                      <a:pt x="9" y="208"/>
                    </a:moveTo>
                    <a:lnTo>
                      <a:pt x="220" y="0"/>
                    </a:lnTo>
                    <a:lnTo>
                      <a:pt x="255" y="35"/>
                    </a:lnTo>
                    <a:lnTo>
                      <a:pt x="13" y="272"/>
                    </a:lnTo>
                    <a:lnTo>
                      <a:pt x="3" y="239"/>
                    </a:lnTo>
                    <a:lnTo>
                      <a:pt x="0" y="231"/>
                    </a:lnTo>
                    <a:lnTo>
                      <a:pt x="1" y="221"/>
                    </a:lnTo>
                    <a:lnTo>
                      <a:pt x="5" y="215"/>
                    </a:lnTo>
                    <a:lnTo>
                      <a:pt x="9" y="208"/>
                    </a:lnTo>
                    <a:close/>
                  </a:path>
                </a:pathLst>
              </a:custGeom>
              <a:solidFill>
                <a:srgbClr val="7FCC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5" name="Freeform 39"/>
              <p:cNvSpPr>
                <a:spLocks/>
              </p:cNvSpPr>
              <p:nvPr/>
            </p:nvSpPr>
            <p:spPr bwMode="auto">
              <a:xfrm>
                <a:off x="1239" y="4065"/>
                <a:ext cx="104" cy="104"/>
              </a:xfrm>
              <a:custGeom>
                <a:avLst/>
                <a:gdLst>
                  <a:gd name="T0" fmla="*/ 45 w 208"/>
                  <a:gd name="T1" fmla="*/ 45 h 208"/>
                  <a:gd name="T2" fmla="*/ 40 w 208"/>
                  <a:gd name="T3" fmla="*/ 48 h 208"/>
                  <a:gd name="T4" fmla="*/ 36 w 208"/>
                  <a:gd name="T5" fmla="*/ 51 h 208"/>
                  <a:gd name="T6" fmla="*/ 31 w 208"/>
                  <a:gd name="T7" fmla="*/ 52 h 208"/>
                  <a:gd name="T8" fmla="*/ 26 w 208"/>
                  <a:gd name="T9" fmla="*/ 52 h 208"/>
                  <a:gd name="T10" fmla="*/ 21 w 208"/>
                  <a:gd name="T11" fmla="*/ 52 h 208"/>
                  <a:gd name="T12" fmla="*/ 17 w 208"/>
                  <a:gd name="T13" fmla="*/ 50 h 208"/>
                  <a:gd name="T14" fmla="*/ 12 w 208"/>
                  <a:gd name="T15" fmla="*/ 48 h 208"/>
                  <a:gd name="T16" fmla="*/ 7 w 208"/>
                  <a:gd name="T17" fmla="*/ 45 h 208"/>
                  <a:gd name="T18" fmla="*/ 5 w 208"/>
                  <a:gd name="T19" fmla="*/ 41 h 208"/>
                  <a:gd name="T20" fmla="*/ 2 w 208"/>
                  <a:gd name="T21" fmla="*/ 36 h 208"/>
                  <a:gd name="T22" fmla="*/ 1 w 208"/>
                  <a:gd name="T23" fmla="*/ 30 h 208"/>
                  <a:gd name="T24" fmla="*/ 0 w 208"/>
                  <a:gd name="T25" fmla="*/ 26 h 208"/>
                  <a:gd name="T26" fmla="*/ 1 w 208"/>
                  <a:gd name="T27" fmla="*/ 21 h 208"/>
                  <a:gd name="T28" fmla="*/ 2 w 208"/>
                  <a:gd name="T29" fmla="*/ 16 h 208"/>
                  <a:gd name="T30" fmla="*/ 5 w 208"/>
                  <a:gd name="T31" fmla="*/ 12 h 208"/>
                  <a:gd name="T32" fmla="*/ 7 w 208"/>
                  <a:gd name="T33" fmla="*/ 7 h 208"/>
                  <a:gd name="T34" fmla="*/ 11 w 208"/>
                  <a:gd name="T35" fmla="*/ 6 h 208"/>
                  <a:gd name="T36" fmla="*/ 13 w 208"/>
                  <a:gd name="T37" fmla="*/ 3 h 208"/>
                  <a:gd name="T38" fmla="*/ 17 w 208"/>
                  <a:gd name="T39" fmla="*/ 2 h 208"/>
                  <a:gd name="T40" fmla="*/ 21 w 208"/>
                  <a:gd name="T41" fmla="*/ 1 h 208"/>
                  <a:gd name="T42" fmla="*/ 24 w 208"/>
                  <a:gd name="T43" fmla="*/ 0 h 208"/>
                  <a:gd name="T44" fmla="*/ 27 w 208"/>
                  <a:gd name="T45" fmla="*/ 0 h 208"/>
                  <a:gd name="T46" fmla="*/ 30 w 208"/>
                  <a:gd name="T47" fmla="*/ 1 h 208"/>
                  <a:gd name="T48" fmla="*/ 34 w 208"/>
                  <a:gd name="T49" fmla="*/ 2 h 208"/>
                  <a:gd name="T50" fmla="*/ 43 w 208"/>
                  <a:gd name="T51" fmla="*/ 3 h 208"/>
                  <a:gd name="T52" fmla="*/ 27 w 208"/>
                  <a:gd name="T53" fmla="*/ 19 h 208"/>
                  <a:gd name="T54" fmla="*/ 34 w 208"/>
                  <a:gd name="T55" fmla="*/ 24 h 208"/>
                  <a:gd name="T56" fmla="*/ 49 w 208"/>
                  <a:gd name="T57" fmla="*/ 9 h 208"/>
                  <a:gd name="T58" fmla="*/ 51 w 208"/>
                  <a:gd name="T59" fmla="*/ 20 h 208"/>
                  <a:gd name="T60" fmla="*/ 52 w 208"/>
                  <a:gd name="T61" fmla="*/ 23 h 208"/>
                  <a:gd name="T62" fmla="*/ 52 w 208"/>
                  <a:gd name="T63" fmla="*/ 26 h 208"/>
                  <a:gd name="T64" fmla="*/ 52 w 208"/>
                  <a:gd name="T65" fmla="*/ 29 h 208"/>
                  <a:gd name="T66" fmla="*/ 51 w 208"/>
                  <a:gd name="T67" fmla="*/ 33 h 208"/>
                  <a:gd name="T68" fmla="*/ 50 w 208"/>
                  <a:gd name="T69" fmla="*/ 36 h 208"/>
                  <a:gd name="T70" fmla="*/ 49 w 208"/>
                  <a:gd name="T71" fmla="*/ 39 h 208"/>
                  <a:gd name="T72" fmla="*/ 47 w 208"/>
                  <a:gd name="T73" fmla="*/ 42 h 208"/>
                  <a:gd name="T74" fmla="*/ 45 w 208"/>
                  <a:gd name="T75" fmla="*/ 45 h 20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08"/>
                  <a:gd name="T115" fmla="*/ 0 h 208"/>
                  <a:gd name="T116" fmla="*/ 208 w 208"/>
                  <a:gd name="T117" fmla="*/ 208 h 20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08" h="208">
                    <a:moveTo>
                      <a:pt x="177" y="178"/>
                    </a:moveTo>
                    <a:lnTo>
                      <a:pt x="160" y="191"/>
                    </a:lnTo>
                    <a:lnTo>
                      <a:pt x="142" y="201"/>
                    </a:lnTo>
                    <a:lnTo>
                      <a:pt x="124" y="206"/>
                    </a:lnTo>
                    <a:lnTo>
                      <a:pt x="104" y="208"/>
                    </a:lnTo>
                    <a:lnTo>
                      <a:pt x="83" y="206"/>
                    </a:lnTo>
                    <a:lnTo>
                      <a:pt x="65" y="200"/>
                    </a:lnTo>
                    <a:lnTo>
                      <a:pt x="46" y="191"/>
                    </a:lnTo>
                    <a:lnTo>
                      <a:pt x="30" y="177"/>
                    </a:lnTo>
                    <a:lnTo>
                      <a:pt x="17" y="161"/>
                    </a:lnTo>
                    <a:lnTo>
                      <a:pt x="7" y="142"/>
                    </a:lnTo>
                    <a:lnTo>
                      <a:pt x="2" y="123"/>
                    </a:lnTo>
                    <a:lnTo>
                      <a:pt x="0" y="103"/>
                    </a:lnTo>
                    <a:lnTo>
                      <a:pt x="2" y="83"/>
                    </a:lnTo>
                    <a:lnTo>
                      <a:pt x="8" y="64"/>
                    </a:lnTo>
                    <a:lnTo>
                      <a:pt x="17" y="47"/>
                    </a:lnTo>
                    <a:lnTo>
                      <a:pt x="31" y="30"/>
                    </a:lnTo>
                    <a:lnTo>
                      <a:pt x="42" y="21"/>
                    </a:lnTo>
                    <a:lnTo>
                      <a:pt x="54" y="13"/>
                    </a:lnTo>
                    <a:lnTo>
                      <a:pt x="67" y="7"/>
                    </a:lnTo>
                    <a:lnTo>
                      <a:pt x="81" y="3"/>
                    </a:lnTo>
                    <a:lnTo>
                      <a:pt x="94" y="0"/>
                    </a:lnTo>
                    <a:lnTo>
                      <a:pt x="109" y="0"/>
                    </a:lnTo>
                    <a:lnTo>
                      <a:pt x="122" y="2"/>
                    </a:lnTo>
                    <a:lnTo>
                      <a:pt x="136" y="5"/>
                    </a:lnTo>
                    <a:lnTo>
                      <a:pt x="170" y="15"/>
                    </a:lnTo>
                    <a:lnTo>
                      <a:pt x="111" y="73"/>
                    </a:lnTo>
                    <a:lnTo>
                      <a:pt x="134" y="96"/>
                    </a:lnTo>
                    <a:lnTo>
                      <a:pt x="194" y="36"/>
                    </a:lnTo>
                    <a:lnTo>
                      <a:pt x="204" y="78"/>
                    </a:lnTo>
                    <a:lnTo>
                      <a:pt x="207" y="91"/>
                    </a:lnTo>
                    <a:lnTo>
                      <a:pt x="208" y="105"/>
                    </a:lnTo>
                    <a:lnTo>
                      <a:pt x="207" y="118"/>
                    </a:lnTo>
                    <a:lnTo>
                      <a:pt x="204" y="132"/>
                    </a:lnTo>
                    <a:lnTo>
                      <a:pt x="200" y="144"/>
                    </a:lnTo>
                    <a:lnTo>
                      <a:pt x="194" y="156"/>
                    </a:lnTo>
                    <a:lnTo>
                      <a:pt x="186" y="168"/>
                    </a:lnTo>
                    <a:lnTo>
                      <a:pt x="177" y="178"/>
                    </a:lnTo>
                    <a:close/>
                  </a:path>
                </a:pathLst>
              </a:custGeom>
              <a:solidFill>
                <a:srgbClr val="7FCC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6" name="Freeform 40"/>
              <p:cNvSpPr>
                <a:spLocks/>
              </p:cNvSpPr>
              <p:nvPr/>
            </p:nvSpPr>
            <p:spPr bwMode="auto">
              <a:xfrm>
                <a:off x="1263" y="4084"/>
                <a:ext cx="60" cy="60"/>
              </a:xfrm>
              <a:custGeom>
                <a:avLst/>
                <a:gdLst>
                  <a:gd name="T0" fmla="*/ 5 w 120"/>
                  <a:gd name="T1" fmla="*/ 26 h 119"/>
                  <a:gd name="T2" fmla="*/ 2 w 120"/>
                  <a:gd name="T3" fmla="*/ 21 h 119"/>
                  <a:gd name="T4" fmla="*/ 0 w 120"/>
                  <a:gd name="T5" fmla="*/ 15 h 119"/>
                  <a:gd name="T6" fmla="*/ 2 w 120"/>
                  <a:gd name="T7" fmla="*/ 9 h 119"/>
                  <a:gd name="T8" fmla="*/ 5 w 120"/>
                  <a:gd name="T9" fmla="*/ 5 h 119"/>
                  <a:gd name="T10" fmla="*/ 7 w 120"/>
                  <a:gd name="T11" fmla="*/ 3 h 119"/>
                  <a:gd name="T12" fmla="*/ 10 w 120"/>
                  <a:gd name="T13" fmla="*/ 1 h 119"/>
                  <a:gd name="T14" fmla="*/ 13 w 120"/>
                  <a:gd name="T15" fmla="*/ 1 h 119"/>
                  <a:gd name="T16" fmla="*/ 15 w 120"/>
                  <a:gd name="T17" fmla="*/ 0 h 119"/>
                  <a:gd name="T18" fmla="*/ 18 w 120"/>
                  <a:gd name="T19" fmla="*/ 1 h 119"/>
                  <a:gd name="T20" fmla="*/ 21 w 120"/>
                  <a:gd name="T21" fmla="*/ 2 h 119"/>
                  <a:gd name="T22" fmla="*/ 24 w 120"/>
                  <a:gd name="T23" fmla="*/ 3 h 119"/>
                  <a:gd name="T24" fmla="*/ 26 w 120"/>
                  <a:gd name="T25" fmla="*/ 5 h 119"/>
                  <a:gd name="T26" fmla="*/ 29 w 120"/>
                  <a:gd name="T27" fmla="*/ 10 h 119"/>
                  <a:gd name="T28" fmla="*/ 30 w 120"/>
                  <a:gd name="T29" fmla="*/ 15 h 119"/>
                  <a:gd name="T30" fmla="*/ 29 w 120"/>
                  <a:gd name="T31" fmla="*/ 21 h 119"/>
                  <a:gd name="T32" fmla="*/ 26 w 120"/>
                  <a:gd name="T33" fmla="*/ 26 h 119"/>
                  <a:gd name="T34" fmla="*/ 24 w 120"/>
                  <a:gd name="T35" fmla="*/ 28 h 119"/>
                  <a:gd name="T36" fmla="*/ 21 w 120"/>
                  <a:gd name="T37" fmla="*/ 29 h 119"/>
                  <a:gd name="T38" fmla="*/ 18 w 120"/>
                  <a:gd name="T39" fmla="*/ 30 h 119"/>
                  <a:gd name="T40" fmla="*/ 15 w 120"/>
                  <a:gd name="T41" fmla="*/ 30 h 119"/>
                  <a:gd name="T42" fmla="*/ 13 w 120"/>
                  <a:gd name="T43" fmla="*/ 30 h 119"/>
                  <a:gd name="T44" fmla="*/ 10 w 120"/>
                  <a:gd name="T45" fmla="*/ 29 h 119"/>
                  <a:gd name="T46" fmla="*/ 7 w 120"/>
                  <a:gd name="T47" fmla="*/ 28 h 119"/>
                  <a:gd name="T48" fmla="*/ 5 w 120"/>
                  <a:gd name="T49" fmla="*/ 26 h 1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0"/>
                  <a:gd name="T76" fmla="*/ 0 h 119"/>
                  <a:gd name="T77" fmla="*/ 120 w 120"/>
                  <a:gd name="T78" fmla="*/ 119 h 1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0" h="119">
                    <a:moveTo>
                      <a:pt x="18" y="102"/>
                    </a:moveTo>
                    <a:lnTo>
                      <a:pt x="5" y="81"/>
                    </a:lnTo>
                    <a:lnTo>
                      <a:pt x="0" y="59"/>
                    </a:lnTo>
                    <a:lnTo>
                      <a:pt x="5" y="36"/>
                    </a:lnTo>
                    <a:lnTo>
                      <a:pt x="19" y="17"/>
                    </a:lnTo>
                    <a:lnTo>
                      <a:pt x="28" y="9"/>
                    </a:lnTo>
                    <a:lnTo>
                      <a:pt x="38" y="4"/>
                    </a:lnTo>
                    <a:lnTo>
                      <a:pt x="50" y="1"/>
                    </a:lnTo>
                    <a:lnTo>
                      <a:pt x="62" y="0"/>
                    </a:lnTo>
                    <a:lnTo>
                      <a:pt x="72" y="2"/>
                    </a:lnTo>
                    <a:lnTo>
                      <a:pt x="83" y="5"/>
                    </a:lnTo>
                    <a:lnTo>
                      <a:pt x="94" y="10"/>
                    </a:lnTo>
                    <a:lnTo>
                      <a:pt x="103" y="18"/>
                    </a:lnTo>
                    <a:lnTo>
                      <a:pt x="116" y="38"/>
                    </a:lnTo>
                    <a:lnTo>
                      <a:pt x="120" y="59"/>
                    </a:lnTo>
                    <a:lnTo>
                      <a:pt x="116" y="82"/>
                    </a:lnTo>
                    <a:lnTo>
                      <a:pt x="102" y="102"/>
                    </a:lnTo>
                    <a:lnTo>
                      <a:pt x="93" y="110"/>
                    </a:lnTo>
                    <a:lnTo>
                      <a:pt x="82" y="116"/>
                    </a:lnTo>
                    <a:lnTo>
                      <a:pt x="71" y="119"/>
                    </a:lnTo>
                    <a:lnTo>
                      <a:pt x="60" y="119"/>
                    </a:lnTo>
                    <a:lnTo>
                      <a:pt x="49" y="118"/>
                    </a:lnTo>
                    <a:lnTo>
                      <a:pt x="37" y="115"/>
                    </a:lnTo>
                    <a:lnTo>
                      <a:pt x="27" y="110"/>
                    </a:lnTo>
                    <a:lnTo>
                      <a:pt x="18" y="10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1066800" y="2743200"/>
            <a:ext cx="3233738" cy="1817688"/>
            <a:chOff x="672" y="1728"/>
            <a:chExt cx="2037" cy="1145"/>
          </a:xfrm>
        </p:grpSpPr>
        <p:sp>
          <p:nvSpPr>
            <p:cNvPr id="28689" name="Rectangle 17"/>
            <p:cNvSpPr>
              <a:spLocks noChangeArrowheads="1"/>
            </p:cNvSpPr>
            <p:nvPr/>
          </p:nvSpPr>
          <p:spPr bwMode="auto">
            <a:xfrm>
              <a:off x="672" y="1776"/>
              <a:ext cx="1920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2800"/>
                <a:t>mass (25 kg)</a:t>
              </a:r>
            </a:p>
          </p:txBody>
        </p:sp>
        <p:pic>
          <p:nvPicPr>
            <p:cNvPr id="28690" name="Picture 42" descr="j0151335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64" y="1728"/>
              <a:ext cx="645" cy="1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4572000" y="4648200"/>
            <a:ext cx="3657600" cy="1447800"/>
            <a:chOff x="2880" y="2928"/>
            <a:chExt cx="2304" cy="912"/>
          </a:xfrm>
        </p:grpSpPr>
        <p:grpSp>
          <p:nvGrpSpPr>
            <p:cNvPr id="8" name="Group 44"/>
            <p:cNvGrpSpPr>
              <a:grpSpLocks/>
            </p:cNvGrpSpPr>
            <p:nvPr/>
          </p:nvGrpSpPr>
          <p:grpSpPr bwMode="auto">
            <a:xfrm>
              <a:off x="2880" y="2928"/>
              <a:ext cx="1632" cy="384"/>
              <a:chOff x="2880" y="2928"/>
              <a:chExt cx="1632" cy="384"/>
            </a:xfrm>
          </p:grpSpPr>
          <p:sp>
            <p:nvSpPr>
              <p:cNvPr id="28687" name="Rectangle 21"/>
              <p:cNvSpPr>
                <a:spLocks noChangeArrowheads="1"/>
              </p:cNvSpPr>
              <p:nvPr/>
            </p:nvSpPr>
            <p:spPr bwMode="auto">
              <a:xfrm>
                <a:off x="2880" y="2928"/>
                <a:ext cx="1632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r>
                  <a:rPr lang="en-US" sz="2800"/>
                  <a:t>force (48 N     )</a:t>
                </a:r>
              </a:p>
            </p:txBody>
          </p:sp>
          <p:sp>
            <p:nvSpPr>
              <p:cNvPr id="28688" name="Line 22"/>
              <p:cNvSpPr>
                <a:spLocks noChangeShapeType="1"/>
              </p:cNvSpPr>
              <p:nvPr/>
            </p:nvSpPr>
            <p:spPr bwMode="auto">
              <a:xfrm>
                <a:off x="4080" y="3120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8686" name="Picture 43" descr="j0391040[1]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4136" y="3090"/>
              <a:ext cx="1048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2" name="~PP405.WAV">
            <a:hlinkClick r:id="" action="ppaction://media"/>
          </p:cNvPr>
          <p:cNvPicPr>
            <a:picLocks noRot="1" noChangeAspect="1"/>
          </p:cNvPicPr>
          <p:nvPr>
            <a:wavAudioFile r:embed="rId2" name="~PP405.WAV"/>
          </p:nvPr>
        </p:nvPicPr>
        <p:blipFill>
          <a:blip r:embed="rId7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7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609600" y="381000"/>
            <a:ext cx="2438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u="sng">
                <a:solidFill>
                  <a:srgbClr val="FF3300"/>
                </a:solidFill>
              </a:rPr>
              <a:t>distance</a:t>
            </a:r>
            <a:r>
              <a:rPr lang="en-US" sz="2800">
                <a:solidFill>
                  <a:srgbClr val="FF3300"/>
                </a:solidFill>
              </a:rPr>
              <a:t> (d)</a:t>
            </a: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4343400" y="381000"/>
            <a:ext cx="426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u="sng">
                <a:solidFill>
                  <a:srgbClr val="FF3300"/>
                </a:solidFill>
              </a:rPr>
              <a:t>displacement</a:t>
            </a:r>
            <a:r>
              <a:rPr lang="en-US" sz="2800">
                <a:solidFill>
                  <a:srgbClr val="FF3300"/>
                </a:solidFill>
              </a:rPr>
              <a:t> (</a:t>
            </a:r>
            <a:r>
              <a:rPr lang="en-US" sz="2800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en-US" sz="2800">
                <a:solidFill>
                  <a:srgbClr val="FF3300"/>
                </a:solidFill>
              </a:rPr>
              <a:t>x or </a:t>
            </a:r>
            <a:r>
              <a:rPr lang="en-US" sz="2800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en-US" sz="2800">
                <a:solidFill>
                  <a:srgbClr val="FF3300"/>
                </a:solidFill>
              </a:rPr>
              <a:t>y)</a:t>
            </a:r>
          </a:p>
        </p:txBody>
      </p:sp>
      <p:sp>
        <p:nvSpPr>
          <p:cNvPr id="140293" name="Rectangle 5"/>
          <p:cNvSpPr>
            <a:spLocks noChangeArrowheads="1"/>
          </p:cNvSpPr>
          <p:nvPr/>
        </p:nvSpPr>
        <p:spPr bwMode="auto">
          <a:xfrm>
            <a:off x="533400" y="914400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/>
              <a:t>how far object travels</a:t>
            </a:r>
          </a:p>
        </p:txBody>
      </p:sp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4343400" y="914400"/>
            <a:ext cx="3886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/>
              <a:t>the difference between</a:t>
            </a:r>
            <a:br>
              <a:rPr lang="en-US" sz="2800"/>
            </a:br>
            <a:r>
              <a:rPr lang="en-US" sz="2800"/>
              <a:t>the starting and ending</a:t>
            </a:r>
            <a:br>
              <a:rPr lang="en-US" sz="2800"/>
            </a:br>
            <a:r>
              <a:rPr lang="en-US" sz="2800"/>
              <a:t>points</a:t>
            </a:r>
          </a:p>
        </p:txBody>
      </p:sp>
      <p:sp>
        <p:nvSpPr>
          <p:cNvPr id="29702" name="Rectangle 7"/>
          <p:cNvSpPr>
            <a:spLocks noChangeArrowheads="1"/>
          </p:cNvSpPr>
          <p:nvPr/>
        </p:nvSpPr>
        <p:spPr bwMode="auto">
          <a:xfrm>
            <a:off x="609600" y="2209800"/>
            <a:ext cx="2667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-- depends on</a:t>
            </a:r>
            <a:br>
              <a:rPr lang="en-US" sz="2800">
                <a:solidFill>
                  <a:srgbClr val="FF3300"/>
                </a:solidFill>
              </a:rPr>
            </a:br>
            <a:r>
              <a:rPr lang="en-US" sz="2800">
                <a:solidFill>
                  <a:srgbClr val="FF3300"/>
                </a:solidFill>
              </a:rPr>
              <a:t>   path taken</a:t>
            </a:r>
          </a:p>
        </p:txBody>
      </p:sp>
      <p:sp>
        <p:nvSpPr>
          <p:cNvPr id="29703" name="Rectangle 8"/>
          <p:cNvSpPr>
            <a:spLocks noChangeArrowheads="1"/>
          </p:cNvSpPr>
          <p:nvPr/>
        </p:nvSpPr>
        <p:spPr bwMode="auto">
          <a:xfrm>
            <a:off x="4038600" y="35052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B-N</a:t>
            </a:r>
          </a:p>
        </p:txBody>
      </p:sp>
      <p:sp>
        <p:nvSpPr>
          <p:cNvPr id="29704" name="Rectangle 17"/>
          <p:cNvSpPr>
            <a:spLocks noChangeArrowheads="1"/>
          </p:cNvSpPr>
          <p:nvPr/>
        </p:nvSpPr>
        <p:spPr bwMode="auto">
          <a:xfrm>
            <a:off x="4343400" y="2133600"/>
            <a:ext cx="2971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-- independent of</a:t>
            </a:r>
            <a:br>
              <a:rPr lang="en-US" sz="2800">
                <a:solidFill>
                  <a:srgbClr val="FF3300"/>
                </a:solidFill>
              </a:rPr>
            </a:br>
            <a:r>
              <a:rPr lang="en-US" sz="2800">
                <a:solidFill>
                  <a:srgbClr val="FF3300"/>
                </a:solidFill>
              </a:rPr>
              <a:t>   path taken</a:t>
            </a:r>
          </a:p>
        </p:txBody>
      </p:sp>
      <p:sp>
        <p:nvSpPr>
          <p:cNvPr id="29705" name="Rectangle 18"/>
          <p:cNvSpPr>
            <a:spLocks noChangeArrowheads="1"/>
          </p:cNvSpPr>
          <p:nvPr/>
        </p:nvSpPr>
        <p:spPr bwMode="auto">
          <a:xfrm>
            <a:off x="4191000" y="57912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Memphis</a:t>
            </a:r>
          </a:p>
        </p:txBody>
      </p:sp>
      <p:sp>
        <p:nvSpPr>
          <p:cNvPr id="29706" name="Rectangle 19"/>
          <p:cNvSpPr>
            <a:spLocks noChangeArrowheads="1"/>
          </p:cNvSpPr>
          <p:nvPr/>
        </p:nvSpPr>
        <p:spPr bwMode="auto">
          <a:xfrm>
            <a:off x="1752600" y="34290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dirty="0" err="1" smtClean="0">
                <a:solidFill>
                  <a:srgbClr val="FF3300"/>
                </a:solidFill>
              </a:rPr>
              <a:t>Clev</a:t>
            </a:r>
            <a:endParaRPr lang="en-US" sz="2800" dirty="0">
              <a:solidFill>
                <a:srgbClr val="FF3300"/>
              </a:solidFill>
            </a:endParaRPr>
          </a:p>
        </p:txBody>
      </p:sp>
      <p:sp>
        <p:nvSpPr>
          <p:cNvPr id="29707" name="Oval 20"/>
          <p:cNvSpPr>
            <a:spLocks noChangeArrowheads="1"/>
          </p:cNvSpPr>
          <p:nvPr/>
        </p:nvSpPr>
        <p:spPr bwMode="auto">
          <a:xfrm>
            <a:off x="3657600" y="5867400"/>
            <a:ext cx="457200" cy="4572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Oval 21"/>
          <p:cNvSpPr>
            <a:spLocks noChangeArrowheads="1"/>
          </p:cNvSpPr>
          <p:nvPr/>
        </p:nvSpPr>
        <p:spPr bwMode="auto">
          <a:xfrm>
            <a:off x="2971800" y="35814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Oval 22"/>
          <p:cNvSpPr>
            <a:spLocks noChangeArrowheads="1"/>
          </p:cNvSpPr>
          <p:nvPr/>
        </p:nvSpPr>
        <p:spPr bwMode="auto">
          <a:xfrm>
            <a:off x="3810000" y="37338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311" name="Line 23"/>
          <p:cNvSpPr>
            <a:spLocks noChangeShapeType="1"/>
          </p:cNvSpPr>
          <p:nvPr/>
        </p:nvSpPr>
        <p:spPr bwMode="auto">
          <a:xfrm>
            <a:off x="3886200" y="3886200"/>
            <a:ext cx="0" cy="1981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0312" name="Line 24"/>
          <p:cNvSpPr>
            <a:spLocks noChangeShapeType="1"/>
          </p:cNvSpPr>
          <p:nvPr/>
        </p:nvSpPr>
        <p:spPr bwMode="auto">
          <a:xfrm flipH="1" flipV="1">
            <a:off x="3048000" y="3733800"/>
            <a:ext cx="838200" cy="2133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0313" name="Line 25"/>
          <p:cNvSpPr>
            <a:spLocks noChangeShapeType="1"/>
          </p:cNvSpPr>
          <p:nvPr/>
        </p:nvSpPr>
        <p:spPr bwMode="auto">
          <a:xfrm flipH="1" flipV="1">
            <a:off x="3124200" y="3657600"/>
            <a:ext cx="685800" cy="1524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0314" name="Rectangle 26"/>
          <p:cNvSpPr>
            <a:spLocks noChangeArrowheads="1"/>
          </p:cNvSpPr>
          <p:nvPr/>
        </p:nvSpPr>
        <p:spPr bwMode="auto">
          <a:xfrm>
            <a:off x="5181600" y="3429000"/>
            <a:ext cx="2895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>
                <a:solidFill>
                  <a:srgbClr val="FF3300"/>
                </a:solidFill>
              </a:rPr>
              <a:t>displacement</a:t>
            </a:r>
            <a:br>
              <a:rPr lang="en-US" sz="2800">
                <a:solidFill>
                  <a:srgbClr val="FF3300"/>
                </a:solidFill>
              </a:rPr>
            </a:br>
            <a:r>
              <a:rPr lang="en-US" sz="2800">
                <a:solidFill>
                  <a:srgbClr val="FF3300"/>
                </a:solidFill>
              </a:rPr>
              <a:t>vector</a:t>
            </a:r>
          </a:p>
        </p:txBody>
      </p:sp>
      <p:sp>
        <p:nvSpPr>
          <p:cNvPr id="140316" name="Line 28"/>
          <p:cNvSpPr>
            <a:spLocks noChangeShapeType="1"/>
          </p:cNvSpPr>
          <p:nvPr/>
        </p:nvSpPr>
        <p:spPr bwMode="auto">
          <a:xfrm flipV="1">
            <a:off x="3581400" y="32766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317" name="Line 29"/>
          <p:cNvSpPr>
            <a:spLocks noChangeShapeType="1"/>
          </p:cNvSpPr>
          <p:nvPr/>
        </p:nvSpPr>
        <p:spPr bwMode="auto">
          <a:xfrm>
            <a:off x="4114800" y="3276600"/>
            <a:ext cx="1371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0318" name="Picture 30" descr="en00479_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900" y="4713288"/>
            <a:ext cx="1790700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319" name="Picture 31" descr="j0084592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464050"/>
            <a:ext cx="27971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320" name="Picture 32" descr="tn01165_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56366">
            <a:off x="4572000" y="4419600"/>
            <a:ext cx="198120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~PP385.WAV">
            <a:hlinkClick r:id="" action="ppaction://media"/>
          </p:cNvPr>
          <p:cNvPicPr>
            <a:picLocks noRot="1" noChangeAspect="1"/>
          </p:cNvPicPr>
          <p:nvPr>
            <a:wavAudioFile r:embed="rId2" name="~PP385.WAV"/>
          </p:nvPr>
        </p:nvPicPr>
        <p:blipFill>
          <a:blip r:embed="rId7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1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40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0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40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40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3000"/>
                                        <p:tgtEl>
                                          <p:spTgt spid="14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000"/>
                                        <p:tgtEl>
                                          <p:spTgt spid="140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0"/>
                                        <p:tgtEl>
                                          <p:spTgt spid="140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000"/>
                                        <p:tgtEl>
                                          <p:spTgt spid="140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2000"/>
                                        <p:tgtEl>
                                          <p:spTgt spid="140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2000"/>
                                        <p:tgtEl>
                                          <p:spTgt spid="140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40293" grpId="0"/>
      <p:bldP spid="140294" grpId="0"/>
      <p:bldP spid="140311" grpId="0" animBg="1"/>
      <p:bldP spid="140312" grpId="0" animBg="1"/>
      <p:bldP spid="140313" grpId="0" animBg="1"/>
      <p:bldP spid="140314" grpId="0"/>
      <p:bldP spid="140316" grpId="0" animBg="1"/>
      <p:bldP spid="1403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ChangeArrowheads="1"/>
          </p:cNvSpPr>
          <p:nvPr/>
        </p:nvSpPr>
        <p:spPr bwMode="auto">
          <a:xfrm>
            <a:off x="457200" y="381000"/>
            <a:ext cx="655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For position coordinates x</a:t>
            </a:r>
            <a:r>
              <a:rPr lang="en-US" sz="2800" baseline="-25000">
                <a:solidFill>
                  <a:srgbClr val="FF3300"/>
                </a:solidFill>
              </a:rPr>
              <a:t>1</a:t>
            </a:r>
            <a:r>
              <a:rPr lang="en-US" sz="2800">
                <a:solidFill>
                  <a:srgbClr val="FF3300"/>
                </a:solidFill>
              </a:rPr>
              <a:t> and x</a:t>
            </a:r>
            <a:r>
              <a:rPr lang="en-US" sz="2800" baseline="-25000">
                <a:solidFill>
                  <a:srgbClr val="FF3300"/>
                </a:solidFill>
              </a:rPr>
              <a:t>2</a:t>
            </a:r>
            <a:r>
              <a:rPr lang="en-US" sz="2800">
                <a:solidFill>
                  <a:srgbClr val="FF3300"/>
                </a:solidFill>
              </a:rPr>
              <a:t>, displacement is...</a:t>
            </a:r>
            <a:endParaRPr lang="en-US" sz="2800" baseline="-25000">
              <a:solidFill>
                <a:srgbClr val="FF3300"/>
              </a:solidFill>
            </a:endParaRPr>
          </a:p>
        </p:txBody>
      </p:sp>
      <p:sp>
        <p:nvSpPr>
          <p:cNvPr id="120840" name="Rectangle 8"/>
          <p:cNvSpPr>
            <a:spLocks noChangeArrowheads="1"/>
          </p:cNvSpPr>
          <p:nvPr/>
        </p:nvSpPr>
        <p:spPr bwMode="auto">
          <a:xfrm>
            <a:off x="3124200" y="838200"/>
            <a:ext cx="289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en-US" sz="2800">
                <a:solidFill>
                  <a:schemeClr val="tx2"/>
                </a:solidFill>
              </a:rPr>
              <a:t>x = x</a:t>
            </a:r>
            <a:r>
              <a:rPr lang="en-US" sz="2800" baseline="-25000">
                <a:solidFill>
                  <a:schemeClr val="tx2"/>
                </a:solidFill>
              </a:rPr>
              <a:t>2</a:t>
            </a:r>
            <a:r>
              <a:rPr lang="en-US" sz="2800">
                <a:solidFill>
                  <a:schemeClr val="tx2"/>
                </a:solidFill>
              </a:rPr>
              <a:t> – x</a:t>
            </a:r>
            <a:r>
              <a:rPr lang="en-US" sz="2800" baseline="-25000">
                <a:solidFill>
                  <a:schemeClr val="tx2"/>
                </a:solidFill>
              </a:rPr>
              <a:t>1</a:t>
            </a:r>
            <a:r>
              <a:rPr lang="en-US" sz="2800">
                <a:solidFill>
                  <a:schemeClr val="tx2"/>
                </a:solidFill>
              </a:rPr>
              <a:t>.</a:t>
            </a:r>
            <a:endParaRPr lang="en-US" sz="2800" baseline="-25000">
              <a:solidFill>
                <a:schemeClr val="tx2"/>
              </a:solidFill>
            </a:endParaRPr>
          </a:p>
        </p:txBody>
      </p:sp>
      <p:sp>
        <p:nvSpPr>
          <p:cNvPr id="30724" name="Rectangle 9"/>
          <p:cNvSpPr>
            <a:spLocks noChangeArrowheads="1"/>
          </p:cNvSpPr>
          <p:nvPr/>
        </p:nvSpPr>
        <p:spPr bwMode="auto">
          <a:xfrm>
            <a:off x="914400" y="4419600"/>
            <a:ext cx="655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For position coordinates y</a:t>
            </a:r>
            <a:r>
              <a:rPr lang="en-US" sz="2800" baseline="-25000">
                <a:solidFill>
                  <a:srgbClr val="FF3300"/>
                </a:solidFill>
              </a:rPr>
              <a:t>1</a:t>
            </a:r>
            <a:r>
              <a:rPr lang="en-US" sz="2800">
                <a:solidFill>
                  <a:srgbClr val="FF3300"/>
                </a:solidFill>
              </a:rPr>
              <a:t> and y</a:t>
            </a:r>
            <a:r>
              <a:rPr lang="en-US" sz="2800" baseline="-25000">
                <a:solidFill>
                  <a:srgbClr val="FF3300"/>
                </a:solidFill>
              </a:rPr>
              <a:t>2</a:t>
            </a:r>
            <a:r>
              <a:rPr lang="en-US" sz="2800">
                <a:solidFill>
                  <a:srgbClr val="FF3300"/>
                </a:solidFill>
              </a:rPr>
              <a:t>, displacement is...</a:t>
            </a:r>
            <a:endParaRPr lang="en-US" sz="2800" baseline="-25000">
              <a:solidFill>
                <a:srgbClr val="FF3300"/>
              </a:solidFill>
            </a:endParaRPr>
          </a:p>
        </p:txBody>
      </p:sp>
      <p:sp>
        <p:nvSpPr>
          <p:cNvPr id="120842" name="Rectangle 10"/>
          <p:cNvSpPr>
            <a:spLocks noChangeArrowheads="1"/>
          </p:cNvSpPr>
          <p:nvPr/>
        </p:nvSpPr>
        <p:spPr bwMode="auto">
          <a:xfrm>
            <a:off x="3581400" y="4876800"/>
            <a:ext cx="289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en-US" sz="2800">
                <a:solidFill>
                  <a:schemeClr val="tx2"/>
                </a:solidFill>
              </a:rPr>
              <a:t>y = y</a:t>
            </a:r>
            <a:r>
              <a:rPr lang="en-US" sz="2800" baseline="-25000">
                <a:solidFill>
                  <a:schemeClr val="tx2"/>
                </a:solidFill>
              </a:rPr>
              <a:t>2</a:t>
            </a:r>
            <a:r>
              <a:rPr lang="en-US" sz="2800">
                <a:solidFill>
                  <a:schemeClr val="tx2"/>
                </a:solidFill>
              </a:rPr>
              <a:t> – y</a:t>
            </a:r>
            <a:r>
              <a:rPr lang="en-US" sz="2800" baseline="-25000">
                <a:solidFill>
                  <a:schemeClr val="tx2"/>
                </a:solidFill>
              </a:rPr>
              <a:t>1</a:t>
            </a:r>
            <a:r>
              <a:rPr lang="en-US" sz="2800">
                <a:solidFill>
                  <a:schemeClr val="tx2"/>
                </a:solidFill>
              </a:rPr>
              <a:t>.</a:t>
            </a:r>
            <a:endParaRPr lang="en-US" sz="2800" baseline="-25000">
              <a:solidFill>
                <a:schemeClr val="tx2"/>
              </a:solidFill>
            </a:endParaRPr>
          </a:p>
        </p:txBody>
      </p:sp>
      <p:pic>
        <p:nvPicPr>
          <p:cNvPr id="30726" name="Picture 11" descr="j0202636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124075"/>
            <a:ext cx="4672013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Rectangle 12"/>
          <p:cNvSpPr>
            <a:spLocks noChangeArrowheads="1"/>
          </p:cNvSpPr>
          <p:nvPr/>
        </p:nvSpPr>
        <p:spPr bwMode="auto">
          <a:xfrm>
            <a:off x="1981200" y="1295400"/>
            <a:ext cx="76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x</a:t>
            </a:r>
            <a:r>
              <a:rPr lang="en-US" sz="2800" baseline="-2500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30728" name="Rectangle 13"/>
          <p:cNvSpPr>
            <a:spLocks noChangeArrowheads="1"/>
          </p:cNvSpPr>
          <p:nvPr/>
        </p:nvSpPr>
        <p:spPr bwMode="auto">
          <a:xfrm>
            <a:off x="5410200" y="1295400"/>
            <a:ext cx="76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x</a:t>
            </a:r>
            <a:r>
              <a:rPr lang="en-US" sz="2800" baseline="-25000">
                <a:solidFill>
                  <a:srgbClr val="FF3300"/>
                </a:solidFill>
              </a:rPr>
              <a:t>2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7391400" y="3505200"/>
            <a:ext cx="1012825" cy="2784475"/>
            <a:chOff x="4348" y="2736"/>
            <a:chExt cx="340" cy="934"/>
          </a:xfrm>
        </p:grpSpPr>
        <p:sp>
          <p:nvSpPr>
            <p:cNvPr id="30734" name="Rectangle 26"/>
            <p:cNvSpPr>
              <a:spLocks noChangeArrowheads="1"/>
            </p:cNvSpPr>
            <p:nvPr/>
          </p:nvSpPr>
          <p:spPr bwMode="auto">
            <a:xfrm>
              <a:off x="4354" y="2786"/>
              <a:ext cx="23" cy="88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5" name="Freeform 27"/>
            <p:cNvSpPr>
              <a:spLocks/>
            </p:cNvSpPr>
            <p:nvPr/>
          </p:nvSpPr>
          <p:spPr bwMode="auto">
            <a:xfrm>
              <a:off x="4348" y="2736"/>
              <a:ext cx="42" cy="42"/>
            </a:xfrm>
            <a:custGeom>
              <a:avLst/>
              <a:gdLst>
                <a:gd name="T0" fmla="*/ 11 w 84"/>
                <a:gd name="T1" fmla="*/ 21 h 84"/>
                <a:gd name="T2" fmla="*/ 12 w 84"/>
                <a:gd name="T3" fmla="*/ 21 h 84"/>
                <a:gd name="T4" fmla="*/ 14 w 84"/>
                <a:gd name="T5" fmla="*/ 21 h 84"/>
                <a:gd name="T6" fmla="*/ 17 w 84"/>
                <a:gd name="T7" fmla="*/ 20 h 84"/>
                <a:gd name="T8" fmla="*/ 18 w 84"/>
                <a:gd name="T9" fmla="*/ 18 h 84"/>
                <a:gd name="T10" fmla="*/ 20 w 84"/>
                <a:gd name="T11" fmla="*/ 17 h 84"/>
                <a:gd name="T12" fmla="*/ 20 w 84"/>
                <a:gd name="T13" fmla="*/ 14 h 84"/>
                <a:gd name="T14" fmla="*/ 21 w 84"/>
                <a:gd name="T15" fmla="*/ 12 h 84"/>
                <a:gd name="T16" fmla="*/ 21 w 84"/>
                <a:gd name="T17" fmla="*/ 11 h 84"/>
                <a:gd name="T18" fmla="*/ 21 w 84"/>
                <a:gd name="T19" fmla="*/ 9 h 84"/>
                <a:gd name="T20" fmla="*/ 20 w 84"/>
                <a:gd name="T21" fmla="*/ 6 h 84"/>
                <a:gd name="T22" fmla="*/ 20 w 84"/>
                <a:gd name="T23" fmla="*/ 5 h 84"/>
                <a:gd name="T24" fmla="*/ 18 w 84"/>
                <a:gd name="T25" fmla="*/ 3 h 84"/>
                <a:gd name="T26" fmla="*/ 17 w 84"/>
                <a:gd name="T27" fmla="*/ 1 h 84"/>
                <a:gd name="T28" fmla="*/ 14 w 84"/>
                <a:gd name="T29" fmla="*/ 1 h 84"/>
                <a:gd name="T30" fmla="*/ 12 w 84"/>
                <a:gd name="T31" fmla="*/ 1 h 84"/>
                <a:gd name="T32" fmla="*/ 11 w 84"/>
                <a:gd name="T33" fmla="*/ 0 h 84"/>
                <a:gd name="T34" fmla="*/ 9 w 84"/>
                <a:gd name="T35" fmla="*/ 1 h 84"/>
                <a:gd name="T36" fmla="*/ 6 w 84"/>
                <a:gd name="T37" fmla="*/ 1 h 84"/>
                <a:gd name="T38" fmla="*/ 5 w 84"/>
                <a:gd name="T39" fmla="*/ 1 h 84"/>
                <a:gd name="T40" fmla="*/ 3 w 84"/>
                <a:gd name="T41" fmla="*/ 3 h 84"/>
                <a:gd name="T42" fmla="*/ 1 w 84"/>
                <a:gd name="T43" fmla="*/ 5 h 84"/>
                <a:gd name="T44" fmla="*/ 1 w 84"/>
                <a:gd name="T45" fmla="*/ 6 h 84"/>
                <a:gd name="T46" fmla="*/ 1 w 84"/>
                <a:gd name="T47" fmla="*/ 9 h 84"/>
                <a:gd name="T48" fmla="*/ 0 w 84"/>
                <a:gd name="T49" fmla="*/ 11 h 84"/>
                <a:gd name="T50" fmla="*/ 1 w 84"/>
                <a:gd name="T51" fmla="*/ 12 h 84"/>
                <a:gd name="T52" fmla="*/ 1 w 84"/>
                <a:gd name="T53" fmla="*/ 14 h 84"/>
                <a:gd name="T54" fmla="*/ 1 w 84"/>
                <a:gd name="T55" fmla="*/ 17 h 84"/>
                <a:gd name="T56" fmla="*/ 3 w 84"/>
                <a:gd name="T57" fmla="*/ 18 h 84"/>
                <a:gd name="T58" fmla="*/ 5 w 84"/>
                <a:gd name="T59" fmla="*/ 20 h 84"/>
                <a:gd name="T60" fmla="*/ 6 w 84"/>
                <a:gd name="T61" fmla="*/ 21 h 84"/>
                <a:gd name="T62" fmla="*/ 9 w 84"/>
                <a:gd name="T63" fmla="*/ 21 h 84"/>
                <a:gd name="T64" fmla="*/ 11 w 84"/>
                <a:gd name="T65" fmla="*/ 21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4"/>
                <a:gd name="T100" fmla="*/ 0 h 84"/>
                <a:gd name="T101" fmla="*/ 84 w 84"/>
                <a:gd name="T102" fmla="*/ 84 h 8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4" h="84">
                  <a:moveTo>
                    <a:pt x="42" y="84"/>
                  </a:moveTo>
                  <a:lnTo>
                    <a:pt x="50" y="83"/>
                  </a:lnTo>
                  <a:lnTo>
                    <a:pt x="58" y="81"/>
                  </a:lnTo>
                  <a:lnTo>
                    <a:pt x="65" y="77"/>
                  </a:lnTo>
                  <a:lnTo>
                    <a:pt x="72" y="71"/>
                  </a:lnTo>
                  <a:lnTo>
                    <a:pt x="77" y="66"/>
                  </a:lnTo>
                  <a:lnTo>
                    <a:pt x="80" y="59"/>
                  </a:lnTo>
                  <a:lnTo>
                    <a:pt x="83" y="51"/>
                  </a:lnTo>
                  <a:lnTo>
                    <a:pt x="84" y="43"/>
                  </a:lnTo>
                  <a:lnTo>
                    <a:pt x="83" y="35"/>
                  </a:lnTo>
                  <a:lnTo>
                    <a:pt x="80" y="26"/>
                  </a:lnTo>
                  <a:lnTo>
                    <a:pt x="77" y="20"/>
                  </a:lnTo>
                  <a:lnTo>
                    <a:pt x="72" y="13"/>
                  </a:lnTo>
                  <a:lnTo>
                    <a:pt x="65" y="7"/>
                  </a:lnTo>
                  <a:lnTo>
                    <a:pt x="58" y="3"/>
                  </a:lnTo>
                  <a:lnTo>
                    <a:pt x="50" y="1"/>
                  </a:lnTo>
                  <a:lnTo>
                    <a:pt x="42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9" y="7"/>
                  </a:lnTo>
                  <a:lnTo>
                    <a:pt x="12" y="13"/>
                  </a:lnTo>
                  <a:lnTo>
                    <a:pt x="7" y="20"/>
                  </a:lnTo>
                  <a:lnTo>
                    <a:pt x="3" y="26"/>
                  </a:lnTo>
                  <a:lnTo>
                    <a:pt x="1" y="35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59"/>
                  </a:lnTo>
                  <a:lnTo>
                    <a:pt x="7" y="66"/>
                  </a:lnTo>
                  <a:lnTo>
                    <a:pt x="12" y="71"/>
                  </a:lnTo>
                  <a:lnTo>
                    <a:pt x="19" y="77"/>
                  </a:lnTo>
                  <a:lnTo>
                    <a:pt x="26" y="81"/>
                  </a:lnTo>
                  <a:lnTo>
                    <a:pt x="34" y="83"/>
                  </a:lnTo>
                  <a:lnTo>
                    <a:pt x="42" y="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6" name="Freeform 29"/>
            <p:cNvSpPr>
              <a:spLocks/>
            </p:cNvSpPr>
            <p:nvPr/>
          </p:nvSpPr>
          <p:spPr bwMode="auto">
            <a:xfrm>
              <a:off x="4384" y="2746"/>
              <a:ext cx="304" cy="260"/>
            </a:xfrm>
            <a:custGeom>
              <a:avLst/>
              <a:gdLst>
                <a:gd name="T0" fmla="*/ 136 w 608"/>
                <a:gd name="T1" fmla="*/ 13 h 519"/>
                <a:gd name="T2" fmla="*/ 124 w 608"/>
                <a:gd name="T3" fmla="*/ 19 h 519"/>
                <a:gd name="T4" fmla="*/ 113 w 608"/>
                <a:gd name="T5" fmla="*/ 25 h 519"/>
                <a:gd name="T6" fmla="*/ 102 w 608"/>
                <a:gd name="T7" fmla="*/ 28 h 519"/>
                <a:gd name="T8" fmla="*/ 92 w 608"/>
                <a:gd name="T9" fmla="*/ 26 h 519"/>
                <a:gd name="T10" fmla="*/ 84 w 608"/>
                <a:gd name="T11" fmla="*/ 22 h 519"/>
                <a:gd name="T12" fmla="*/ 77 w 608"/>
                <a:gd name="T13" fmla="*/ 17 h 519"/>
                <a:gd name="T14" fmla="*/ 71 w 608"/>
                <a:gd name="T15" fmla="*/ 10 h 519"/>
                <a:gd name="T16" fmla="*/ 66 w 608"/>
                <a:gd name="T17" fmla="*/ 4 h 519"/>
                <a:gd name="T18" fmla="*/ 58 w 608"/>
                <a:gd name="T19" fmla="*/ 1 h 519"/>
                <a:gd name="T20" fmla="*/ 50 w 608"/>
                <a:gd name="T21" fmla="*/ 0 h 519"/>
                <a:gd name="T22" fmla="*/ 42 w 608"/>
                <a:gd name="T23" fmla="*/ 1 h 519"/>
                <a:gd name="T24" fmla="*/ 32 w 608"/>
                <a:gd name="T25" fmla="*/ 5 h 519"/>
                <a:gd name="T26" fmla="*/ 20 w 608"/>
                <a:gd name="T27" fmla="*/ 11 h 519"/>
                <a:gd name="T28" fmla="*/ 11 w 608"/>
                <a:gd name="T29" fmla="*/ 18 h 519"/>
                <a:gd name="T30" fmla="*/ 3 w 608"/>
                <a:gd name="T31" fmla="*/ 25 h 519"/>
                <a:gd name="T32" fmla="*/ 1 w 608"/>
                <a:gd name="T33" fmla="*/ 31 h 519"/>
                <a:gd name="T34" fmla="*/ 6 w 608"/>
                <a:gd name="T35" fmla="*/ 49 h 519"/>
                <a:gd name="T36" fmla="*/ 11 w 608"/>
                <a:gd name="T37" fmla="*/ 78 h 519"/>
                <a:gd name="T38" fmla="*/ 10 w 608"/>
                <a:gd name="T39" fmla="*/ 113 h 519"/>
                <a:gd name="T40" fmla="*/ 5 w 608"/>
                <a:gd name="T41" fmla="*/ 130 h 519"/>
                <a:gd name="T42" fmla="*/ 10 w 608"/>
                <a:gd name="T43" fmla="*/ 127 h 519"/>
                <a:gd name="T44" fmla="*/ 17 w 608"/>
                <a:gd name="T45" fmla="*/ 124 h 519"/>
                <a:gd name="T46" fmla="*/ 24 w 608"/>
                <a:gd name="T47" fmla="*/ 119 h 519"/>
                <a:gd name="T48" fmla="*/ 35 w 608"/>
                <a:gd name="T49" fmla="*/ 113 h 519"/>
                <a:gd name="T50" fmla="*/ 44 w 608"/>
                <a:gd name="T51" fmla="*/ 109 h 519"/>
                <a:gd name="T52" fmla="*/ 54 w 608"/>
                <a:gd name="T53" fmla="*/ 104 h 519"/>
                <a:gd name="T54" fmla="*/ 62 w 608"/>
                <a:gd name="T55" fmla="*/ 101 h 519"/>
                <a:gd name="T56" fmla="*/ 68 w 608"/>
                <a:gd name="T57" fmla="*/ 100 h 519"/>
                <a:gd name="T58" fmla="*/ 70 w 608"/>
                <a:gd name="T59" fmla="*/ 100 h 519"/>
                <a:gd name="T60" fmla="*/ 72 w 608"/>
                <a:gd name="T61" fmla="*/ 100 h 519"/>
                <a:gd name="T62" fmla="*/ 75 w 608"/>
                <a:gd name="T63" fmla="*/ 100 h 519"/>
                <a:gd name="T64" fmla="*/ 76 w 608"/>
                <a:gd name="T65" fmla="*/ 72 h 519"/>
                <a:gd name="T66" fmla="*/ 66 w 608"/>
                <a:gd name="T67" fmla="*/ 64 h 519"/>
                <a:gd name="T68" fmla="*/ 70 w 608"/>
                <a:gd name="T69" fmla="*/ 52 h 519"/>
                <a:gd name="T70" fmla="*/ 82 w 608"/>
                <a:gd name="T71" fmla="*/ 51 h 519"/>
                <a:gd name="T72" fmla="*/ 86 w 608"/>
                <a:gd name="T73" fmla="*/ 63 h 519"/>
                <a:gd name="T74" fmla="*/ 76 w 608"/>
                <a:gd name="T75" fmla="*/ 72 h 519"/>
                <a:gd name="T76" fmla="*/ 77 w 608"/>
                <a:gd name="T77" fmla="*/ 100 h 519"/>
                <a:gd name="T78" fmla="*/ 83 w 608"/>
                <a:gd name="T79" fmla="*/ 102 h 519"/>
                <a:gd name="T80" fmla="*/ 88 w 608"/>
                <a:gd name="T81" fmla="*/ 103 h 519"/>
                <a:gd name="T82" fmla="*/ 92 w 608"/>
                <a:gd name="T83" fmla="*/ 106 h 519"/>
                <a:gd name="T84" fmla="*/ 98 w 608"/>
                <a:gd name="T85" fmla="*/ 111 h 519"/>
                <a:gd name="T86" fmla="*/ 106 w 608"/>
                <a:gd name="T87" fmla="*/ 116 h 519"/>
                <a:gd name="T88" fmla="*/ 115 w 608"/>
                <a:gd name="T89" fmla="*/ 118 h 519"/>
                <a:gd name="T90" fmla="*/ 125 w 608"/>
                <a:gd name="T91" fmla="*/ 118 h 519"/>
                <a:gd name="T92" fmla="*/ 135 w 608"/>
                <a:gd name="T93" fmla="*/ 116 h 519"/>
                <a:gd name="T94" fmla="*/ 143 w 608"/>
                <a:gd name="T95" fmla="*/ 114 h 519"/>
                <a:gd name="T96" fmla="*/ 149 w 608"/>
                <a:gd name="T97" fmla="*/ 112 h 519"/>
                <a:gd name="T98" fmla="*/ 152 w 608"/>
                <a:gd name="T99" fmla="*/ 110 h 519"/>
                <a:gd name="T100" fmla="*/ 141 w 608"/>
                <a:gd name="T101" fmla="*/ 10 h 51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08"/>
                <a:gd name="T154" fmla="*/ 0 h 519"/>
                <a:gd name="T155" fmla="*/ 608 w 608"/>
                <a:gd name="T156" fmla="*/ 519 h 51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08" h="519">
                  <a:moveTo>
                    <a:pt x="563" y="39"/>
                  </a:moveTo>
                  <a:lnTo>
                    <a:pt x="541" y="49"/>
                  </a:lnTo>
                  <a:lnTo>
                    <a:pt x="521" y="62"/>
                  </a:lnTo>
                  <a:lnTo>
                    <a:pt x="499" y="75"/>
                  </a:lnTo>
                  <a:lnTo>
                    <a:pt x="477" y="87"/>
                  </a:lnTo>
                  <a:lnTo>
                    <a:pt x="455" y="98"/>
                  </a:lnTo>
                  <a:lnTo>
                    <a:pt x="433" y="106"/>
                  </a:lnTo>
                  <a:lnTo>
                    <a:pt x="410" y="109"/>
                  </a:lnTo>
                  <a:lnTo>
                    <a:pt x="387" y="108"/>
                  </a:lnTo>
                  <a:lnTo>
                    <a:pt x="370" y="103"/>
                  </a:lnTo>
                  <a:lnTo>
                    <a:pt x="353" y="96"/>
                  </a:lnTo>
                  <a:lnTo>
                    <a:pt x="338" y="88"/>
                  </a:lnTo>
                  <a:lnTo>
                    <a:pt x="323" y="78"/>
                  </a:lnTo>
                  <a:lnTo>
                    <a:pt x="309" y="67"/>
                  </a:lnTo>
                  <a:lnTo>
                    <a:pt x="296" y="54"/>
                  </a:lnTo>
                  <a:lnTo>
                    <a:pt x="283" y="40"/>
                  </a:lnTo>
                  <a:lnTo>
                    <a:pt x="272" y="25"/>
                  </a:lnTo>
                  <a:lnTo>
                    <a:pt x="262" y="16"/>
                  </a:lnTo>
                  <a:lnTo>
                    <a:pt x="249" y="8"/>
                  </a:lnTo>
                  <a:lnTo>
                    <a:pt x="234" y="3"/>
                  </a:lnTo>
                  <a:lnTo>
                    <a:pt x="218" y="0"/>
                  </a:lnTo>
                  <a:lnTo>
                    <a:pt x="201" y="0"/>
                  </a:lnTo>
                  <a:lnTo>
                    <a:pt x="184" y="0"/>
                  </a:lnTo>
                  <a:lnTo>
                    <a:pt x="168" y="3"/>
                  </a:lnTo>
                  <a:lnTo>
                    <a:pt x="154" y="7"/>
                  </a:lnTo>
                  <a:lnTo>
                    <a:pt x="128" y="18"/>
                  </a:lnTo>
                  <a:lnTo>
                    <a:pt x="105" y="30"/>
                  </a:lnTo>
                  <a:lnTo>
                    <a:pt x="83" y="44"/>
                  </a:lnTo>
                  <a:lnTo>
                    <a:pt x="63" y="56"/>
                  </a:lnTo>
                  <a:lnTo>
                    <a:pt x="46" y="71"/>
                  </a:lnTo>
                  <a:lnTo>
                    <a:pt x="30" y="85"/>
                  </a:lnTo>
                  <a:lnTo>
                    <a:pt x="15" y="100"/>
                  </a:lnTo>
                  <a:lnTo>
                    <a:pt x="0" y="114"/>
                  </a:lnTo>
                  <a:lnTo>
                    <a:pt x="4" y="124"/>
                  </a:lnTo>
                  <a:lnTo>
                    <a:pt x="14" y="151"/>
                  </a:lnTo>
                  <a:lnTo>
                    <a:pt x="25" y="193"/>
                  </a:lnTo>
                  <a:lnTo>
                    <a:pt x="38" y="247"/>
                  </a:lnTo>
                  <a:lnTo>
                    <a:pt x="46" y="310"/>
                  </a:lnTo>
                  <a:lnTo>
                    <a:pt x="47" y="378"/>
                  </a:lnTo>
                  <a:lnTo>
                    <a:pt x="39" y="449"/>
                  </a:lnTo>
                  <a:lnTo>
                    <a:pt x="19" y="519"/>
                  </a:lnTo>
                  <a:lnTo>
                    <a:pt x="22" y="517"/>
                  </a:lnTo>
                  <a:lnTo>
                    <a:pt x="29" y="513"/>
                  </a:lnTo>
                  <a:lnTo>
                    <a:pt x="38" y="508"/>
                  </a:lnTo>
                  <a:lnTo>
                    <a:pt x="51" y="501"/>
                  </a:lnTo>
                  <a:lnTo>
                    <a:pt x="66" y="493"/>
                  </a:lnTo>
                  <a:lnTo>
                    <a:pt x="82" y="484"/>
                  </a:lnTo>
                  <a:lnTo>
                    <a:pt x="99" y="473"/>
                  </a:lnTo>
                  <a:lnTo>
                    <a:pt x="119" y="463"/>
                  </a:lnTo>
                  <a:lnTo>
                    <a:pt x="138" y="452"/>
                  </a:lnTo>
                  <a:lnTo>
                    <a:pt x="158" y="443"/>
                  </a:lnTo>
                  <a:lnTo>
                    <a:pt x="177" y="433"/>
                  </a:lnTo>
                  <a:lnTo>
                    <a:pt x="198" y="424"/>
                  </a:lnTo>
                  <a:lnTo>
                    <a:pt x="217" y="416"/>
                  </a:lnTo>
                  <a:lnTo>
                    <a:pt x="235" y="409"/>
                  </a:lnTo>
                  <a:lnTo>
                    <a:pt x="251" y="403"/>
                  </a:lnTo>
                  <a:lnTo>
                    <a:pt x="266" y="399"/>
                  </a:lnTo>
                  <a:lnTo>
                    <a:pt x="270" y="398"/>
                  </a:lnTo>
                  <a:lnTo>
                    <a:pt x="274" y="398"/>
                  </a:lnTo>
                  <a:lnTo>
                    <a:pt x="279" y="397"/>
                  </a:lnTo>
                  <a:lnTo>
                    <a:pt x="283" y="397"/>
                  </a:lnTo>
                  <a:lnTo>
                    <a:pt x="288" y="397"/>
                  </a:lnTo>
                  <a:lnTo>
                    <a:pt x="293" y="397"/>
                  </a:lnTo>
                  <a:lnTo>
                    <a:pt x="297" y="397"/>
                  </a:lnTo>
                  <a:lnTo>
                    <a:pt x="302" y="397"/>
                  </a:lnTo>
                  <a:lnTo>
                    <a:pt x="302" y="287"/>
                  </a:lnTo>
                  <a:lnTo>
                    <a:pt x="256" y="314"/>
                  </a:lnTo>
                  <a:lnTo>
                    <a:pt x="263" y="255"/>
                  </a:lnTo>
                  <a:lnTo>
                    <a:pt x="220" y="216"/>
                  </a:lnTo>
                  <a:lnTo>
                    <a:pt x="278" y="206"/>
                  </a:lnTo>
                  <a:lnTo>
                    <a:pt x="301" y="152"/>
                  </a:lnTo>
                  <a:lnTo>
                    <a:pt x="330" y="204"/>
                  </a:lnTo>
                  <a:lnTo>
                    <a:pt x="388" y="209"/>
                  </a:lnTo>
                  <a:lnTo>
                    <a:pt x="347" y="252"/>
                  </a:lnTo>
                  <a:lnTo>
                    <a:pt x="359" y="310"/>
                  </a:lnTo>
                  <a:lnTo>
                    <a:pt x="302" y="287"/>
                  </a:lnTo>
                  <a:lnTo>
                    <a:pt x="302" y="397"/>
                  </a:lnTo>
                  <a:lnTo>
                    <a:pt x="311" y="399"/>
                  </a:lnTo>
                  <a:lnTo>
                    <a:pt x="321" y="402"/>
                  </a:lnTo>
                  <a:lnTo>
                    <a:pt x="332" y="405"/>
                  </a:lnTo>
                  <a:lnTo>
                    <a:pt x="343" y="409"/>
                  </a:lnTo>
                  <a:lnTo>
                    <a:pt x="353" y="412"/>
                  </a:lnTo>
                  <a:lnTo>
                    <a:pt x="363" y="417"/>
                  </a:lnTo>
                  <a:lnTo>
                    <a:pt x="371" y="422"/>
                  </a:lnTo>
                  <a:lnTo>
                    <a:pt x="377" y="428"/>
                  </a:lnTo>
                  <a:lnTo>
                    <a:pt x="392" y="443"/>
                  </a:lnTo>
                  <a:lnTo>
                    <a:pt x="408" y="454"/>
                  </a:lnTo>
                  <a:lnTo>
                    <a:pt x="426" y="462"/>
                  </a:lnTo>
                  <a:lnTo>
                    <a:pt x="445" y="467"/>
                  </a:lnTo>
                  <a:lnTo>
                    <a:pt x="463" y="470"/>
                  </a:lnTo>
                  <a:lnTo>
                    <a:pt x="483" y="471"/>
                  </a:lnTo>
                  <a:lnTo>
                    <a:pt x="502" y="470"/>
                  </a:lnTo>
                  <a:lnTo>
                    <a:pt x="521" y="467"/>
                  </a:lnTo>
                  <a:lnTo>
                    <a:pt x="538" y="464"/>
                  </a:lnTo>
                  <a:lnTo>
                    <a:pt x="555" y="459"/>
                  </a:lnTo>
                  <a:lnTo>
                    <a:pt x="569" y="455"/>
                  </a:lnTo>
                  <a:lnTo>
                    <a:pt x="583" y="450"/>
                  </a:lnTo>
                  <a:lnTo>
                    <a:pt x="593" y="446"/>
                  </a:lnTo>
                  <a:lnTo>
                    <a:pt x="601" y="441"/>
                  </a:lnTo>
                  <a:lnTo>
                    <a:pt x="606" y="437"/>
                  </a:lnTo>
                  <a:lnTo>
                    <a:pt x="608" y="435"/>
                  </a:lnTo>
                  <a:lnTo>
                    <a:pt x="563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30" name="Rectangle 33"/>
          <p:cNvSpPr>
            <a:spLocks noChangeArrowheads="1"/>
          </p:cNvSpPr>
          <p:nvPr/>
        </p:nvSpPr>
        <p:spPr bwMode="auto">
          <a:xfrm>
            <a:off x="6934200" y="5334000"/>
            <a:ext cx="76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y</a:t>
            </a:r>
            <a:r>
              <a:rPr lang="en-US" sz="2800" baseline="-2500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30731" name="Rectangle 34"/>
          <p:cNvSpPr>
            <a:spLocks noChangeArrowheads="1"/>
          </p:cNvSpPr>
          <p:nvPr/>
        </p:nvSpPr>
        <p:spPr bwMode="auto">
          <a:xfrm>
            <a:off x="6934200" y="3352800"/>
            <a:ext cx="76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y</a:t>
            </a:r>
            <a:r>
              <a:rPr lang="en-US" sz="2800" baseline="-2500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120867" name="Line 35"/>
          <p:cNvSpPr>
            <a:spLocks noChangeShapeType="1"/>
          </p:cNvSpPr>
          <p:nvPr/>
        </p:nvSpPr>
        <p:spPr bwMode="auto">
          <a:xfrm>
            <a:off x="2133600" y="1676400"/>
            <a:ext cx="3429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0868" name="Line 36"/>
          <p:cNvSpPr>
            <a:spLocks noChangeShapeType="1"/>
          </p:cNvSpPr>
          <p:nvPr/>
        </p:nvSpPr>
        <p:spPr bwMode="auto">
          <a:xfrm flipV="1">
            <a:off x="6858000" y="3962400"/>
            <a:ext cx="0" cy="1981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8" name="~PP1899.WAV">
            <a:hlinkClick r:id="" action="ppaction://media"/>
          </p:cNvPr>
          <p:cNvPicPr>
            <a:picLocks noRot="1" noChangeAspect="1"/>
          </p:cNvPicPr>
          <p:nvPr>
            <a:wavAudioFile r:embed="rId2" name="~PP1899.WAV"/>
          </p:nvPr>
        </p:nvPicPr>
        <p:blipFill>
          <a:blip r:embed="rId5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20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0"/>
                                        <p:tgtEl>
                                          <p:spTgt spid="120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0840" grpId="0"/>
      <p:bldP spid="120842" grpId="0"/>
      <p:bldP spid="120867" grpId="0" animBg="1"/>
      <p:bldP spid="1208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41" name="Rectangle 29"/>
          <p:cNvSpPr>
            <a:spLocks noChangeArrowheads="1"/>
          </p:cNvSpPr>
          <p:nvPr/>
        </p:nvSpPr>
        <p:spPr bwMode="auto">
          <a:xfrm>
            <a:off x="4710113" y="4999038"/>
            <a:ext cx="16764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609600" y="381000"/>
            <a:ext cx="2438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u="sng">
                <a:solidFill>
                  <a:srgbClr val="FF3300"/>
                </a:solidFill>
              </a:rPr>
              <a:t>speed</a:t>
            </a:r>
            <a:r>
              <a:rPr lang="en-US" sz="2800">
                <a:solidFill>
                  <a:srgbClr val="FF3300"/>
                </a:solidFill>
              </a:rPr>
              <a:t> (v)</a:t>
            </a:r>
          </a:p>
        </p:txBody>
      </p:sp>
      <p:sp>
        <p:nvSpPr>
          <p:cNvPr id="1030" name="Rectangle 3"/>
          <p:cNvSpPr>
            <a:spLocks noChangeArrowheads="1"/>
          </p:cNvSpPr>
          <p:nvPr/>
        </p:nvSpPr>
        <p:spPr bwMode="auto">
          <a:xfrm>
            <a:off x="4343400" y="381000"/>
            <a:ext cx="426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u="sng">
                <a:solidFill>
                  <a:srgbClr val="FF3300"/>
                </a:solidFill>
              </a:rPr>
              <a:t>velocity</a:t>
            </a:r>
            <a:r>
              <a:rPr lang="en-US" sz="2800">
                <a:solidFill>
                  <a:srgbClr val="FF3300"/>
                </a:solidFill>
              </a:rPr>
              <a:t> (v)</a:t>
            </a:r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609600" y="10668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/>
              <a:t>e.g., </a:t>
            </a:r>
          </a:p>
        </p:txBody>
      </p:sp>
      <p:sp>
        <p:nvSpPr>
          <p:cNvPr id="1032" name="Rectangle 20"/>
          <p:cNvSpPr>
            <a:spLocks noChangeArrowheads="1"/>
          </p:cNvSpPr>
          <p:nvPr/>
        </p:nvSpPr>
        <p:spPr bwMode="auto">
          <a:xfrm>
            <a:off x="4419600" y="10668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/>
              <a:t>e.g., </a:t>
            </a:r>
          </a:p>
        </p:txBody>
      </p:sp>
      <p:sp>
        <p:nvSpPr>
          <p:cNvPr id="141333" name="Rectangle 21"/>
          <p:cNvSpPr>
            <a:spLocks noChangeArrowheads="1"/>
          </p:cNvSpPr>
          <p:nvPr/>
        </p:nvSpPr>
        <p:spPr bwMode="auto">
          <a:xfrm>
            <a:off x="1447800" y="10668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/>
              <a:t>0.12 m/s </a:t>
            </a:r>
          </a:p>
        </p:txBody>
      </p:sp>
      <p:sp>
        <p:nvSpPr>
          <p:cNvPr id="141334" name="Rectangle 22"/>
          <p:cNvSpPr>
            <a:spLocks noChangeArrowheads="1"/>
          </p:cNvSpPr>
          <p:nvPr/>
        </p:nvSpPr>
        <p:spPr bwMode="auto">
          <a:xfrm>
            <a:off x="5257800" y="1066800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/>
              <a:t>0.023 m/s east</a:t>
            </a:r>
          </a:p>
        </p:txBody>
      </p:sp>
      <p:graphicFrame>
        <p:nvGraphicFramePr>
          <p:cNvPr id="141335" name="Object 23"/>
          <p:cNvGraphicFramePr>
            <a:graphicFrameLocks noChangeAspect="1"/>
          </p:cNvGraphicFramePr>
          <p:nvPr>
            <p:ph/>
          </p:nvPr>
        </p:nvGraphicFramePr>
        <p:xfrm>
          <a:off x="949325" y="4967288"/>
          <a:ext cx="2643188" cy="946150"/>
        </p:xfrm>
        <a:graphic>
          <a:graphicData uri="http://schemas.openxmlformats.org/presentationml/2006/ole">
            <p:oleObj spid="_x0000_s1026" name="Equation" r:id="rId5" imgW="1206360" imgH="431640" progId="Equation.3">
              <p:embed/>
            </p:oleObj>
          </a:graphicData>
        </a:graphic>
      </p:graphicFrame>
      <p:graphicFrame>
        <p:nvGraphicFramePr>
          <p:cNvPr id="141340" name="Object 28"/>
          <p:cNvGraphicFramePr>
            <a:graphicFrameLocks noChangeAspect="1"/>
          </p:cNvGraphicFramePr>
          <p:nvPr/>
        </p:nvGraphicFramePr>
        <p:xfrm>
          <a:off x="4800600" y="4953000"/>
          <a:ext cx="3260725" cy="1036638"/>
        </p:xfrm>
        <a:graphic>
          <a:graphicData uri="http://schemas.openxmlformats.org/presentationml/2006/ole">
            <p:oleObj spid="_x0000_s1027" name="Equation" r:id="rId6" imgW="1358640" imgH="431640" progId="Equation.3">
              <p:embed/>
            </p:oleObj>
          </a:graphicData>
        </a:graphic>
      </p:graphicFrame>
      <p:sp>
        <p:nvSpPr>
          <p:cNvPr id="141342" name="Rectangle 30"/>
          <p:cNvSpPr>
            <a:spLocks noChangeArrowheads="1"/>
          </p:cNvSpPr>
          <p:nvPr/>
        </p:nvSpPr>
        <p:spPr bwMode="auto">
          <a:xfrm>
            <a:off x="1066800" y="1981200"/>
            <a:ext cx="99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/>
              <a:t>x</a:t>
            </a:r>
            <a:r>
              <a:rPr lang="en-US" sz="2800" baseline="-25000"/>
              <a:t>1</a:t>
            </a:r>
            <a:r>
              <a:rPr lang="en-US" sz="2800"/>
              <a:t>,t</a:t>
            </a:r>
            <a:r>
              <a:rPr lang="en-US" sz="2800" baseline="-25000"/>
              <a:t>1</a:t>
            </a:r>
            <a:r>
              <a:rPr lang="en-US" sz="2800"/>
              <a:t> </a:t>
            </a:r>
          </a:p>
        </p:txBody>
      </p:sp>
      <p:sp>
        <p:nvSpPr>
          <p:cNvPr id="141343" name="Rectangle 31"/>
          <p:cNvSpPr>
            <a:spLocks noChangeArrowheads="1"/>
          </p:cNvSpPr>
          <p:nvPr/>
        </p:nvSpPr>
        <p:spPr bwMode="auto">
          <a:xfrm>
            <a:off x="2819400" y="1981200"/>
            <a:ext cx="99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/>
              <a:t>x</a:t>
            </a:r>
            <a:r>
              <a:rPr lang="en-US" sz="2800" baseline="-25000"/>
              <a:t>3</a:t>
            </a:r>
            <a:r>
              <a:rPr lang="en-US" sz="2800"/>
              <a:t>,t</a:t>
            </a:r>
            <a:r>
              <a:rPr lang="en-US" sz="2800" baseline="-25000"/>
              <a:t>3</a:t>
            </a:r>
            <a:r>
              <a:rPr lang="en-US" sz="2800"/>
              <a:t> </a:t>
            </a:r>
          </a:p>
        </p:txBody>
      </p:sp>
      <p:sp>
        <p:nvSpPr>
          <p:cNvPr id="141344" name="Rectangle 32"/>
          <p:cNvSpPr>
            <a:spLocks noChangeArrowheads="1"/>
          </p:cNvSpPr>
          <p:nvPr/>
        </p:nvSpPr>
        <p:spPr bwMode="auto">
          <a:xfrm>
            <a:off x="7162800" y="1981200"/>
            <a:ext cx="99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/>
              <a:t>x</a:t>
            </a:r>
            <a:r>
              <a:rPr lang="en-US" sz="2800" baseline="-25000"/>
              <a:t>2</a:t>
            </a:r>
            <a:r>
              <a:rPr lang="en-US" sz="2800"/>
              <a:t>,t</a:t>
            </a:r>
            <a:r>
              <a:rPr lang="en-US" sz="2800" baseline="-25000"/>
              <a:t>2</a:t>
            </a:r>
            <a:r>
              <a:rPr lang="en-US" sz="2800"/>
              <a:t> </a:t>
            </a:r>
          </a:p>
        </p:txBody>
      </p:sp>
      <p:sp>
        <p:nvSpPr>
          <p:cNvPr id="141345" name="Line 33"/>
          <p:cNvSpPr>
            <a:spLocks noChangeShapeType="1"/>
          </p:cNvSpPr>
          <p:nvPr/>
        </p:nvSpPr>
        <p:spPr bwMode="auto">
          <a:xfrm flipH="1">
            <a:off x="1447800" y="30480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346" name="Line 34"/>
          <p:cNvSpPr>
            <a:spLocks noChangeShapeType="1"/>
          </p:cNvSpPr>
          <p:nvPr/>
        </p:nvSpPr>
        <p:spPr bwMode="auto">
          <a:xfrm flipH="1">
            <a:off x="7543800" y="30480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347" name="Line 35"/>
          <p:cNvSpPr>
            <a:spLocks noChangeShapeType="1"/>
          </p:cNvSpPr>
          <p:nvPr/>
        </p:nvSpPr>
        <p:spPr bwMode="auto">
          <a:xfrm flipH="1">
            <a:off x="3276600" y="3048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348" name="Line 36"/>
          <p:cNvSpPr>
            <a:spLocks noChangeShapeType="1"/>
          </p:cNvSpPr>
          <p:nvPr/>
        </p:nvSpPr>
        <p:spPr bwMode="auto">
          <a:xfrm>
            <a:off x="1447800" y="4419600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1349" name="Line 37"/>
          <p:cNvSpPr>
            <a:spLocks noChangeShapeType="1"/>
          </p:cNvSpPr>
          <p:nvPr/>
        </p:nvSpPr>
        <p:spPr bwMode="auto">
          <a:xfrm>
            <a:off x="1447800" y="36576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1350" name="Line 38"/>
          <p:cNvSpPr>
            <a:spLocks noChangeShapeType="1"/>
          </p:cNvSpPr>
          <p:nvPr/>
        </p:nvSpPr>
        <p:spPr bwMode="auto">
          <a:xfrm>
            <a:off x="3276600" y="3657600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1351" name="Rectangle 39"/>
          <p:cNvSpPr>
            <a:spLocks noChangeArrowheads="1"/>
          </p:cNvSpPr>
          <p:nvPr/>
        </p:nvSpPr>
        <p:spPr bwMode="auto">
          <a:xfrm>
            <a:off x="4114800" y="3810000"/>
            <a:ext cx="53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/>
              <a:t>d</a:t>
            </a:r>
            <a:r>
              <a:rPr lang="en-US" sz="2800" baseline="-25000"/>
              <a:t>1</a:t>
            </a:r>
            <a:r>
              <a:rPr lang="en-US" sz="2800"/>
              <a:t> </a:t>
            </a:r>
          </a:p>
        </p:txBody>
      </p:sp>
      <p:sp>
        <p:nvSpPr>
          <p:cNvPr id="141352" name="Rectangle 40"/>
          <p:cNvSpPr>
            <a:spLocks noChangeArrowheads="1"/>
          </p:cNvSpPr>
          <p:nvPr/>
        </p:nvSpPr>
        <p:spPr bwMode="auto">
          <a:xfrm>
            <a:off x="5181600" y="3048000"/>
            <a:ext cx="99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/>
              <a:t>d</a:t>
            </a:r>
            <a:r>
              <a:rPr lang="en-US" sz="2800" baseline="-25000"/>
              <a:t>2</a:t>
            </a:r>
            <a:r>
              <a:rPr lang="en-US" sz="2800"/>
              <a:t> </a:t>
            </a:r>
          </a:p>
        </p:txBody>
      </p:sp>
      <p:sp>
        <p:nvSpPr>
          <p:cNvPr id="141353" name="Rectangle 41"/>
          <p:cNvSpPr>
            <a:spLocks noChangeArrowheads="1"/>
          </p:cNvSpPr>
          <p:nvPr/>
        </p:nvSpPr>
        <p:spPr bwMode="auto">
          <a:xfrm>
            <a:off x="2057400" y="31242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latin typeface="Symbol" pitchFamily="18" charset="2"/>
              </a:rPr>
              <a:t>D</a:t>
            </a:r>
            <a:r>
              <a:rPr lang="en-US" sz="2800"/>
              <a:t>x </a:t>
            </a:r>
          </a:p>
        </p:txBody>
      </p:sp>
      <p:pic>
        <p:nvPicPr>
          <p:cNvPr id="141354" name="Picture 42" descr="an00277_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2636838"/>
            <a:ext cx="15208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56" name="Picture 44" descr="an00277_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62000" y="2667000"/>
            <a:ext cx="15208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" name="Line 46"/>
          <p:cNvSpPr>
            <a:spLocks noChangeShapeType="1"/>
          </p:cNvSpPr>
          <p:nvPr/>
        </p:nvSpPr>
        <p:spPr bwMode="auto">
          <a:xfrm>
            <a:off x="5832475" y="492125"/>
            <a:ext cx="228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7" name="~PP1656.WAV">
            <a:hlinkClick r:id="" action="ppaction://media"/>
          </p:cNvPr>
          <p:cNvPicPr>
            <a:picLocks noRot="1" noChangeAspect="1"/>
          </p:cNvPicPr>
          <p:nvPr>
            <a:wavAudioFile r:embed="rId3" name="~PP1656.WAV"/>
          </p:nvPr>
        </p:nvPicPr>
        <p:blipFill>
          <a:blip r:embed="rId8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06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4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1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1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6725E-6 L 0.66667 3.36725E-6 " pathEditMode="relative" ptsTypes="AA">
                                      <p:cBhvr>
                                        <p:cTn id="37" dur="2000" fill="hold"/>
                                        <p:tgtEl>
                                          <p:spTgt spid="141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4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14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14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14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55" dur="500"/>
                                        <p:tgtEl>
                                          <p:spTgt spid="141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9" dur="500"/>
                                        <p:tgtEl>
                                          <p:spTgt spid="14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1.54487E-6 L -0.47501 -1.54487E-6 " pathEditMode="relative" ptsTypes="AA">
                                      <p:cBhvr>
                                        <p:cTn id="63" dur="2000" fill="hold"/>
                                        <p:tgtEl>
                                          <p:spTgt spid="141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14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14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14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14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4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41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0"/>
                                        <p:tgtEl>
                                          <p:spTgt spid="14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0"/>
                                        <p:tgtEl>
                                          <p:spTgt spid="14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1000"/>
                                        <p:tgtEl>
                                          <p:spTgt spid="14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41341" grpId="0" animBg="1"/>
      <p:bldP spid="141333" grpId="0"/>
      <p:bldP spid="141334" grpId="0"/>
      <p:bldP spid="141342" grpId="0"/>
      <p:bldP spid="141343" grpId="0"/>
      <p:bldP spid="141344" grpId="0"/>
      <p:bldP spid="141345" grpId="0" animBg="1"/>
      <p:bldP spid="141346" grpId="0" animBg="1"/>
      <p:bldP spid="141347" grpId="0" animBg="1"/>
      <p:bldP spid="141348" grpId="0" animBg="1"/>
      <p:bldP spid="141349" grpId="0" animBg="1"/>
      <p:bldP spid="141350" grpId="0" animBg="1"/>
      <p:bldP spid="141351" grpId="0"/>
      <p:bldP spid="141352" grpId="0"/>
      <p:bldP spid="1413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07" name="Rectangle 51"/>
          <p:cNvSpPr>
            <a:spLocks noChangeArrowheads="1"/>
          </p:cNvSpPr>
          <p:nvPr/>
        </p:nvSpPr>
        <p:spPr bwMode="auto">
          <a:xfrm>
            <a:off x="5562600" y="5715000"/>
            <a:ext cx="15240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1906" name="Rectangle 50"/>
          <p:cNvSpPr>
            <a:spLocks noChangeArrowheads="1"/>
          </p:cNvSpPr>
          <p:nvPr/>
        </p:nvSpPr>
        <p:spPr bwMode="auto">
          <a:xfrm>
            <a:off x="7010400" y="4876800"/>
            <a:ext cx="16764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1905" name="Rectangle 49"/>
          <p:cNvSpPr>
            <a:spLocks noChangeArrowheads="1"/>
          </p:cNvSpPr>
          <p:nvPr/>
        </p:nvSpPr>
        <p:spPr bwMode="auto">
          <a:xfrm>
            <a:off x="5562600" y="3352800"/>
            <a:ext cx="15240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1904" name="Rectangle 48"/>
          <p:cNvSpPr>
            <a:spLocks noChangeArrowheads="1"/>
          </p:cNvSpPr>
          <p:nvPr/>
        </p:nvSpPr>
        <p:spPr bwMode="auto">
          <a:xfrm>
            <a:off x="5562600" y="2667000"/>
            <a:ext cx="1524000" cy="60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638800" y="2667000"/>
            <a:ext cx="152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/>
              <a:t>2.50 mi</a:t>
            </a:r>
          </a:p>
        </p:txBody>
      </p:sp>
      <p:sp>
        <p:nvSpPr>
          <p:cNvPr id="2057" name="Rectangle 6"/>
          <p:cNvSpPr>
            <a:spLocks noChangeArrowheads="1"/>
          </p:cNvSpPr>
          <p:nvPr/>
        </p:nvSpPr>
        <p:spPr bwMode="auto">
          <a:xfrm>
            <a:off x="457200" y="381000"/>
            <a:ext cx="4191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An Indy car takes 45.7 s</a:t>
            </a:r>
            <a:br>
              <a:rPr lang="en-US" sz="2800">
                <a:solidFill>
                  <a:srgbClr val="FF3300"/>
                </a:solidFill>
              </a:rPr>
            </a:br>
            <a:r>
              <a:rPr lang="en-US" sz="2800">
                <a:solidFill>
                  <a:srgbClr val="FF3300"/>
                </a:solidFill>
              </a:rPr>
              <a:t>to go once around the </a:t>
            </a:r>
            <a:br>
              <a:rPr lang="en-US" sz="2800">
                <a:solidFill>
                  <a:srgbClr val="FF3300"/>
                </a:solidFill>
              </a:rPr>
            </a:br>
            <a:r>
              <a:rPr lang="en-US" sz="2800">
                <a:solidFill>
                  <a:srgbClr val="FF3300"/>
                </a:solidFill>
              </a:rPr>
              <a:t>2.50-mile track at the</a:t>
            </a:r>
            <a:br>
              <a:rPr lang="en-US" sz="2800">
                <a:solidFill>
                  <a:srgbClr val="FF3300"/>
                </a:solidFill>
              </a:rPr>
            </a:br>
            <a:r>
              <a:rPr lang="en-US" sz="2800">
                <a:solidFill>
                  <a:srgbClr val="FF3300"/>
                </a:solidFill>
              </a:rPr>
              <a:t>Indy 500. Find the…</a:t>
            </a:r>
          </a:p>
        </p:txBody>
      </p:sp>
      <p:sp>
        <p:nvSpPr>
          <p:cNvPr id="2058" name="Rectangle 7"/>
          <p:cNvSpPr>
            <a:spLocks noChangeArrowheads="1"/>
          </p:cNvSpPr>
          <p:nvPr/>
        </p:nvSpPr>
        <p:spPr bwMode="auto">
          <a:xfrm>
            <a:off x="457200" y="2667000"/>
            <a:ext cx="43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a) …distance traveled.</a:t>
            </a:r>
          </a:p>
        </p:txBody>
      </p:sp>
      <p:sp>
        <p:nvSpPr>
          <p:cNvPr id="121864" name="Rectangle 8"/>
          <p:cNvSpPr>
            <a:spLocks noChangeArrowheads="1"/>
          </p:cNvSpPr>
          <p:nvPr/>
        </p:nvSpPr>
        <p:spPr bwMode="auto">
          <a:xfrm>
            <a:off x="457200" y="3276600"/>
            <a:ext cx="480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b) …displacement of the car.</a:t>
            </a:r>
          </a:p>
        </p:txBody>
      </p:sp>
      <p:sp>
        <p:nvSpPr>
          <p:cNvPr id="121867" name="Rectangle 11"/>
          <p:cNvSpPr>
            <a:spLocks noChangeArrowheads="1"/>
          </p:cNvSpPr>
          <p:nvPr/>
        </p:nvSpPr>
        <p:spPr bwMode="auto">
          <a:xfrm>
            <a:off x="457200" y="4114800"/>
            <a:ext cx="472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c) …average speed, in mph.</a:t>
            </a:r>
          </a:p>
        </p:txBody>
      </p:sp>
      <p:sp>
        <p:nvSpPr>
          <p:cNvPr id="121868" name="Rectangle 12"/>
          <p:cNvSpPr>
            <a:spLocks noChangeArrowheads="1"/>
          </p:cNvSpPr>
          <p:nvPr/>
        </p:nvSpPr>
        <p:spPr bwMode="auto">
          <a:xfrm>
            <a:off x="457200" y="5715000"/>
            <a:ext cx="510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d) …average velocity, in mph.</a:t>
            </a:r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5638800" y="3352800"/>
            <a:ext cx="152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/>
              <a:t>   0 mi</a:t>
            </a: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5715000" y="5715000"/>
            <a:ext cx="175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/>
              <a:t>0 mph</a:t>
            </a:r>
          </a:p>
        </p:txBody>
      </p:sp>
      <p:graphicFrame>
        <p:nvGraphicFramePr>
          <p:cNvPr id="121871" name="Object 15"/>
          <p:cNvGraphicFramePr>
            <a:graphicFrameLocks noChangeAspect="1"/>
          </p:cNvGraphicFramePr>
          <p:nvPr/>
        </p:nvGraphicFramePr>
        <p:xfrm>
          <a:off x="2133600" y="4752975"/>
          <a:ext cx="1371600" cy="885825"/>
        </p:xfrm>
        <a:graphic>
          <a:graphicData uri="http://schemas.openxmlformats.org/presentationml/2006/ole">
            <p:oleObj spid="_x0000_s2050" name="Equation" r:id="rId5" imgW="609480" imgH="393480" progId="Equation.3">
              <p:embed/>
            </p:oleObj>
          </a:graphicData>
        </a:graphic>
      </p:graphicFrame>
      <p:graphicFrame>
        <p:nvGraphicFramePr>
          <p:cNvPr id="121872" name="Object 16"/>
          <p:cNvGraphicFramePr>
            <a:graphicFrameLocks noChangeAspect="1"/>
          </p:cNvGraphicFramePr>
          <p:nvPr/>
        </p:nvGraphicFramePr>
        <p:xfrm>
          <a:off x="3505200" y="4724400"/>
          <a:ext cx="1371600" cy="904875"/>
        </p:xfrm>
        <a:graphic>
          <a:graphicData uri="http://schemas.openxmlformats.org/presentationml/2006/ole">
            <p:oleObj spid="_x0000_s2051" name="Equation" r:id="rId6" imgW="596880" imgH="393480" progId="Equation.3">
              <p:embed/>
            </p:oleObj>
          </a:graphicData>
        </a:graphic>
      </p:graphicFrame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800600" y="4495800"/>
            <a:ext cx="1981200" cy="1371600"/>
            <a:chOff x="3648" y="2928"/>
            <a:chExt cx="1248" cy="864"/>
          </a:xfrm>
        </p:grpSpPr>
        <p:sp>
          <p:nvSpPr>
            <p:cNvPr id="2072" name="Rectangle 26"/>
            <p:cNvSpPr>
              <a:spLocks noChangeArrowheads="1"/>
            </p:cNvSpPr>
            <p:nvPr/>
          </p:nvSpPr>
          <p:spPr bwMode="auto">
            <a:xfrm>
              <a:off x="3648" y="2928"/>
              <a:ext cx="336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7200">
                  <a:latin typeface="Arial Narrow" pitchFamily="34" charset="0"/>
                </a:rPr>
                <a:t>(</a:t>
              </a:r>
            </a:p>
          </p:txBody>
        </p:sp>
        <p:sp>
          <p:nvSpPr>
            <p:cNvPr id="2073" name="Rectangle 27"/>
            <p:cNvSpPr>
              <a:spLocks noChangeArrowheads="1"/>
            </p:cNvSpPr>
            <p:nvPr/>
          </p:nvSpPr>
          <p:spPr bwMode="auto">
            <a:xfrm>
              <a:off x="4560" y="2928"/>
              <a:ext cx="336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7200">
                  <a:latin typeface="Arial Narrow" pitchFamily="34" charset="0"/>
                </a:rPr>
                <a:t>)</a:t>
              </a:r>
            </a:p>
          </p:txBody>
        </p:sp>
        <p:sp>
          <p:nvSpPr>
            <p:cNvPr id="2074" name="Line 28"/>
            <p:cNvSpPr>
              <a:spLocks noChangeShapeType="1"/>
            </p:cNvSpPr>
            <p:nvPr/>
          </p:nvSpPr>
          <p:spPr bwMode="auto">
            <a:xfrm>
              <a:off x="3840" y="3360"/>
              <a:ext cx="816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5105400" y="4724400"/>
            <a:ext cx="1905000" cy="914400"/>
            <a:chOff x="3216" y="2976"/>
            <a:chExt cx="1200" cy="576"/>
          </a:xfrm>
        </p:grpSpPr>
        <p:sp>
          <p:nvSpPr>
            <p:cNvPr id="2070" name="Rectangle 33"/>
            <p:cNvSpPr>
              <a:spLocks noChangeArrowheads="1"/>
            </p:cNvSpPr>
            <p:nvPr/>
          </p:nvSpPr>
          <p:spPr bwMode="auto">
            <a:xfrm>
              <a:off x="3360" y="3216"/>
              <a:ext cx="720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800"/>
                <a:t>1 h</a:t>
              </a:r>
            </a:p>
          </p:txBody>
        </p:sp>
        <p:sp>
          <p:nvSpPr>
            <p:cNvPr id="2071" name="Rectangle 34"/>
            <p:cNvSpPr>
              <a:spLocks noChangeArrowheads="1"/>
            </p:cNvSpPr>
            <p:nvPr/>
          </p:nvSpPr>
          <p:spPr bwMode="auto">
            <a:xfrm>
              <a:off x="3216" y="2976"/>
              <a:ext cx="1200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800"/>
                <a:t>3600 s</a:t>
              </a:r>
            </a:p>
          </p:txBody>
        </p:sp>
      </p:grpSp>
      <p:sp>
        <p:nvSpPr>
          <p:cNvPr id="121891" name="Line 35"/>
          <p:cNvSpPr>
            <a:spLocks noChangeShapeType="1"/>
          </p:cNvSpPr>
          <p:nvPr/>
        </p:nvSpPr>
        <p:spPr bwMode="auto">
          <a:xfrm>
            <a:off x="4572000" y="5334000"/>
            <a:ext cx="381000" cy="304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92" name="Line 36"/>
          <p:cNvSpPr>
            <a:spLocks noChangeShapeType="1"/>
          </p:cNvSpPr>
          <p:nvPr/>
        </p:nvSpPr>
        <p:spPr bwMode="auto">
          <a:xfrm>
            <a:off x="6019800" y="4876800"/>
            <a:ext cx="381000" cy="304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6629400" y="4876800"/>
            <a:ext cx="205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/>
              <a:t>=  197 mph</a:t>
            </a:r>
          </a:p>
        </p:txBody>
      </p:sp>
      <p:pic>
        <p:nvPicPr>
          <p:cNvPr id="2069" name="Picture 52" descr="j0398547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6175" y="762000"/>
            <a:ext cx="3197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~PP1000.WAV">
            <a:hlinkClick r:id="" action="ppaction://media"/>
          </p:cNvPr>
          <p:cNvPicPr>
            <a:picLocks noRot="1" noChangeAspect="1"/>
          </p:cNvPicPr>
          <p:nvPr>
            <a:wavAudioFile r:embed="rId3" name="~PP1000.WAV"/>
          </p:nvPr>
        </p:nvPicPr>
        <p:blipFill>
          <a:blip r:embed="rId8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01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12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2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121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21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12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1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1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18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1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1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18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0"/>
                                        <p:tgtEl>
                                          <p:spTgt spid="12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2000"/>
                                        <p:tgtEl>
                                          <p:spTgt spid="12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0"/>
                                        <p:tgtEl>
                                          <p:spTgt spid="12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2000"/>
                                        <p:tgtEl>
                                          <p:spTgt spid="12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21907" grpId="0" animBg="1"/>
      <p:bldP spid="121906" grpId="0" animBg="1"/>
      <p:bldP spid="121905" grpId="0" animBg="1"/>
      <p:bldP spid="121904" grpId="0" animBg="1"/>
      <p:bldP spid="121860" grpId="0"/>
      <p:bldP spid="121864" grpId="0"/>
      <p:bldP spid="121867" grpId="0"/>
      <p:bldP spid="121868" grpId="0"/>
      <p:bldP spid="121869" grpId="0"/>
      <p:bldP spid="121870" grpId="0"/>
      <p:bldP spid="121891" grpId="0" animBg="1"/>
      <p:bldP spid="121892" grpId="0" animBg="1"/>
      <p:bldP spid="1219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533400" y="838200"/>
            <a:ext cx="746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Consider the following position-time curve.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219200" y="228600"/>
            <a:ext cx="655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>
                <a:solidFill>
                  <a:srgbClr val="FF3300"/>
                </a:solidFill>
              </a:rPr>
              <a:t>Graphical Analysis of 1-D Motion</a:t>
            </a:r>
          </a:p>
        </p:txBody>
      </p:sp>
      <p:sp>
        <p:nvSpPr>
          <p:cNvPr id="3079" name="Rectangle 8"/>
          <p:cNvSpPr>
            <a:spLocks noChangeArrowheads="1"/>
          </p:cNvSpPr>
          <p:nvPr/>
        </p:nvSpPr>
        <p:spPr bwMode="auto">
          <a:xfrm>
            <a:off x="457200" y="5105400"/>
            <a:ext cx="175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slope of curve is:</a:t>
            </a:r>
          </a:p>
        </p:txBody>
      </p:sp>
      <p:graphicFrame>
        <p:nvGraphicFramePr>
          <p:cNvPr id="122889" name="Object 9"/>
          <p:cNvGraphicFramePr>
            <a:graphicFrameLocks noChangeAspect="1"/>
          </p:cNvGraphicFramePr>
          <p:nvPr/>
        </p:nvGraphicFramePr>
        <p:xfrm>
          <a:off x="1938338" y="5265738"/>
          <a:ext cx="1524000" cy="873125"/>
        </p:xfrm>
        <a:graphic>
          <a:graphicData uri="http://schemas.openxmlformats.org/presentationml/2006/ole">
            <p:oleObj spid="_x0000_s3074" name="Equation" r:id="rId5" imgW="685800" imgH="393480" progId="Equation.3">
              <p:embed/>
            </p:oleObj>
          </a:graphicData>
        </a:graphic>
      </p:graphicFrame>
      <p:graphicFrame>
        <p:nvGraphicFramePr>
          <p:cNvPr id="122890" name="Object 10"/>
          <p:cNvGraphicFramePr>
            <a:graphicFrameLocks noChangeAspect="1"/>
          </p:cNvGraphicFramePr>
          <p:nvPr/>
        </p:nvGraphicFramePr>
        <p:xfrm>
          <a:off x="3463925" y="5257800"/>
          <a:ext cx="1412875" cy="957263"/>
        </p:xfrm>
        <a:graphic>
          <a:graphicData uri="http://schemas.openxmlformats.org/presentationml/2006/ole">
            <p:oleObj spid="_x0000_s3075" name="Equation" r:id="rId6" imgW="634680" imgH="431640" progId="Equation.3">
              <p:embed/>
            </p:oleObj>
          </a:graphicData>
        </a:graphic>
      </p:graphicFrame>
      <p:graphicFrame>
        <p:nvGraphicFramePr>
          <p:cNvPr id="122891" name="Object 11"/>
          <p:cNvGraphicFramePr>
            <a:graphicFrameLocks noChangeAspect="1"/>
          </p:cNvGraphicFramePr>
          <p:nvPr/>
        </p:nvGraphicFramePr>
        <p:xfrm>
          <a:off x="4886325" y="5265738"/>
          <a:ext cx="904875" cy="873125"/>
        </p:xfrm>
        <a:graphic>
          <a:graphicData uri="http://schemas.openxmlformats.org/presentationml/2006/ole">
            <p:oleObj spid="_x0000_s3076" name="Equation" r:id="rId7" imgW="406080" imgH="393480" progId="Equation.3">
              <p:embed/>
            </p:oleObj>
          </a:graphicData>
        </a:graphic>
      </p:graphicFrame>
      <p:sp>
        <p:nvSpPr>
          <p:cNvPr id="122892" name="Rectangle 12"/>
          <p:cNvSpPr>
            <a:spLocks noChangeArrowheads="1"/>
          </p:cNvSpPr>
          <p:nvPr/>
        </p:nvSpPr>
        <p:spPr bwMode="auto">
          <a:xfrm>
            <a:off x="6172200" y="4876800"/>
            <a:ext cx="2819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/>
              <a:t>Slope of a P-t curve at any time is object’s </a:t>
            </a:r>
            <a:r>
              <a:rPr lang="en-US" sz="2800" i="1"/>
              <a:t>v</a:t>
            </a:r>
            <a:r>
              <a:rPr lang="en-US" sz="2800"/>
              <a:t> at that time.</a:t>
            </a:r>
          </a:p>
        </p:txBody>
      </p:sp>
      <p:sp>
        <p:nvSpPr>
          <p:cNvPr id="3081" name="Rectangle 36"/>
          <p:cNvSpPr>
            <a:spLocks noChangeArrowheads="1"/>
          </p:cNvSpPr>
          <p:nvPr/>
        </p:nvSpPr>
        <p:spPr bwMode="auto">
          <a:xfrm>
            <a:off x="5638800" y="2085975"/>
            <a:ext cx="29718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2917" name="Picture 3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638800" y="1800225"/>
            <a:ext cx="5334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Line 38"/>
          <p:cNvSpPr>
            <a:spLocks noChangeShapeType="1"/>
          </p:cNvSpPr>
          <p:nvPr/>
        </p:nvSpPr>
        <p:spPr bwMode="auto">
          <a:xfrm flipV="1">
            <a:off x="5638800" y="1971675"/>
            <a:ext cx="11430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4" name="Line 39"/>
          <p:cNvSpPr>
            <a:spLocks noChangeShapeType="1"/>
          </p:cNvSpPr>
          <p:nvPr/>
        </p:nvSpPr>
        <p:spPr bwMode="auto">
          <a:xfrm flipV="1">
            <a:off x="8610600" y="1971675"/>
            <a:ext cx="11430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5" name="Line 40"/>
          <p:cNvSpPr>
            <a:spLocks noChangeShapeType="1"/>
          </p:cNvSpPr>
          <p:nvPr/>
        </p:nvSpPr>
        <p:spPr bwMode="auto">
          <a:xfrm flipV="1">
            <a:off x="8610600" y="2314575"/>
            <a:ext cx="11430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6" name="Line 41"/>
          <p:cNvSpPr>
            <a:spLocks noChangeShapeType="1"/>
          </p:cNvSpPr>
          <p:nvPr/>
        </p:nvSpPr>
        <p:spPr bwMode="auto">
          <a:xfrm>
            <a:off x="5715000" y="1981200"/>
            <a:ext cx="2971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7" name="Line 42"/>
          <p:cNvSpPr>
            <a:spLocks noChangeShapeType="1"/>
          </p:cNvSpPr>
          <p:nvPr/>
        </p:nvSpPr>
        <p:spPr bwMode="auto">
          <a:xfrm>
            <a:off x="8724900" y="1971675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8" name="Line 14"/>
          <p:cNvSpPr>
            <a:spLocks noChangeShapeType="1"/>
          </p:cNvSpPr>
          <p:nvPr/>
        </p:nvSpPr>
        <p:spPr bwMode="auto">
          <a:xfrm flipV="1">
            <a:off x="1577975" y="1498600"/>
            <a:ext cx="0" cy="28781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9" name="Line 15"/>
          <p:cNvSpPr>
            <a:spLocks noChangeShapeType="1"/>
          </p:cNvSpPr>
          <p:nvPr/>
        </p:nvSpPr>
        <p:spPr bwMode="auto">
          <a:xfrm>
            <a:off x="1385888" y="4184650"/>
            <a:ext cx="51831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0" name="Line 16"/>
          <p:cNvSpPr>
            <a:spLocks noChangeShapeType="1"/>
          </p:cNvSpPr>
          <p:nvPr/>
        </p:nvSpPr>
        <p:spPr bwMode="auto">
          <a:xfrm>
            <a:off x="1385888" y="3417888"/>
            <a:ext cx="384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1" name="Line 17"/>
          <p:cNvSpPr>
            <a:spLocks noChangeShapeType="1"/>
          </p:cNvSpPr>
          <p:nvPr/>
        </p:nvSpPr>
        <p:spPr bwMode="auto">
          <a:xfrm flipV="1">
            <a:off x="2154238" y="3994150"/>
            <a:ext cx="0" cy="382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2" name="Line 18"/>
          <p:cNvSpPr>
            <a:spLocks noChangeShapeType="1"/>
          </p:cNvSpPr>
          <p:nvPr/>
        </p:nvSpPr>
        <p:spPr bwMode="auto">
          <a:xfrm>
            <a:off x="1385888" y="2649538"/>
            <a:ext cx="384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" name="Line 19"/>
          <p:cNvSpPr>
            <a:spLocks noChangeShapeType="1"/>
          </p:cNvSpPr>
          <p:nvPr/>
        </p:nvSpPr>
        <p:spPr bwMode="auto">
          <a:xfrm>
            <a:off x="1385888" y="1882775"/>
            <a:ext cx="384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" name="Line 20"/>
          <p:cNvSpPr>
            <a:spLocks noChangeShapeType="1"/>
          </p:cNvSpPr>
          <p:nvPr/>
        </p:nvSpPr>
        <p:spPr bwMode="auto">
          <a:xfrm flipV="1">
            <a:off x="2730500" y="3994150"/>
            <a:ext cx="0" cy="382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" name="Line 21"/>
          <p:cNvSpPr>
            <a:spLocks noChangeShapeType="1"/>
          </p:cNvSpPr>
          <p:nvPr/>
        </p:nvSpPr>
        <p:spPr bwMode="auto">
          <a:xfrm flipV="1">
            <a:off x="3305175" y="3994150"/>
            <a:ext cx="0" cy="382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6" name="Line 22"/>
          <p:cNvSpPr>
            <a:spLocks noChangeShapeType="1"/>
          </p:cNvSpPr>
          <p:nvPr/>
        </p:nvSpPr>
        <p:spPr bwMode="auto">
          <a:xfrm flipV="1">
            <a:off x="3881438" y="3994150"/>
            <a:ext cx="0" cy="382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" name="Line 23"/>
          <p:cNvSpPr>
            <a:spLocks noChangeShapeType="1"/>
          </p:cNvSpPr>
          <p:nvPr/>
        </p:nvSpPr>
        <p:spPr bwMode="auto">
          <a:xfrm flipV="1">
            <a:off x="4457700" y="3994150"/>
            <a:ext cx="0" cy="382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8" name="Line 24"/>
          <p:cNvSpPr>
            <a:spLocks noChangeShapeType="1"/>
          </p:cNvSpPr>
          <p:nvPr/>
        </p:nvSpPr>
        <p:spPr bwMode="auto">
          <a:xfrm flipV="1">
            <a:off x="5033963" y="3994150"/>
            <a:ext cx="0" cy="382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9" name="Line 25"/>
          <p:cNvSpPr>
            <a:spLocks noChangeShapeType="1"/>
          </p:cNvSpPr>
          <p:nvPr/>
        </p:nvSpPr>
        <p:spPr bwMode="auto">
          <a:xfrm flipV="1">
            <a:off x="5608638" y="3994150"/>
            <a:ext cx="0" cy="382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06" name="Freeform 26"/>
          <p:cNvSpPr>
            <a:spLocks/>
          </p:cNvSpPr>
          <p:nvPr/>
        </p:nvSpPr>
        <p:spPr bwMode="auto">
          <a:xfrm>
            <a:off x="1574800" y="1885950"/>
            <a:ext cx="1768475" cy="2298700"/>
          </a:xfrm>
          <a:custGeom>
            <a:avLst/>
            <a:gdLst>
              <a:gd name="T0" fmla="*/ 0 w 1114"/>
              <a:gd name="T1" fmla="*/ 2147483647 h 1448"/>
              <a:gd name="T2" fmla="*/ 2147483647 w 1114"/>
              <a:gd name="T3" fmla="*/ 0 h 1448"/>
              <a:gd name="T4" fmla="*/ 0 60000 65536"/>
              <a:gd name="T5" fmla="*/ 0 60000 65536"/>
              <a:gd name="T6" fmla="*/ 0 w 1114"/>
              <a:gd name="T7" fmla="*/ 0 h 1448"/>
              <a:gd name="T8" fmla="*/ 1114 w 1114"/>
              <a:gd name="T9" fmla="*/ 1448 h 14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14" h="1448">
                <a:moveTo>
                  <a:pt x="0" y="1448"/>
                </a:moveTo>
                <a:lnTo>
                  <a:pt x="1114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07" name="Freeform 27"/>
          <p:cNvSpPr>
            <a:spLocks/>
          </p:cNvSpPr>
          <p:nvPr/>
        </p:nvSpPr>
        <p:spPr bwMode="auto">
          <a:xfrm>
            <a:off x="3338513" y="1884363"/>
            <a:ext cx="1690687" cy="3175"/>
          </a:xfrm>
          <a:custGeom>
            <a:avLst/>
            <a:gdLst>
              <a:gd name="T0" fmla="*/ 0 w 1065"/>
              <a:gd name="T1" fmla="*/ 5040312 h 2"/>
              <a:gd name="T2" fmla="*/ 2147483647 w 1065"/>
              <a:gd name="T3" fmla="*/ 0 h 2"/>
              <a:gd name="T4" fmla="*/ 0 60000 65536"/>
              <a:gd name="T5" fmla="*/ 0 60000 65536"/>
              <a:gd name="T6" fmla="*/ 0 w 1065"/>
              <a:gd name="T7" fmla="*/ 0 h 2"/>
              <a:gd name="T8" fmla="*/ 1065 w 1065"/>
              <a:gd name="T9" fmla="*/ 2 h 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65" h="2">
                <a:moveTo>
                  <a:pt x="0" y="2"/>
                </a:moveTo>
                <a:lnTo>
                  <a:pt x="1065" y="0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08" name="Line 28"/>
          <p:cNvSpPr>
            <a:spLocks noChangeShapeType="1"/>
          </p:cNvSpPr>
          <p:nvPr/>
        </p:nvSpPr>
        <p:spPr bwMode="auto">
          <a:xfrm>
            <a:off x="5033963" y="1882775"/>
            <a:ext cx="574675" cy="23018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03" name="Text Box 29"/>
          <p:cNvSpPr txBox="1">
            <a:spLocks noChangeArrowheads="1"/>
          </p:cNvSpPr>
          <p:nvPr/>
        </p:nvSpPr>
        <p:spPr bwMode="auto">
          <a:xfrm>
            <a:off x="5932488" y="4249738"/>
            <a:ext cx="153511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 b="1"/>
              <a:t>time (s)</a:t>
            </a:r>
            <a:endParaRPr lang="en-US" sz="2000"/>
          </a:p>
        </p:txBody>
      </p:sp>
      <p:sp>
        <p:nvSpPr>
          <p:cNvPr id="3104" name="Text Box 30"/>
          <p:cNvSpPr txBox="1">
            <a:spLocks noChangeArrowheads="1"/>
          </p:cNvSpPr>
          <p:nvPr/>
        </p:nvSpPr>
        <p:spPr bwMode="auto">
          <a:xfrm rot="-5400000">
            <a:off x="-138112" y="2487612"/>
            <a:ext cx="191928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 b="1"/>
              <a:t>position (m)</a:t>
            </a:r>
            <a:endParaRPr lang="en-US" sz="2000"/>
          </a:p>
        </p:txBody>
      </p:sp>
      <p:sp>
        <p:nvSpPr>
          <p:cNvPr id="3105" name="Text Box 31"/>
          <p:cNvSpPr txBox="1">
            <a:spLocks noChangeArrowheads="1"/>
          </p:cNvSpPr>
          <p:nvPr/>
        </p:nvSpPr>
        <p:spPr bwMode="auto">
          <a:xfrm>
            <a:off x="1003300" y="3994150"/>
            <a:ext cx="76676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/>
              <a:t>0</a:t>
            </a:r>
          </a:p>
        </p:txBody>
      </p:sp>
      <p:sp>
        <p:nvSpPr>
          <p:cNvPr id="3106" name="Text Box 32"/>
          <p:cNvSpPr txBox="1">
            <a:spLocks noChangeArrowheads="1"/>
          </p:cNvSpPr>
          <p:nvPr/>
        </p:nvSpPr>
        <p:spPr bwMode="auto">
          <a:xfrm>
            <a:off x="1003300" y="3225800"/>
            <a:ext cx="7667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/>
              <a:t>5</a:t>
            </a:r>
          </a:p>
        </p:txBody>
      </p:sp>
      <p:sp>
        <p:nvSpPr>
          <p:cNvPr id="3107" name="Text Box 33"/>
          <p:cNvSpPr txBox="1">
            <a:spLocks noChangeArrowheads="1"/>
          </p:cNvSpPr>
          <p:nvPr/>
        </p:nvSpPr>
        <p:spPr bwMode="auto">
          <a:xfrm>
            <a:off x="811213" y="2457450"/>
            <a:ext cx="7667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/>
              <a:t> 10</a:t>
            </a:r>
          </a:p>
        </p:txBody>
      </p:sp>
      <p:sp>
        <p:nvSpPr>
          <p:cNvPr id="3108" name="Text Box 34"/>
          <p:cNvSpPr txBox="1">
            <a:spLocks noChangeArrowheads="1"/>
          </p:cNvSpPr>
          <p:nvPr/>
        </p:nvSpPr>
        <p:spPr bwMode="auto">
          <a:xfrm>
            <a:off x="811213" y="1690688"/>
            <a:ext cx="7667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/>
              <a:t> 15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1295400" y="4376738"/>
            <a:ext cx="4799013" cy="576262"/>
            <a:chOff x="2421" y="12883"/>
            <a:chExt cx="4500" cy="540"/>
          </a:xfrm>
        </p:grpSpPr>
        <p:sp>
          <p:nvSpPr>
            <p:cNvPr id="3111" name="Text Box 45"/>
            <p:cNvSpPr txBox="1">
              <a:spLocks noChangeArrowheads="1"/>
            </p:cNvSpPr>
            <p:nvPr/>
          </p:nvSpPr>
          <p:spPr bwMode="auto">
            <a:xfrm>
              <a:off x="2421" y="12883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0</a:t>
              </a:r>
            </a:p>
          </p:txBody>
        </p:sp>
        <p:sp>
          <p:nvSpPr>
            <p:cNvPr id="3112" name="Text Box 46"/>
            <p:cNvSpPr txBox="1">
              <a:spLocks noChangeArrowheads="1"/>
            </p:cNvSpPr>
            <p:nvPr/>
          </p:nvSpPr>
          <p:spPr bwMode="auto">
            <a:xfrm>
              <a:off x="2961" y="12883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1</a:t>
              </a:r>
            </a:p>
          </p:txBody>
        </p:sp>
        <p:sp>
          <p:nvSpPr>
            <p:cNvPr id="3113" name="Text Box 47"/>
            <p:cNvSpPr txBox="1">
              <a:spLocks noChangeArrowheads="1"/>
            </p:cNvSpPr>
            <p:nvPr/>
          </p:nvSpPr>
          <p:spPr bwMode="auto">
            <a:xfrm>
              <a:off x="3501" y="12883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2</a:t>
              </a:r>
            </a:p>
          </p:txBody>
        </p:sp>
        <p:sp>
          <p:nvSpPr>
            <p:cNvPr id="3114" name="Text Box 48"/>
            <p:cNvSpPr txBox="1">
              <a:spLocks noChangeArrowheads="1"/>
            </p:cNvSpPr>
            <p:nvPr/>
          </p:nvSpPr>
          <p:spPr bwMode="auto">
            <a:xfrm>
              <a:off x="4041" y="12883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3</a:t>
              </a:r>
            </a:p>
          </p:txBody>
        </p:sp>
        <p:sp>
          <p:nvSpPr>
            <p:cNvPr id="3115" name="Text Box 49"/>
            <p:cNvSpPr txBox="1">
              <a:spLocks noChangeArrowheads="1"/>
            </p:cNvSpPr>
            <p:nvPr/>
          </p:nvSpPr>
          <p:spPr bwMode="auto">
            <a:xfrm>
              <a:off x="4581" y="12883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4</a:t>
              </a:r>
            </a:p>
          </p:txBody>
        </p:sp>
        <p:sp>
          <p:nvSpPr>
            <p:cNvPr id="3116" name="Text Box 50"/>
            <p:cNvSpPr txBox="1">
              <a:spLocks noChangeArrowheads="1"/>
            </p:cNvSpPr>
            <p:nvPr/>
          </p:nvSpPr>
          <p:spPr bwMode="auto">
            <a:xfrm>
              <a:off x="5121" y="12883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5</a:t>
              </a:r>
            </a:p>
          </p:txBody>
        </p:sp>
        <p:sp>
          <p:nvSpPr>
            <p:cNvPr id="3117" name="Text Box 51"/>
            <p:cNvSpPr txBox="1">
              <a:spLocks noChangeArrowheads="1"/>
            </p:cNvSpPr>
            <p:nvPr/>
          </p:nvSpPr>
          <p:spPr bwMode="auto">
            <a:xfrm>
              <a:off x="5661" y="12883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6</a:t>
              </a:r>
            </a:p>
          </p:txBody>
        </p:sp>
        <p:sp>
          <p:nvSpPr>
            <p:cNvPr id="3118" name="Text Box 52"/>
            <p:cNvSpPr txBox="1">
              <a:spLocks noChangeArrowheads="1"/>
            </p:cNvSpPr>
            <p:nvPr/>
          </p:nvSpPr>
          <p:spPr bwMode="auto">
            <a:xfrm>
              <a:off x="6201" y="12883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7</a:t>
              </a:r>
            </a:p>
          </p:txBody>
        </p:sp>
      </p:grpSp>
      <p:pic>
        <p:nvPicPr>
          <p:cNvPr id="122934" name="Picture 5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3400" y="1800225"/>
            <a:ext cx="5334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~PP1147.WAV">
            <a:hlinkClick r:id="" action="ppaction://media"/>
          </p:cNvPr>
          <p:cNvPicPr>
            <a:picLocks noRot="1" noChangeAspect="1"/>
          </p:cNvPicPr>
          <p:nvPr>
            <a:wavAudioFile r:embed="rId3" name="~PP1147.WAV"/>
          </p:nvPr>
        </p:nvPicPr>
        <p:blipFill>
          <a:blip r:embed="rId9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35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122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8.20809E-6 L 0.28333 8.20809E-6 " pathEditMode="relative" ptsTypes="AA">
                                      <p:cBhvr>
                                        <p:cTn id="13" dur="3000" fill="hold"/>
                                        <p:tgtEl>
                                          <p:spTgt spid="122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122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2" dur="1000"/>
                                        <p:tgtEl>
                                          <p:spTgt spid="122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1000"/>
                                        <p:tgtEl>
                                          <p:spTgt spid="122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22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1.79191E-6 L -0.26666 1.79191E-6 " pathEditMode="relative" ptsTypes="AA">
                                      <p:cBhvr>
                                        <p:cTn id="33" dur="1000" fill="hold"/>
                                        <p:tgtEl>
                                          <p:spTgt spid="122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2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12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22892" grpId="0"/>
      <p:bldP spid="122906" grpId="0" animBg="1"/>
      <p:bldP spid="122907" grpId="0" animBg="1"/>
      <p:bldP spid="12290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01" name="Rectangle 17"/>
          <p:cNvSpPr>
            <a:spLocks noChangeArrowheads="1"/>
          </p:cNvSpPr>
          <p:nvPr/>
        </p:nvSpPr>
        <p:spPr bwMode="auto">
          <a:xfrm>
            <a:off x="5638800" y="2590800"/>
            <a:ext cx="1447800" cy="914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4400" name="Rectangle 16"/>
          <p:cNvSpPr>
            <a:spLocks noChangeArrowheads="1"/>
          </p:cNvSpPr>
          <p:nvPr/>
        </p:nvSpPr>
        <p:spPr bwMode="auto">
          <a:xfrm>
            <a:off x="5486400" y="4114800"/>
            <a:ext cx="1752600" cy="914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Rectangle 2"/>
          <p:cNvSpPr>
            <a:spLocks noChangeArrowheads="1"/>
          </p:cNvSpPr>
          <p:nvPr/>
        </p:nvSpPr>
        <p:spPr bwMode="auto">
          <a:xfrm>
            <a:off x="457200" y="609600"/>
            <a:ext cx="4267200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Find object’s velocity at</a:t>
            </a:r>
            <a:br>
              <a:rPr lang="en-US" sz="2800">
                <a:solidFill>
                  <a:srgbClr val="FF3300"/>
                </a:solidFill>
              </a:rPr>
            </a:br>
            <a:r>
              <a:rPr lang="en-US" sz="2800">
                <a:solidFill>
                  <a:srgbClr val="FF3300"/>
                </a:solidFill>
              </a:rPr>
              <a:t>t = 2.0 s and at t = 6.5 s.</a:t>
            </a:r>
          </a:p>
          <a:p>
            <a:r>
              <a:rPr lang="en-US" sz="2800">
                <a:solidFill>
                  <a:srgbClr val="FF3300"/>
                </a:solidFill>
              </a:rPr>
              <a:t>**Remember rise/run</a:t>
            </a:r>
          </a:p>
        </p:txBody>
      </p:sp>
      <p:graphicFrame>
        <p:nvGraphicFramePr>
          <p:cNvPr id="144390" name="Object 6"/>
          <p:cNvGraphicFramePr>
            <a:graphicFrameLocks noChangeAspect="1"/>
          </p:cNvGraphicFramePr>
          <p:nvPr/>
        </p:nvGraphicFramePr>
        <p:xfrm>
          <a:off x="3051175" y="2590800"/>
          <a:ext cx="1978025" cy="873125"/>
        </p:xfrm>
        <a:graphic>
          <a:graphicData uri="http://schemas.openxmlformats.org/presentationml/2006/ole">
            <p:oleObj spid="_x0000_s4098" name="Equation" r:id="rId5" imgW="888840" imgH="393480" progId="Equation.3">
              <p:embed/>
            </p:oleObj>
          </a:graphicData>
        </a:graphic>
      </p:graphicFrame>
      <p:graphicFrame>
        <p:nvGraphicFramePr>
          <p:cNvPr id="144393" name="Object 9"/>
          <p:cNvGraphicFramePr>
            <a:graphicFrameLocks noChangeAspect="1"/>
          </p:cNvGraphicFramePr>
          <p:nvPr/>
        </p:nvGraphicFramePr>
        <p:xfrm>
          <a:off x="1828800" y="2590800"/>
          <a:ext cx="1158875" cy="873125"/>
        </p:xfrm>
        <a:graphic>
          <a:graphicData uri="http://schemas.openxmlformats.org/presentationml/2006/ole">
            <p:oleObj spid="_x0000_s4099" name="Equation" r:id="rId6" imgW="520560" imgH="393480" progId="Equation.3">
              <p:embed/>
            </p:oleObj>
          </a:graphicData>
        </a:graphic>
      </p:graphicFrame>
      <p:graphicFrame>
        <p:nvGraphicFramePr>
          <p:cNvPr id="144396" name="Object 12"/>
          <p:cNvGraphicFramePr>
            <a:graphicFrameLocks noChangeAspect="1"/>
          </p:cNvGraphicFramePr>
          <p:nvPr/>
        </p:nvGraphicFramePr>
        <p:xfrm>
          <a:off x="1676400" y="4114800"/>
          <a:ext cx="1158875" cy="873125"/>
        </p:xfrm>
        <a:graphic>
          <a:graphicData uri="http://schemas.openxmlformats.org/presentationml/2006/ole">
            <p:oleObj spid="_x0000_s4100" name="Equation" r:id="rId7" imgW="520560" imgH="393480" progId="Equation.3">
              <p:embed/>
            </p:oleObj>
          </a:graphicData>
        </a:graphic>
      </p:graphicFrame>
      <p:graphicFrame>
        <p:nvGraphicFramePr>
          <p:cNvPr id="144397" name="Object 13"/>
          <p:cNvGraphicFramePr>
            <a:graphicFrameLocks noChangeAspect="1"/>
          </p:cNvGraphicFramePr>
          <p:nvPr/>
        </p:nvGraphicFramePr>
        <p:xfrm>
          <a:off x="2971800" y="4114800"/>
          <a:ext cx="1978025" cy="873125"/>
        </p:xfrm>
        <a:graphic>
          <a:graphicData uri="http://schemas.openxmlformats.org/presentationml/2006/ole">
            <p:oleObj spid="_x0000_s4101" name="Equation" r:id="rId8" imgW="888840" imgH="393480" progId="Equation.3">
              <p:embed/>
            </p:oleObj>
          </a:graphicData>
        </a:graphic>
      </p:graphicFrame>
      <p:graphicFrame>
        <p:nvGraphicFramePr>
          <p:cNvPr id="144398" name="Object 14"/>
          <p:cNvGraphicFramePr>
            <a:graphicFrameLocks noChangeAspect="1"/>
          </p:cNvGraphicFramePr>
          <p:nvPr/>
        </p:nvGraphicFramePr>
        <p:xfrm>
          <a:off x="5159375" y="2590800"/>
          <a:ext cx="1838325" cy="873125"/>
        </p:xfrm>
        <a:graphic>
          <a:graphicData uri="http://schemas.openxmlformats.org/presentationml/2006/ole">
            <p:oleObj spid="_x0000_s4102" name="Equation" r:id="rId9" imgW="825480" imgH="393480" progId="Equation.3">
              <p:embed/>
            </p:oleObj>
          </a:graphicData>
        </a:graphic>
      </p:graphicFrame>
      <p:graphicFrame>
        <p:nvGraphicFramePr>
          <p:cNvPr id="144399" name="Object 15"/>
          <p:cNvGraphicFramePr>
            <a:graphicFrameLocks noChangeAspect="1"/>
          </p:cNvGraphicFramePr>
          <p:nvPr/>
        </p:nvGraphicFramePr>
        <p:xfrm>
          <a:off x="5008563" y="4114800"/>
          <a:ext cx="2176462" cy="873125"/>
        </p:xfrm>
        <a:graphic>
          <a:graphicData uri="http://schemas.openxmlformats.org/presentationml/2006/ole">
            <p:oleObj spid="_x0000_s4103" name="Equation" r:id="rId10" imgW="977760" imgH="393480" progId="Equation.3">
              <p:embed/>
            </p:oleObj>
          </a:graphicData>
        </a:graphic>
      </p:graphicFrame>
      <p:sp>
        <p:nvSpPr>
          <p:cNvPr id="144402" name="Rectangle 18"/>
          <p:cNvSpPr>
            <a:spLocks noChangeArrowheads="1"/>
          </p:cNvSpPr>
          <p:nvPr/>
        </p:nvSpPr>
        <p:spPr bwMode="auto">
          <a:xfrm>
            <a:off x="1143000" y="5029200"/>
            <a:ext cx="7086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/>
              <a:t>(–) sign indicates that the object is moving opposite to how it started</a:t>
            </a:r>
            <a:br>
              <a:rPr lang="en-US" sz="2800"/>
            </a:br>
            <a:r>
              <a:rPr lang="en-US" sz="2800"/>
              <a:t>(which we assumed was the (+) direction).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724400" y="352425"/>
            <a:ext cx="4343400" cy="2162175"/>
            <a:chOff x="336" y="944"/>
            <a:chExt cx="4368" cy="2176"/>
          </a:xfrm>
        </p:grpSpPr>
        <p:sp>
          <p:nvSpPr>
            <p:cNvPr id="4109" name="Line 20"/>
            <p:cNvSpPr>
              <a:spLocks noChangeShapeType="1"/>
            </p:cNvSpPr>
            <p:nvPr/>
          </p:nvSpPr>
          <p:spPr bwMode="auto">
            <a:xfrm flipV="1">
              <a:off x="994" y="944"/>
              <a:ext cx="0" cy="18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Line 21"/>
            <p:cNvSpPr>
              <a:spLocks noChangeShapeType="1"/>
            </p:cNvSpPr>
            <p:nvPr/>
          </p:nvSpPr>
          <p:spPr bwMode="auto">
            <a:xfrm>
              <a:off x="873" y="2636"/>
              <a:ext cx="326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Line 22"/>
            <p:cNvSpPr>
              <a:spLocks noChangeShapeType="1"/>
            </p:cNvSpPr>
            <p:nvPr/>
          </p:nvSpPr>
          <p:spPr bwMode="auto">
            <a:xfrm>
              <a:off x="873" y="2153"/>
              <a:ext cx="24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2" name="Line 23"/>
            <p:cNvSpPr>
              <a:spLocks noChangeShapeType="1"/>
            </p:cNvSpPr>
            <p:nvPr/>
          </p:nvSpPr>
          <p:spPr bwMode="auto">
            <a:xfrm flipV="1">
              <a:off x="1357" y="2516"/>
              <a:ext cx="0" cy="2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Line 24"/>
            <p:cNvSpPr>
              <a:spLocks noChangeShapeType="1"/>
            </p:cNvSpPr>
            <p:nvPr/>
          </p:nvSpPr>
          <p:spPr bwMode="auto">
            <a:xfrm>
              <a:off x="873" y="1669"/>
              <a:ext cx="24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Line 25"/>
            <p:cNvSpPr>
              <a:spLocks noChangeShapeType="1"/>
            </p:cNvSpPr>
            <p:nvPr/>
          </p:nvSpPr>
          <p:spPr bwMode="auto">
            <a:xfrm>
              <a:off x="873" y="1186"/>
              <a:ext cx="24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Line 26"/>
            <p:cNvSpPr>
              <a:spLocks noChangeShapeType="1"/>
            </p:cNvSpPr>
            <p:nvPr/>
          </p:nvSpPr>
          <p:spPr bwMode="auto">
            <a:xfrm flipV="1">
              <a:off x="1720" y="2516"/>
              <a:ext cx="0" cy="2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Line 27"/>
            <p:cNvSpPr>
              <a:spLocks noChangeShapeType="1"/>
            </p:cNvSpPr>
            <p:nvPr/>
          </p:nvSpPr>
          <p:spPr bwMode="auto">
            <a:xfrm flipV="1">
              <a:off x="2082" y="2516"/>
              <a:ext cx="0" cy="2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Line 28"/>
            <p:cNvSpPr>
              <a:spLocks noChangeShapeType="1"/>
            </p:cNvSpPr>
            <p:nvPr/>
          </p:nvSpPr>
          <p:spPr bwMode="auto">
            <a:xfrm flipV="1">
              <a:off x="2445" y="2516"/>
              <a:ext cx="0" cy="2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Line 29"/>
            <p:cNvSpPr>
              <a:spLocks noChangeShapeType="1"/>
            </p:cNvSpPr>
            <p:nvPr/>
          </p:nvSpPr>
          <p:spPr bwMode="auto">
            <a:xfrm flipV="1">
              <a:off x="2808" y="2516"/>
              <a:ext cx="0" cy="2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Line 30"/>
            <p:cNvSpPr>
              <a:spLocks noChangeShapeType="1"/>
            </p:cNvSpPr>
            <p:nvPr/>
          </p:nvSpPr>
          <p:spPr bwMode="auto">
            <a:xfrm flipV="1">
              <a:off x="3171" y="2516"/>
              <a:ext cx="0" cy="2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Line 31"/>
            <p:cNvSpPr>
              <a:spLocks noChangeShapeType="1"/>
            </p:cNvSpPr>
            <p:nvPr/>
          </p:nvSpPr>
          <p:spPr bwMode="auto">
            <a:xfrm flipV="1">
              <a:off x="3533" y="2516"/>
              <a:ext cx="0" cy="2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32"/>
            <p:cNvSpPr>
              <a:spLocks/>
            </p:cNvSpPr>
            <p:nvPr/>
          </p:nvSpPr>
          <p:spPr bwMode="auto">
            <a:xfrm>
              <a:off x="992" y="1188"/>
              <a:ext cx="1114" cy="1448"/>
            </a:xfrm>
            <a:custGeom>
              <a:avLst/>
              <a:gdLst>
                <a:gd name="T0" fmla="*/ 0 w 1114"/>
                <a:gd name="T1" fmla="*/ 1448 h 1448"/>
                <a:gd name="T2" fmla="*/ 1114 w 1114"/>
                <a:gd name="T3" fmla="*/ 0 h 1448"/>
                <a:gd name="T4" fmla="*/ 0 60000 65536"/>
                <a:gd name="T5" fmla="*/ 0 60000 65536"/>
                <a:gd name="T6" fmla="*/ 0 w 1114"/>
                <a:gd name="T7" fmla="*/ 0 h 1448"/>
                <a:gd name="T8" fmla="*/ 1114 w 1114"/>
                <a:gd name="T9" fmla="*/ 1448 h 144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14" h="1448">
                  <a:moveTo>
                    <a:pt x="0" y="1448"/>
                  </a:moveTo>
                  <a:lnTo>
                    <a:pt x="1114" y="0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33"/>
            <p:cNvSpPr>
              <a:spLocks/>
            </p:cNvSpPr>
            <p:nvPr/>
          </p:nvSpPr>
          <p:spPr bwMode="auto">
            <a:xfrm>
              <a:off x="2103" y="1187"/>
              <a:ext cx="1065" cy="2"/>
            </a:xfrm>
            <a:custGeom>
              <a:avLst/>
              <a:gdLst>
                <a:gd name="T0" fmla="*/ 0 w 1065"/>
                <a:gd name="T1" fmla="*/ 2 h 2"/>
                <a:gd name="T2" fmla="*/ 1065 w 1065"/>
                <a:gd name="T3" fmla="*/ 0 h 2"/>
                <a:gd name="T4" fmla="*/ 0 60000 65536"/>
                <a:gd name="T5" fmla="*/ 0 60000 65536"/>
                <a:gd name="T6" fmla="*/ 0 w 1065"/>
                <a:gd name="T7" fmla="*/ 0 h 2"/>
                <a:gd name="T8" fmla="*/ 1065 w 1065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65" h="2">
                  <a:moveTo>
                    <a:pt x="0" y="2"/>
                  </a:moveTo>
                  <a:lnTo>
                    <a:pt x="1065" y="0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Line 34"/>
            <p:cNvSpPr>
              <a:spLocks noChangeShapeType="1"/>
            </p:cNvSpPr>
            <p:nvPr/>
          </p:nvSpPr>
          <p:spPr bwMode="auto">
            <a:xfrm>
              <a:off x="3171" y="1186"/>
              <a:ext cx="362" cy="145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Text Box 35"/>
            <p:cNvSpPr txBox="1">
              <a:spLocks noChangeArrowheads="1"/>
            </p:cNvSpPr>
            <p:nvPr/>
          </p:nvSpPr>
          <p:spPr bwMode="auto">
            <a:xfrm>
              <a:off x="3737" y="2677"/>
              <a:ext cx="967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b="1"/>
                <a:t>time (s)</a:t>
              </a:r>
              <a:endParaRPr lang="en-US" sz="1400"/>
            </a:p>
          </p:txBody>
        </p:sp>
        <p:sp>
          <p:nvSpPr>
            <p:cNvPr id="4125" name="Text Box 36"/>
            <p:cNvSpPr txBox="1">
              <a:spLocks noChangeArrowheads="1"/>
            </p:cNvSpPr>
            <p:nvPr/>
          </p:nvSpPr>
          <p:spPr bwMode="auto">
            <a:xfrm rot="-5400000">
              <a:off x="-87" y="1567"/>
              <a:ext cx="1209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b="1"/>
                <a:t>position (m)</a:t>
              </a:r>
              <a:endParaRPr lang="en-US" sz="1400"/>
            </a:p>
          </p:txBody>
        </p:sp>
        <p:sp>
          <p:nvSpPr>
            <p:cNvPr id="4126" name="Text Box 37"/>
            <p:cNvSpPr txBox="1">
              <a:spLocks noChangeArrowheads="1"/>
            </p:cNvSpPr>
            <p:nvPr/>
          </p:nvSpPr>
          <p:spPr bwMode="auto">
            <a:xfrm>
              <a:off x="632" y="2516"/>
              <a:ext cx="483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/>
                <a:t>0</a:t>
              </a:r>
            </a:p>
          </p:txBody>
        </p:sp>
        <p:sp>
          <p:nvSpPr>
            <p:cNvPr id="4127" name="Text Box 38"/>
            <p:cNvSpPr txBox="1">
              <a:spLocks noChangeArrowheads="1"/>
            </p:cNvSpPr>
            <p:nvPr/>
          </p:nvSpPr>
          <p:spPr bwMode="auto">
            <a:xfrm>
              <a:off x="632" y="2032"/>
              <a:ext cx="483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/>
                <a:t>5</a:t>
              </a:r>
            </a:p>
          </p:txBody>
        </p:sp>
        <p:sp>
          <p:nvSpPr>
            <p:cNvPr id="4128" name="Text Box 39"/>
            <p:cNvSpPr txBox="1">
              <a:spLocks noChangeArrowheads="1"/>
            </p:cNvSpPr>
            <p:nvPr/>
          </p:nvSpPr>
          <p:spPr bwMode="auto">
            <a:xfrm>
              <a:off x="511" y="1548"/>
              <a:ext cx="483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/>
                <a:t> 10</a:t>
              </a:r>
            </a:p>
          </p:txBody>
        </p:sp>
        <p:sp>
          <p:nvSpPr>
            <p:cNvPr id="4129" name="Text Box 40"/>
            <p:cNvSpPr txBox="1">
              <a:spLocks noChangeArrowheads="1"/>
            </p:cNvSpPr>
            <p:nvPr/>
          </p:nvSpPr>
          <p:spPr bwMode="auto">
            <a:xfrm>
              <a:off x="511" y="1065"/>
              <a:ext cx="483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/>
                <a:t> 15</a:t>
              </a:r>
            </a:p>
          </p:txBody>
        </p:sp>
        <p:grpSp>
          <p:nvGrpSpPr>
            <p:cNvPr id="3" name="Group 41"/>
            <p:cNvGrpSpPr>
              <a:grpSpLocks/>
            </p:cNvGrpSpPr>
            <p:nvPr/>
          </p:nvGrpSpPr>
          <p:grpSpPr bwMode="auto">
            <a:xfrm>
              <a:off x="816" y="2757"/>
              <a:ext cx="3023" cy="363"/>
              <a:chOff x="2421" y="12883"/>
              <a:chExt cx="4500" cy="540"/>
            </a:xfrm>
          </p:grpSpPr>
          <p:sp>
            <p:nvSpPr>
              <p:cNvPr id="4131" name="Text Box 42"/>
              <p:cNvSpPr txBox="1">
                <a:spLocks noChangeArrowheads="1"/>
              </p:cNvSpPr>
              <p:nvPr/>
            </p:nvSpPr>
            <p:spPr bwMode="auto">
              <a:xfrm>
                <a:off x="2421" y="12883"/>
                <a:ext cx="72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/>
                  <a:t>  0</a:t>
                </a:r>
              </a:p>
            </p:txBody>
          </p:sp>
          <p:sp>
            <p:nvSpPr>
              <p:cNvPr id="4132" name="Text Box 43"/>
              <p:cNvSpPr txBox="1">
                <a:spLocks noChangeArrowheads="1"/>
              </p:cNvSpPr>
              <p:nvPr/>
            </p:nvSpPr>
            <p:spPr bwMode="auto">
              <a:xfrm>
                <a:off x="2961" y="12883"/>
                <a:ext cx="72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/>
                  <a:t>  1</a:t>
                </a:r>
              </a:p>
            </p:txBody>
          </p:sp>
          <p:sp>
            <p:nvSpPr>
              <p:cNvPr id="4133" name="Text Box 44"/>
              <p:cNvSpPr txBox="1">
                <a:spLocks noChangeArrowheads="1"/>
              </p:cNvSpPr>
              <p:nvPr/>
            </p:nvSpPr>
            <p:spPr bwMode="auto">
              <a:xfrm>
                <a:off x="3501" y="12883"/>
                <a:ext cx="72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/>
                  <a:t>  2</a:t>
                </a:r>
              </a:p>
            </p:txBody>
          </p:sp>
          <p:sp>
            <p:nvSpPr>
              <p:cNvPr id="4134" name="Text Box 45"/>
              <p:cNvSpPr txBox="1">
                <a:spLocks noChangeArrowheads="1"/>
              </p:cNvSpPr>
              <p:nvPr/>
            </p:nvSpPr>
            <p:spPr bwMode="auto">
              <a:xfrm>
                <a:off x="4041" y="12883"/>
                <a:ext cx="72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/>
                  <a:t>  3</a:t>
                </a:r>
              </a:p>
            </p:txBody>
          </p:sp>
          <p:sp>
            <p:nvSpPr>
              <p:cNvPr id="4135" name="Text Box 46"/>
              <p:cNvSpPr txBox="1">
                <a:spLocks noChangeArrowheads="1"/>
              </p:cNvSpPr>
              <p:nvPr/>
            </p:nvSpPr>
            <p:spPr bwMode="auto">
              <a:xfrm>
                <a:off x="4581" y="12883"/>
                <a:ext cx="72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/>
                  <a:t>  4</a:t>
                </a:r>
              </a:p>
            </p:txBody>
          </p:sp>
          <p:sp>
            <p:nvSpPr>
              <p:cNvPr id="4136" name="Text Box 47"/>
              <p:cNvSpPr txBox="1">
                <a:spLocks noChangeArrowheads="1"/>
              </p:cNvSpPr>
              <p:nvPr/>
            </p:nvSpPr>
            <p:spPr bwMode="auto">
              <a:xfrm>
                <a:off x="5121" y="12883"/>
                <a:ext cx="72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/>
                  <a:t>  5</a:t>
                </a:r>
              </a:p>
            </p:txBody>
          </p:sp>
          <p:sp>
            <p:nvSpPr>
              <p:cNvPr id="4137" name="Text Box 48"/>
              <p:cNvSpPr txBox="1">
                <a:spLocks noChangeArrowheads="1"/>
              </p:cNvSpPr>
              <p:nvPr/>
            </p:nvSpPr>
            <p:spPr bwMode="auto">
              <a:xfrm>
                <a:off x="5661" y="12883"/>
                <a:ext cx="72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/>
                  <a:t>  6</a:t>
                </a:r>
              </a:p>
            </p:txBody>
          </p:sp>
          <p:sp>
            <p:nvSpPr>
              <p:cNvPr id="4138" name="Text Box 49"/>
              <p:cNvSpPr txBox="1">
                <a:spLocks noChangeArrowheads="1"/>
              </p:cNvSpPr>
              <p:nvPr/>
            </p:nvSpPr>
            <p:spPr bwMode="auto">
              <a:xfrm>
                <a:off x="6201" y="12883"/>
                <a:ext cx="72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/>
                  <a:t>  7</a:t>
                </a:r>
              </a:p>
            </p:txBody>
          </p:sp>
        </p:grpSp>
      </p:grpSp>
      <p:pic>
        <p:nvPicPr>
          <p:cNvPr id="44" name="~PP3979.WAV">
            <a:hlinkClick r:id="" action="ppaction://media"/>
          </p:cNvPr>
          <p:cNvPicPr>
            <a:picLocks noRot="1" noChangeAspect="1"/>
          </p:cNvPicPr>
          <p:nvPr>
            <a:wavAudioFile r:embed="rId3" name="~PP3979.WAV"/>
          </p:nvPr>
        </p:nvPicPr>
        <p:blipFill>
          <a:blip r:embed="rId11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29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4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4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144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4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14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14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4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44401" grpId="0" animBg="1"/>
      <p:bldP spid="144400" grpId="0" animBg="1"/>
      <p:bldP spid="1444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5334000" y="457200"/>
            <a:ext cx="3124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solidFill>
                  <a:srgbClr val="FF3300"/>
                </a:solidFill>
              </a:rPr>
              <a:t>Another P-t curve:</a:t>
            </a:r>
          </a:p>
        </p:txBody>
      </p:sp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5105400" y="2895600"/>
            <a:ext cx="3657600" cy="1143000"/>
            <a:chOff x="3168" y="288"/>
            <a:chExt cx="2304" cy="720"/>
          </a:xfrm>
        </p:grpSpPr>
        <p:pic>
          <p:nvPicPr>
            <p:cNvPr id="31823" name="Picture 6" descr="an04327_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" y="288"/>
              <a:ext cx="1162" cy="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824" name="Rectangle 7"/>
            <p:cNvSpPr>
              <a:spLocks noChangeArrowheads="1"/>
            </p:cNvSpPr>
            <p:nvPr/>
          </p:nvSpPr>
          <p:spPr bwMode="auto">
            <a:xfrm>
              <a:off x="3168" y="864"/>
              <a:ext cx="2304" cy="1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346075" y="377825"/>
            <a:ext cx="7121525" cy="6364288"/>
            <a:chOff x="218" y="238"/>
            <a:chExt cx="4486" cy="4009"/>
          </a:xfrm>
        </p:grpSpPr>
        <p:sp>
          <p:nvSpPr>
            <p:cNvPr id="31757" name="Line 10"/>
            <p:cNvSpPr>
              <a:spLocks noChangeShapeType="1"/>
            </p:cNvSpPr>
            <p:nvPr/>
          </p:nvSpPr>
          <p:spPr bwMode="auto">
            <a:xfrm flipV="1">
              <a:off x="1072" y="238"/>
              <a:ext cx="0" cy="16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8" name="Line 11"/>
            <p:cNvSpPr>
              <a:spLocks noChangeShapeType="1"/>
            </p:cNvSpPr>
            <p:nvPr/>
          </p:nvSpPr>
          <p:spPr bwMode="auto">
            <a:xfrm>
              <a:off x="966" y="1733"/>
              <a:ext cx="28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9" name="Line 12"/>
            <p:cNvSpPr>
              <a:spLocks noChangeShapeType="1"/>
            </p:cNvSpPr>
            <p:nvPr/>
          </p:nvSpPr>
          <p:spPr bwMode="auto">
            <a:xfrm>
              <a:off x="966" y="1412"/>
              <a:ext cx="21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0" name="Line 13"/>
            <p:cNvSpPr>
              <a:spLocks noChangeShapeType="1"/>
            </p:cNvSpPr>
            <p:nvPr/>
          </p:nvSpPr>
          <p:spPr bwMode="auto">
            <a:xfrm flipV="1">
              <a:off x="1393" y="1626"/>
              <a:ext cx="0" cy="2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1" name="Line 14"/>
            <p:cNvSpPr>
              <a:spLocks noChangeShapeType="1"/>
            </p:cNvSpPr>
            <p:nvPr/>
          </p:nvSpPr>
          <p:spPr bwMode="auto">
            <a:xfrm>
              <a:off x="966" y="1092"/>
              <a:ext cx="21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2" name="Line 15"/>
            <p:cNvSpPr>
              <a:spLocks noChangeShapeType="1"/>
            </p:cNvSpPr>
            <p:nvPr/>
          </p:nvSpPr>
          <p:spPr bwMode="auto">
            <a:xfrm>
              <a:off x="966" y="772"/>
              <a:ext cx="21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3" name="Line 16"/>
            <p:cNvSpPr>
              <a:spLocks noChangeShapeType="1"/>
            </p:cNvSpPr>
            <p:nvPr/>
          </p:nvSpPr>
          <p:spPr bwMode="auto">
            <a:xfrm flipV="1">
              <a:off x="1713" y="1626"/>
              <a:ext cx="0" cy="2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4" name="Line 17"/>
            <p:cNvSpPr>
              <a:spLocks noChangeShapeType="1"/>
            </p:cNvSpPr>
            <p:nvPr/>
          </p:nvSpPr>
          <p:spPr bwMode="auto">
            <a:xfrm flipV="1">
              <a:off x="2034" y="1626"/>
              <a:ext cx="0" cy="2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5" name="Line 18"/>
            <p:cNvSpPr>
              <a:spLocks noChangeShapeType="1"/>
            </p:cNvSpPr>
            <p:nvPr/>
          </p:nvSpPr>
          <p:spPr bwMode="auto">
            <a:xfrm flipV="1">
              <a:off x="2354" y="1626"/>
              <a:ext cx="0" cy="2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6" name="Line 19"/>
            <p:cNvSpPr>
              <a:spLocks noChangeShapeType="1"/>
            </p:cNvSpPr>
            <p:nvPr/>
          </p:nvSpPr>
          <p:spPr bwMode="auto">
            <a:xfrm flipV="1">
              <a:off x="2675" y="1626"/>
              <a:ext cx="0" cy="2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20"/>
            <p:cNvSpPr>
              <a:spLocks noChangeShapeType="1"/>
            </p:cNvSpPr>
            <p:nvPr/>
          </p:nvSpPr>
          <p:spPr bwMode="auto">
            <a:xfrm flipV="1">
              <a:off x="2995" y="1626"/>
              <a:ext cx="0" cy="2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21"/>
            <p:cNvSpPr>
              <a:spLocks noChangeShapeType="1"/>
            </p:cNvSpPr>
            <p:nvPr/>
          </p:nvSpPr>
          <p:spPr bwMode="auto">
            <a:xfrm flipV="1">
              <a:off x="3315" y="1626"/>
              <a:ext cx="0" cy="2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9" name="Line 22"/>
            <p:cNvSpPr>
              <a:spLocks noChangeShapeType="1"/>
            </p:cNvSpPr>
            <p:nvPr/>
          </p:nvSpPr>
          <p:spPr bwMode="auto">
            <a:xfrm flipV="1">
              <a:off x="1072" y="452"/>
              <a:ext cx="641" cy="128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0" name="Line 23"/>
            <p:cNvSpPr>
              <a:spLocks noChangeShapeType="1"/>
            </p:cNvSpPr>
            <p:nvPr/>
          </p:nvSpPr>
          <p:spPr bwMode="auto">
            <a:xfrm>
              <a:off x="1713" y="452"/>
              <a:ext cx="641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1" name="Line 24"/>
            <p:cNvSpPr>
              <a:spLocks noChangeShapeType="1"/>
            </p:cNvSpPr>
            <p:nvPr/>
          </p:nvSpPr>
          <p:spPr bwMode="auto">
            <a:xfrm>
              <a:off x="2354" y="452"/>
              <a:ext cx="641" cy="64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2" name="Text Box 25"/>
            <p:cNvSpPr txBox="1">
              <a:spLocks noChangeArrowheads="1"/>
            </p:cNvSpPr>
            <p:nvPr/>
          </p:nvSpPr>
          <p:spPr bwMode="auto">
            <a:xfrm>
              <a:off x="3850" y="1544"/>
              <a:ext cx="854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 b="1"/>
                <a:t>t (s)</a:t>
              </a:r>
              <a:endParaRPr lang="en-US" sz="2000"/>
            </a:p>
          </p:txBody>
        </p:sp>
        <p:sp>
          <p:nvSpPr>
            <p:cNvPr id="31773" name="Text Box 26"/>
            <p:cNvSpPr txBox="1">
              <a:spLocks noChangeArrowheads="1"/>
            </p:cNvSpPr>
            <p:nvPr/>
          </p:nvSpPr>
          <p:spPr bwMode="auto">
            <a:xfrm>
              <a:off x="218" y="985"/>
              <a:ext cx="641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 b="1"/>
                <a:t>P (m)</a:t>
              </a:r>
              <a:endParaRPr lang="en-US" sz="2000"/>
            </a:p>
          </p:txBody>
        </p:sp>
        <p:sp>
          <p:nvSpPr>
            <p:cNvPr id="31774" name="Text Box 27"/>
            <p:cNvSpPr txBox="1">
              <a:spLocks noChangeArrowheads="1"/>
            </p:cNvSpPr>
            <p:nvPr/>
          </p:nvSpPr>
          <p:spPr bwMode="auto">
            <a:xfrm>
              <a:off x="859" y="1840"/>
              <a:ext cx="42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0</a:t>
              </a:r>
            </a:p>
          </p:txBody>
        </p:sp>
        <p:sp>
          <p:nvSpPr>
            <p:cNvPr id="31775" name="Text Box 28"/>
            <p:cNvSpPr txBox="1">
              <a:spLocks noChangeArrowheads="1"/>
            </p:cNvSpPr>
            <p:nvPr/>
          </p:nvSpPr>
          <p:spPr bwMode="auto">
            <a:xfrm>
              <a:off x="1179" y="1840"/>
              <a:ext cx="428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1</a:t>
              </a:r>
            </a:p>
          </p:txBody>
        </p:sp>
        <p:sp>
          <p:nvSpPr>
            <p:cNvPr id="31776" name="Text Box 29"/>
            <p:cNvSpPr txBox="1">
              <a:spLocks noChangeArrowheads="1"/>
            </p:cNvSpPr>
            <p:nvPr/>
          </p:nvSpPr>
          <p:spPr bwMode="auto">
            <a:xfrm>
              <a:off x="1500" y="1840"/>
              <a:ext cx="42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2</a:t>
              </a:r>
            </a:p>
          </p:txBody>
        </p:sp>
        <p:sp>
          <p:nvSpPr>
            <p:cNvPr id="31777" name="Text Box 30"/>
            <p:cNvSpPr txBox="1">
              <a:spLocks noChangeArrowheads="1"/>
            </p:cNvSpPr>
            <p:nvPr/>
          </p:nvSpPr>
          <p:spPr bwMode="auto">
            <a:xfrm>
              <a:off x="1820" y="1840"/>
              <a:ext cx="42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3</a:t>
              </a:r>
            </a:p>
          </p:txBody>
        </p:sp>
        <p:sp>
          <p:nvSpPr>
            <p:cNvPr id="31778" name="Text Box 31"/>
            <p:cNvSpPr txBox="1">
              <a:spLocks noChangeArrowheads="1"/>
            </p:cNvSpPr>
            <p:nvPr/>
          </p:nvSpPr>
          <p:spPr bwMode="auto">
            <a:xfrm>
              <a:off x="2141" y="1840"/>
              <a:ext cx="42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4</a:t>
              </a:r>
            </a:p>
          </p:txBody>
        </p:sp>
        <p:sp>
          <p:nvSpPr>
            <p:cNvPr id="31779" name="Text Box 32"/>
            <p:cNvSpPr txBox="1">
              <a:spLocks noChangeArrowheads="1"/>
            </p:cNvSpPr>
            <p:nvPr/>
          </p:nvSpPr>
          <p:spPr bwMode="auto">
            <a:xfrm>
              <a:off x="2461" y="1840"/>
              <a:ext cx="42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5</a:t>
              </a:r>
            </a:p>
          </p:txBody>
        </p:sp>
        <p:sp>
          <p:nvSpPr>
            <p:cNvPr id="31780" name="Text Box 33"/>
            <p:cNvSpPr txBox="1">
              <a:spLocks noChangeArrowheads="1"/>
            </p:cNvSpPr>
            <p:nvPr/>
          </p:nvSpPr>
          <p:spPr bwMode="auto">
            <a:xfrm>
              <a:off x="2781" y="1840"/>
              <a:ext cx="428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6</a:t>
              </a:r>
            </a:p>
          </p:txBody>
        </p:sp>
        <p:sp>
          <p:nvSpPr>
            <p:cNvPr id="31781" name="Text Box 34"/>
            <p:cNvSpPr txBox="1">
              <a:spLocks noChangeArrowheads="1"/>
            </p:cNvSpPr>
            <p:nvPr/>
          </p:nvSpPr>
          <p:spPr bwMode="auto">
            <a:xfrm>
              <a:off x="3102" y="1840"/>
              <a:ext cx="42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7</a:t>
              </a:r>
            </a:p>
          </p:txBody>
        </p:sp>
        <p:sp>
          <p:nvSpPr>
            <p:cNvPr id="31782" name="Text Box 35"/>
            <p:cNvSpPr txBox="1">
              <a:spLocks noChangeArrowheads="1"/>
            </p:cNvSpPr>
            <p:nvPr/>
          </p:nvSpPr>
          <p:spPr bwMode="auto">
            <a:xfrm>
              <a:off x="752" y="1626"/>
              <a:ext cx="42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0</a:t>
              </a:r>
            </a:p>
          </p:txBody>
        </p:sp>
        <p:sp>
          <p:nvSpPr>
            <p:cNvPr id="31783" name="Text Box 36"/>
            <p:cNvSpPr txBox="1">
              <a:spLocks noChangeArrowheads="1"/>
            </p:cNvSpPr>
            <p:nvPr/>
          </p:nvSpPr>
          <p:spPr bwMode="auto">
            <a:xfrm>
              <a:off x="752" y="1306"/>
              <a:ext cx="42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5</a:t>
              </a:r>
            </a:p>
          </p:txBody>
        </p:sp>
        <p:sp>
          <p:nvSpPr>
            <p:cNvPr id="31784" name="Text Box 37"/>
            <p:cNvSpPr txBox="1">
              <a:spLocks noChangeArrowheads="1"/>
            </p:cNvSpPr>
            <p:nvPr/>
          </p:nvSpPr>
          <p:spPr bwMode="auto">
            <a:xfrm>
              <a:off x="645" y="985"/>
              <a:ext cx="427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10</a:t>
              </a:r>
            </a:p>
          </p:txBody>
        </p:sp>
        <p:sp>
          <p:nvSpPr>
            <p:cNvPr id="31785" name="Text Box 38"/>
            <p:cNvSpPr txBox="1">
              <a:spLocks noChangeArrowheads="1"/>
            </p:cNvSpPr>
            <p:nvPr/>
          </p:nvSpPr>
          <p:spPr bwMode="auto">
            <a:xfrm>
              <a:off x="645" y="665"/>
              <a:ext cx="42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15</a:t>
              </a:r>
            </a:p>
          </p:txBody>
        </p:sp>
        <p:sp>
          <p:nvSpPr>
            <p:cNvPr id="31786" name="Line 40"/>
            <p:cNvSpPr>
              <a:spLocks noChangeShapeType="1"/>
            </p:cNvSpPr>
            <p:nvPr/>
          </p:nvSpPr>
          <p:spPr bwMode="auto">
            <a:xfrm flipV="1">
              <a:off x="3636" y="1626"/>
              <a:ext cx="0" cy="2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7" name="Text Box 41"/>
            <p:cNvSpPr txBox="1">
              <a:spLocks noChangeArrowheads="1"/>
            </p:cNvSpPr>
            <p:nvPr/>
          </p:nvSpPr>
          <p:spPr bwMode="auto">
            <a:xfrm>
              <a:off x="3422" y="1840"/>
              <a:ext cx="428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8</a:t>
              </a:r>
            </a:p>
          </p:txBody>
        </p:sp>
        <p:sp>
          <p:nvSpPr>
            <p:cNvPr id="31788" name="Line 42"/>
            <p:cNvSpPr>
              <a:spLocks noChangeShapeType="1"/>
            </p:cNvSpPr>
            <p:nvPr/>
          </p:nvSpPr>
          <p:spPr bwMode="auto">
            <a:xfrm>
              <a:off x="966" y="452"/>
              <a:ext cx="21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9" name="Text Box 43"/>
            <p:cNvSpPr txBox="1">
              <a:spLocks noChangeArrowheads="1"/>
            </p:cNvSpPr>
            <p:nvPr/>
          </p:nvSpPr>
          <p:spPr bwMode="auto">
            <a:xfrm>
              <a:off x="645" y="345"/>
              <a:ext cx="42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20</a:t>
              </a:r>
            </a:p>
          </p:txBody>
        </p:sp>
        <p:sp>
          <p:nvSpPr>
            <p:cNvPr id="31790" name="Freeform 44"/>
            <p:cNvSpPr>
              <a:spLocks/>
            </p:cNvSpPr>
            <p:nvPr/>
          </p:nvSpPr>
          <p:spPr bwMode="auto">
            <a:xfrm>
              <a:off x="2995" y="1092"/>
              <a:ext cx="641" cy="641"/>
            </a:xfrm>
            <a:custGeom>
              <a:avLst/>
              <a:gdLst>
                <a:gd name="T0" fmla="*/ 0 w 1080"/>
                <a:gd name="T1" fmla="*/ 0 h 1080"/>
                <a:gd name="T2" fmla="*/ 56 w 1080"/>
                <a:gd name="T3" fmla="*/ 131 h 1080"/>
                <a:gd name="T4" fmla="*/ 125 w 1080"/>
                <a:gd name="T5" fmla="*/ 231 h 1080"/>
                <a:gd name="T6" fmla="*/ 225 w 1080"/>
                <a:gd name="T7" fmla="*/ 316 h 1080"/>
                <a:gd name="T8" fmla="*/ 380 w 1080"/>
                <a:gd name="T9" fmla="*/ 380 h 10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0"/>
                <a:gd name="T16" fmla="*/ 0 h 1080"/>
                <a:gd name="T17" fmla="*/ 1080 w 1080"/>
                <a:gd name="T18" fmla="*/ 1080 h 10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0" h="1080">
                  <a:moveTo>
                    <a:pt x="0" y="0"/>
                  </a:moveTo>
                  <a:cubicBezTo>
                    <a:pt x="26" y="62"/>
                    <a:pt x="100" y="262"/>
                    <a:pt x="159" y="371"/>
                  </a:cubicBezTo>
                  <a:cubicBezTo>
                    <a:pt x="218" y="480"/>
                    <a:pt x="274" y="569"/>
                    <a:pt x="354" y="656"/>
                  </a:cubicBezTo>
                  <a:cubicBezTo>
                    <a:pt x="434" y="743"/>
                    <a:pt x="518" y="825"/>
                    <a:pt x="639" y="896"/>
                  </a:cubicBezTo>
                  <a:cubicBezTo>
                    <a:pt x="760" y="967"/>
                    <a:pt x="988" y="1042"/>
                    <a:pt x="1080" y="1080"/>
                  </a:cubicBezTo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1" name="Line 46"/>
            <p:cNvSpPr>
              <a:spLocks noChangeShapeType="1"/>
            </p:cNvSpPr>
            <p:nvPr/>
          </p:nvSpPr>
          <p:spPr bwMode="auto">
            <a:xfrm flipV="1">
              <a:off x="1072" y="2112"/>
              <a:ext cx="0" cy="18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2" name="Line 47"/>
            <p:cNvSpPr>
              <a:spLocks noChangeShapeType="1"/>
            </p:cNvSpPr>
            <p:nvPr/>
          </p:nvSpPr>
          <p:spPr bwMode="auto">
            <a:xfrm>
              <a:off x="966" y="3820"/>
              <a:ext cx="28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3" name="Line 48"/>
            <p:cNvSpPr>
              <a:spLocks noChangeShapeType="1"/>
            </p:cNvSpPr>
            <p:nvPr/>
          </p:nvSpPr>
          <p:spPr bwMode="auto">
            <a:xfrm>
              <a:off x="966" y="3286"/>
              <a:ext cx="21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4" name="Line 49"/>
            <p:cNvSpPr>
              <a:spLocks noChangeShapeType="1"/>
            </p:cNvSpPr>
            <p:nvPr/>
          </p:nvSpPr>
          <p:spPr bwMode="auto">
            <a:xfrm flipV="1">
              <a:off x="1393" y="3713"/>
              <a:ext cx="0" cy="2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5" name="Line 50"/>
            <p:cNvSpPr>
              <a:spLocks noChangeShapeType="1"/>
            </p:cNvSpPr>
            <p:nvPr/>
          </p:nvSpPr>
          <p:spPr bwMode="auto">
            <a:xfrm>
              <a:off x="966" y="2966"/>
              <a:ext cx="21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6" name="Line 51"/>
            <p:cNvSpPr>
              <a:spLocks noChangeShapeType="1"/>
            </p:cNvSpPr>
            <p:nvPr/>
          </p:nvSpPr>
          <p:spPr bwMode="auto">
            <a:xfrm>
              <a:off x="966" y="2645"/>
              <a:ext cx="21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7" name="Line 52"/>
            <p:cNvSpPr>
              <a:spLocks noChangeShapeType="1"/>
            </p:cNvSpPr>
            <p:nvPr/>
          </p:nvSpPr>
          <p:spPr bwMode="auto">
            <a:xfrm flipV="1">
              <a:off x="1713" y="3713"/>
              <a:ext cx="0" cy="2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8" name="Line 53"/>
            <p:cNvSpPr>
              <a:spLocks noChangeShapeType="1"/>
            </p:cNvSpPr>
            <p:nvPr/>
          </p:nvSpPr>
          <p:spPr bwMode="auto">
            <a:xfrm flipV="1">
              <a:off x="2034" y="3713"/>
              <a:ext cx="0" cy="2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9" name="Line 54"/>
            <p:cNvSpPr>
              <a:spLocks noChangeShapeType="1"/>
            </p:cNvSpPr>
            <p:nvPr/>
          </p:nvSpPr>
          <p:spPr bwMode="auto">
            <a:xfrm flipV="1">
              <a:off x="2354" y="3713"/>
              <a:ext cx="0" cy="2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0" name="Line 55"/>
            <p:cNvSpPr>
              <a:spLocks noChangeShapeType="1"/>
            </p:cNvSpPr>
            <p:nvPr/>
          </p:nvSpPr>
          <p:spPr bwMode="auto">
            <a:xfrm flipV="1">
              <a:off x="2675" y="3713"/>
              <a:ext cx="0" cy="2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1" name="Line 56"/>
            <p:cNvSpPr>
              <a:spLocks noChangeShapeType="1"/>
            </p:cNvSpPr>
            <p:nvPr/>
          </p:nvSpPr>
          <p:spPr bwMode="auto">
            <a:xfrm flipV="1">
              <a:off x="2995" y="3713"/>
              <a:ext cx="0" cy="2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2" name="Line 57"/>
            <p:cNvSpPr>
              <a:spLocks noChangeShapeType="1"/>
            </p:cNvSpPr>
            <p:nvPr/>
          </p:nvSpPr>
          <p:spPr bwMode="auto">
            <a:xfrm flipV="1">
              <a:off x="3315" y="3713"/>
              <a:ext cx="0" cy="2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3" name="Text Box 58"/>
            <p:cNvSpPr txBox="1">
              <a:spLocks noChangeArrowheads="1"/>
            </p:cNvSpPr>
            <p:nvPr/>
          </p:nvSpPr>
          <p:spPr bwMode="auto">
            <a:xfrm>
              <a:off x="3850" y="3786"/>
              <a:ext cx="854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 b="1"/>
                <a:t>t (s)</a:t>
              </a:r>
              <a:endParaRPr lang="en-US" sz="2000"/>
            </a:p>
          </p:txBody>
        </p:sp>
        <p:sp>
          <p:nvSpPr>
            <p:cNvPr id="31804" name="Text Box 59"/>
            <p:cNvSpPr txBox="1">
              <a:spLocks noChangeArrowheads="1"/>
            </p:cNvSpPr>
            <p:nvPr/>
          </p:nvSpPr>
          <p:spPr bwMode="auto">
            <a:xfrm>
              <a:off x="218" y="2859"/>
              <a:ext cx="641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 b="1"/>
                <a:t>v (m/s)</a:t>
              </a:r>
              <a:endParaRPr lang="en-US" sz="2000"/>
            </a:p>
          </p:txBody>
        </p:sp>
        <p:sp>
          <p:nvSpPr>
            <p:cNvPr id="31805" name="Text Box 60"/>
            <p:cNvSpPr txBox="1">
              <a:spLocks noChangeArrowheads="1"/>
            </p:cNvSpPr>
            <p:nvPr/>
          </p:nvSpPr>
          <p:spPr bwMode="auto">
            <a:xfrm>
              <a:off x="859" y="3927"/>
              <a:ext cx="42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0</a:t>
              </a:r>
            </a:p>
          </p:txBody>
        </p:sp>
        <p:sp>
          <p:nvSpPr>
            <p:cNvPr id="31806" name="Text Box 61"/>
            <p:cNvSpPr txBox="1">
              <a:spLocks noChangeArrowheads="1"/>
            </p:cNvSpPr>
            <p:nvPr/>
          </p:nvSpPr>
          <p:spPr bwMode="auto">
            <a:xfrm>
              <a:off x="1179" y="3927"/>
              <a:ext cx="428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1</a:t>
              </a:r>
            </a:p>
          </p:txBody>
        </p:sp>
        <p:sp>
          <p:nvSpPr>
            <p:cNvPr id="31807" name="Text Box 62"/>
            <p:cNvSpPr txBox="1">
              <a:spLocks noChangeArrowheads="1"/>
            </p:cNvSpPr>
            <p:nvPr/>
          </p:nvSpPr>
          <p:spPr bwMode="auto">
            <a:xfrm>
              <a:off x="1500" y="3927"/>
              <a:ext cx="42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2</a:t>
              </a:r>
            </a:p>
          </p:txBody>
        </p:sp>
        <p:sp>
          <p:nvSpPr>
            <p:cNvPr id="31808" name="Text Box 63"/>
            <p:cNvSpPr txBox="1">
              <a:spLocks noChangeArrowheads="1"/>
            </p:cNvSpPr>
            <p:nvPr/>
          </p:nvSpPr>
          <p:spPr bwMode="auto">
            <a:xfrm>
              <a:off x="1820" y="3927"/>
              <a:ext cx="42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3</a:t>
              </a:r>
            </a:p>
          </p:txBody>
        </p:sp>
        <p:sp>
          <p:nvSpPr>
            <p:cNvPr id="31809" name="Text Box 64"/>
            <p:cNvSpPr txBox="1">
              <a:spLocks noChangeArrowheads="1"/>
            </p:cNvSpPr>
            <p:nvPr/>
          </p:nvSpPr>
          <p:spPr bwMode="auto">
            <a:xfrm>
              <a:off x="2141" y="3927"/>
              <a:ext cx="42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4</a:t>
              </a:r>
            </a:p>
          </p:txBody>
        </p:sp>
        <p:sp>
          <p:nvSpPr>
            <p:cNvPr id="31810" name="Text Box 65"/>
            <p:cNvSpPr txBox="1">
              <a:spLocks noChangeArrowheads="1"/>
            </p:cNvSpPr>
            <p:nvPr/>
          </p:nvSpPr>
          <p:spPr bwMode="auto">
            <a:xfrm>
              <a:off x="2461" y="3927"/>
              <a:ext cx="42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5</a:t>
              </a:r>
            </a:p>
          </p:txBody>
        </p:sp>
        <p:sp>
          <p:nvSpPr>
            <p:cNvPr id="31811" name="Text Box 66"/>
            <p:cNvSpPr txBox="1">
              <a:spLocks noChangeArrowheads="1"/>
            </p:cNvSpPr>
            <p:nvPr/>
          </p:nvSpPr>
          <p:spPr bwMode="auto">
            <a:xfrm>
              <a:off x="2781" y="3927"/>
              <a:ext cx="428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6</a:t>
              </a:r>
            </a:p>
          </p:txBody>
        </p:sp>
        <p:sp>
          <p:nvSpPr>
            <p:cNvPr id="31812" name="Text Box 67"/>
            <p:cNvSpPr txBox="1">
              <a:spLocks noChangeArrowheads="1"/>
            </p:cNvSpPr>
            <p:nvPr/>
          </p:nvSpPr>
          <p:spPr bwMode="auto">
            <a:xfrm>
              <a:off x="3102" y="3927"/>
              <a:ext cx="42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7</a:t>
              </a:r>
            </a:p>
          </p:txBody>
        </p:sp>
        <p:sp>
          <p:nvSpPr>
            <p:cNvPr id="31813" name="Text Box 68"/>
            <p:cNvSpPr txBox="1">
              <a:spLocks noChangeArrowheads="1"/>
            </p:cNvSpPr>
            <p:nvPr/>
          </p:nvSpPr>
          <p:spPr bwMode="auto">
            <a:xfrm>
              <a:off x="645" y="3179"/>
              <a:ext cx="427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-5</a:t>
              </a:r>
            </a:p>
          </p:txBody>
        </p:sp>
        <p:sp>
          <p:nvSpPr>
            <p:cNvPr id="31814" name="Text Box 69"/>
            <p:cNvSpPr txBox="1">
              <a:spLocks noChangeArrowheads="1"/>
            </p:cNvSpPr>
            <p:nvPr/>
          </p:nvSpPr>
          <p:spPr bwMode="auto">
            <a:xfrm>
              <a:off x="752" y="2859"/>
              <a:ext cx="42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0</a:t>
              </a:r>
            </a:p>
          </p:txBody>
        </p:sp>
        <p:sp>
          <p:nvSpPr>
            <p:cNvPr id="31815" name="Text Box 70"/>
            <p:cNvSpPr txBox="1">
              <a:spLocks noChangeArrowheads="1"/>
            </p:cNvSpPr>
            <p:nvPr/>
          </p:nvSpPr>
          <p:spPr bwMode="auto">
            <a:xfrm>
              <a:off x="752" y="2539"/>
              <a:ext cx="42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5</a:t>
              </a:r>
            </a:p>
          </p:txBody>
        </p:sp>
        <p:sp>
          <p:nvSpPr>
            <p:cNvPr id="31816" name="Line 71"/>
            <p:cNvSpPr>
              <a:spLocks noChangeShapeType="1"/>
            </p:cNvSpPr>
            <p:nvPr/>
          </p:nvSpPr>
          <p:spPr bwMode="auto">
            <a:xfrm flipV="1">
              <a:off x="3636" y="3713"/>
              <a:ext cx="0" cy="2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7" name="Text Box 72"/>
            <p:cNvSpPr txBox="1">
              <a:spLocks noChangeArrowheads="1"/>
            </p:cNvSpPr>
            <p:nvPr/>
          </p:nvSpPr>
          <p:spPr bwMode="auto">
            <a:xfrm>
              <a:off x="3422" y="3927"/>
              <a:ext cx="428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  8</a:t>
              </a:r>
            </a:p>
          </p:txBody>
        </p:sp>
        <p:sp>
          <p:nvSpPr>
            <p:cNvPr id="31818" name="Line 73"/>
            <p:cNvSpPr>
              <a:spLocks noChangeShapeType="1"/>
            </p:cNvSpPr>
            <p:nvPr/>
          </p:nvSpPr>
          <p:spPr bwMode="auto">
            <a:xfrm>
              <a:off x="966" y="2325"/>
              <a:ext cx="21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9" name="Text Box 74"/>
            <p:cNvSpPr txBox="1">
              <a:spLocks noChangeArrowheads="1"/>
            </p:cNvSpPr>
            <p:nvPr/>
          </p:nvSpPr>
          <p:spPr bwMode="auto">
            <a:xfrm>
              <a:off x="645" y="2218"/>
              <a:ext cx="427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 noProof="1"/>
                <a:t> </a:t>
              </a:r>
              <a:r>
                <a:rPr lang="en-US" sz="2000"/>
                <a:t>10</a:t>
              </a:r>
            </a:p>
          </p:txBody>
        </p:sp>
        <p:sp>
          <p:nvSpPr>
            <p:cNvPr id="31820" name="Line 75"/>
            <p:cNvSpPr>
              <a:spLocks noChangeShapeType="1"/>
            </p:cNvSpPr>
            <p:nvPr/>
          </p:nvSpPr>
          <p:spPr bwMode="auto">
            <a:xfrm>
              <a:off x="966" y="3606"/>
              <a:ext cx="21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1" name="Text Box 76"/>
            <p:cNvSpPr txBox="1">
              <a:spLocks noChangeArrowheads="1"/>
            </p:cNvSpPr>
            <p:nvPr/>
          </p:nvSpPr>
          <p:spPr bwMode="auto">
            <a:xfrm>
              <a:off x="645" y="3500"/>
              <a:ext cx="427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000"/>
                <a:t>-10</a:t>
              </a:r>
            </a:p>
          </p:txBody>
        </p:sp>
        <p:sp>
          <p:nvSpPr>
            <p:cNvPr id="31822" name="Line 77"/>
            <p:cNvSpPr>
              <a:spLocks noChangeShapeType="1"/>
            </p:cNvSpPr>
            <p:nvPr/>
          </p:nvSpPr>
          <p:spPr bwMode="auto">
            <a:xfrm>
              <a:off x="1072" y="2966"/>
              <a:ext cx="28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985" name="Freeform 81"/>
          <p:cNvSpPr>
            <a:spLocks/>
          </p:cNvSpPr>
          <p:nvPr/>
        </p:nvSpPr>
        <p:spPr bwMode="auto">
          <a:xfrm>
            <a:off x="1701800" y="3695700"/>
            <a:ext cx="971550" cy="6350"/>
          </a:xfrm>
          <a:custGeom>
            <a:avLst/>
            <a:gdLst>
              <a:gd name="T0" fmla="*/ 0 w 612"/>
              <a:gd name="T1" fmla="*/ 0 h 4"/>
              <a:gd name="T2" fmla="*/ 1542335407 w 612"/>
              <a:gd name="T3" fmla="*/ 10080623 h 4"/>
              <a:gd name="T4" fmla="*/ 0 60000 65536"/>
              <a:gd name="T5" fmla="*/ 0 60000 65536"/>
              <a:gd name="T6" fmla="*/ 0 w 612"/>
              <a:gd name="T7" fmla="*/ 0 h 4"/>
              <a:gd name="T8" fmla="*/ 612 w 612"/>
              <a:gd name="T9" fmla="*/ 4 h 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2" h="4">
                <a:moveTo>
                  <a:pt x="0" y="0"/>
                </a:moveTo>
                <a:lnTo>
                  <a:pt x="612" y="4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86" name="Freeform 82"/>
          <p:cNvSpPr>
            <a:spLocks/>
          </p:cNvSpPr>
          <p:nvPr/>
        </p:nvSpPr>
        <p:spPr bwMode="auto">
          <a:xfrm>
            <a:off x="2667000" y="3702050"/>
            <a:ext cx="1588" cy="1003300"/>
          </a:xfrm>
          <a:custGeom>
            <a:avLst/>
            <a:gdLst>
              <a:gd name="T0" fmla="*/ 0 w 1"/>
              <a:gd name="T1" fmla="*/ 0 h 632"/>
              <a:gd name="T2" fmla="*/ 0 w 1"/>
              <a:gd name="T3" fmla="*/ 1592738532 h 632"/>
              <a:gd name="T4" fmla="*/ 0 60000 65536"/>
              <a:gd name="T5" fmla="*/ 0 60000 65536"/>
              <a:gd name="T6" fmla="*/ 0 w 1"/>
              <a:gd name="T7" fmla="*/ 0 h 632"/>
              <a:gd name="T8" fmla="*/ 1 w 1"/>
              <a:gd name="T9" fmla="*/ 632 h 6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632">
                <a:moveTo>
                  <a:pt x="0" y="0"/>
                </a:moveTo>
                <a:lnTo>
                  <a:pt x="0" y="632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87" name="Freeform 83"/>
          <p:cNvSpPr>
            <a:spLocks/>
          </p:cNvSpPr>
          <p:nvPr/>
        </p:nvSpPr>
        <p:spPr bwMode="auto">
          <a:xfrm>
            <a:off x="2667000" y="4705350"/>
            <a:ext cx="1060450" cy="1588"/>
          </a:xfrm>
          <a:custGeom>
            <a:avLst/>
            <a:gdLst>
              <a:gd name="T0" fmla="*/ 0 w 668"/>
              <a:gd name="T1" fmla="*/ 0 h 1"/>
              <a:gd name="T2" fmla="*/ 1683464553 w 668"/>
              <a:gd name="T3" fmla="*/ 0 h 1"/>
              <a:gd name="T4" fmla="*/ 0 60000 65536"/>
              <a:gd name="T5" fmla="*/ 0 60000 65536"/>
              <a:gd name="T6" fmla="*/ 0 w 668"/>
              <a:gd name="T7" fmla="*/ 0 h 1"/>
              <a:gd name="T8" fmla="*/ 668 w 668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68" h="1">
                <a:moveTo>
                  <a:pt x="0" y="0"/>
                </a:moveTo>
                <a:lnTo>
                  <a:pt x="668" y="0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88" name="Line 84"/>
          <p:cNvSpPr>
            <a:spLocks noChangeShapeType="1"/>
          </p:cNvSpPr>
          <p:nvPr/>
        </p:nvSpPr>
        <p:spPr bwMode="auto">
          <a:xfrm>
            <a:off x="3733800" y="4724400"/>
            <a:ext cx="0" cy="457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89" name="Freeform 85"/>
          <p:cNvSpPr>
            <a:spLocks/>
          </p:cNvSpPr>
          <p:nvPr/>
        </p:nvSpPr>
        <p:spPr bwMode="auto">
          <a:xfrm>
            <a:off x="3733800" y="5181600"/>
            <a:ext cx="1009650" cy="1588"/>
          </a:xfrm>
          <a:custGeom>
            <a:avLst/>
            <a:gdLst>
              <a:gd name="T0" fmla="*/ 0 w 636"/>
              <a:gd name="T1" fmla="*/ 0 h 1"/>
              <a:gd name="T2" fmla="*/ 1602819157 w 636"/>
              <a:gd name="T3" fmla="*/ 0 h 1"/>
              <a:gd name="T4" fmla="*/ 0 60000 65536"/>
              <a:gd name="T5" fmla="*/ 0 60000 65536"/>
              <a:gd name="T6" fmla="*/ 0 w 636"/>
              <a:gd name="T7" fmla="*/ 0 h 1"/>
              <a:gd name="T8" fmla="*/ 636 w 63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36" h="1">
                <a:moveTo>
                  <a:pt x="0" y="0"/>
                </a:moveTo>
                <a:lnTo>
                  <a:pt x="636" y="0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90" name="Freeform 86"/>
          <p:cNvSpPr>
            <a:spLocks/>
          </p:cNvSpPr>
          <p:nvPr/>
        </p:nvSpPr>
        <p:spPr bwMode="auto">
          <a:xfrm>
            <a:off x="4749800" y="5168900"/>
            <a:ext cx="1588" cy="685800"/>
          </a:xfrm>
          <a:custGeom>
            <a:avLst/>
            <a:gdLst>
              <a:gd name="T0" fmla="*/ 0 w 1"/>
              <a:gd name="T1" fmla="*/ 0 h 432"/>
              <a:gd name="T2" fmla="*/ 0 w 1"/>
              <a:gd name="T3" fmla="*/ 1088707589 h 432"/>
              <a:gd name="T4" fmla="*/ 0 60000 65536"/>
              <a:gd name="T5" fmla="*/ 0 60000 65536"/>
              <a:gd name="T6" fmla="*/ 0 w 1"/>
              <a:gd name="T7" fmla="*/ 0 h 432"/>
              <a:gd name="T8" fmla="*/ 1 w 1"/>
              <a:gd name="T9" fmla="*/ 432 h 4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432">
                <a:moveTo>
                  <a:pt x="0" y="0"/>
                </a:moveTo>
                <a:lnTo>
                  <a:pt x="0" y="432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91" name="Freeform 87"/>
          <p:cNvSpPr>
            <a:spLocks/>
          </p:cNvSpPr>
          <p:nvPr/>
        </p:nvSpPr>
        <p:spPr bwMode="auto">
          <a:xfrm>
            <a:off x="4749800" y="4724400"/>
            <a:ext cx="1041400" cy="1104900"/>
          </a:xfrm>
          <a:custGeom>
            <a:avLst/>
            <a:gdLst>
              <a:gd name="T0" fmla="*/ 0 w 656"/>
              <a:gd name="T1" fmla="*/ 1754028928 h 696"/>
              <a:gd name="T2" fmla="*/ 1653222282 w 656"/>
              <a:gd name="T3" fmla="*/ 0 h 696"/>
              <a:gd name="T4" fmla="*/ 0 60000 65536"/>
              <a:gd name="T5" fmla="*/ 0 60000 65536"/>
              <a:gd name="T6" fmla="*/ 0 w 656"/>
              <a:gd name="T7" fmla="*/ 0 h 696"/>
              <a:gd name="T8" fmla="*/ 656 w 656"/>
              <a:gd name="T9" fmla="*/ 696 h 69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6" h="696">
                <a:moveTo>
                  <a:pt x="0" y="696"/>
                </a:moveTo>
                <a:lnTo>
                  <a:pt x="656" y="0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92" name="Text Box 88"/>
          <p:cNvSpPr txBox="1">
            <a:spLocks noChangeArrowheads="1"/>
          </p:cNvSpPr>
          <p:nvPr/>
        </p:nvSpPr>
        <p:spPr bwMode="auto">
          <a:xfrm>
            <a:off x="4343400" y="55626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?</a:t>
            </a:r>
          </a:p>
        </p:txBody>
      </p:sp>
      <p:pic>
        <p:nvPicPr>
          <p:cNvPr id="82" name="~PP2796.WAV">
            <a:hlinkClick r:id="" action="ppaction://media"/>
          </p:cNvPr>
          <p:cNvPicPr>
            <a:picLocks noRot="1" noChangeAspect="1"/>
          </p:cNvPicPr>
          <p:nvPr>
            <a:wavAudioFile r:embed="rId2" name="~PP2796.WAV"/>
          </p:nvPr>
        </p:nvPicPr>
        <p:blipFill>
          <a:blip r:embed="rId5" cstate="print"/>
          <a:stretch>
            <a:fillRect/>
          </a:stretch>
        </p:blipFill>
        <p:spPr>
          <a:xfrm>
            <a:off x="8702675" y="64166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6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3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3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23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3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2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123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23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  <p:bldLst>
      <p:bldP spid="123985" grpId="0" animBg="1"/>
      <p:bldP spid="123986" grpId="0" animBg="1"/>
      <p:bldP spid="123987" grpId="0" animBg="1"/>
      <p:bldP spid="123988" grpId="0" animBg="1"/>
      <p:bldP spid="123989" grpId="0" animBg="1"/>
      <p:bldP spid="123990" grpId="0" animBg="1"/>
      <p:bldP spid="123991" grpId="0" animBg="1"/>
      <p:bldP spid="12399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0.2|0.6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0.7|0.4|0.5|0.3|0.2|0.3|0.2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6|4.6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1.1|7.9|5.3|3.7|2.4|2.1|3.9|3.7|1.5|3.5|12|3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.5|13.5|1.3|8.7|4.4|8.2|3.8|7.5|9|7.5|13.3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15|15|3.1|12.9|17.4|8.2|8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11.3|7.2|29.3|3.2|19.6|2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8.9|5.6|9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8|1.5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384</Words>
  <Application>Microsoft Office PowerPoint</Application>
  <PresentationFormat>On-screen Show (4:3)</PresentationFormat>
  <Paragraphs>130</Paragraphs>
  <Slides>10</Slides>
  <Notes>0</Notes>
  <HiddenSlides>0</HiddenSlides>
  <MMClips>10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Microsoft Equation 3.0</vt:lpstr>
      <vt:lpstr>1-D Motion -- motion in a straight line Chapter 2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1-D Motion -- motion in a straight line</dc:title>
  <dc:creator>Chris</dc:creator>
  <cp:lastModifiedBy>Chris</cp:lastModifiedBy>
  <cp:revision>5</cp:revision>
  <dcterms:created xsi:type="dcterms:W3CDTF">2012-07-05T15:00:43Z</dcterms:created>
  <dcterms:modified xsi:type="dcterms:W3CDTF">2012-07-05T15:35:45Z</dcterms:modified>
</cp:coreProperties>
</file>