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9" r:id="rId4"/>
    <p:sldId id="353" r:id="rId5"/>
    <p:sldId id="322" r:id="rId6"/>
    <p:sldId id="314" r:id="rId7"/>
    <p:sldId id="316" r:id="rId8"/>
    <p:sldId id="355" r:id="rId9"/>
    <p:sldId id="317" r:id="rId10"/>
    <p:sldId id="354" r:id="rId11"/>
    <p:sldId id="357" r:id="rId12"/>
    <p:sldId id="358" r:id="rId13"/>
    <p:sldId id="359" r:id="rId14"/>
    <p:sldId id="361" r:id="rId15"/>
    <p:sldId id="360" r:id="rId16"/>
    <p:sldId id="362" r:id="rId17"/>
    <p:sldId id="364" r:id="rId18"/>
    <p:sldId id="363" r:id="rId19"/>
    <p:sldId id="366" r:id="rId20"/>
    <p:sldId id="367" r:id="rId21"/>
    <p:sldId id="3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22220-EF66-A542-8B49-9F779D18997B}">
          <p14:sldIdLst>
            <p14:sldId id="256"/>
            <p14:sldId id="257"/>
            <p14:sldId id="339"/>
            <p14:sldId id="353"/>
            <p14:sldId id="322"/>
            <p14:sldId id="314"/>
            <p14:sldId id="316"/>
            <p14:sldId id="355"/>
            <p14:sldId id="317"/>
            <p14:sldId id="354"/>
            <p14:sldId id="357"/>
            <p14:sldId id="358"/>
            <p14:sldId id="359"/>
            <p14:sldId id="361"/>
            <p14:sldId id="360"/>
            <p14:sldId id="362"/>
            <p14:sldId id="364"/>
            <p14:sldId id="363"/>
            <p14:sldId id="366"/>
          </p14:sldIdLst>
        </p14:section>
        <p14:section name="Untitled Section" id="{638BA0F8-32F3-2741-8D09-5C65C6740C6D}">
          <p14:sldIdLst>
            <p14:sldId id="367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24D0-697E-E549-9806-B2D945C84887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4741-9006-944A-BA4A-A3F150E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A5B-9506-A44E-A9BC-6E6AF6BF42E7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2371-D4D1-C14E-A1B8-75E9F972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EF5FE-F96E-4A34-AEF3-390A9293A15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A07F-4C21-40A1-BBAF-505FDEE91C1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6416C-5DFA-40A2-8A01-B5E59C09D9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C882E-D316-4ED4-BFC5-32B0B012B5B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526D7-1CA6-4815-A931-6893CB08C65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378CE-672B-4DF8-8F97-4AC23907FCB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96302-5664-440E-896D-7AFF542617B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998AD-D35F-488F-BD17-073A45025C1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</a:t>
            </a:r>
            <a:r>
              <a:rPr lang="en-US" dirty="0" err="1" smtClean="0"/>
              <a:t>pnscture</a:t>
            </a:r>
            <a:r>
              <a:rPr lang="en-US" dirty="0" smtClean="0"/>
              <a:t>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A4069-E811-E54D-8AFC-5AAAEA136D79}" type="datetimeFigureOut">
              <a:rPr lang="en-US" smtClean="0"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33856"/>
            <a:ext cx="8915400" cy="914400"/>
          </a:xfrm>
        </p:spPr>
        <p:txBody>
          <a:bodyPr/>
          <a:lstStyle/>
          <a:p>
            <a:r>
              <a:rPr lang="en-US" dirty="0" smtClean="0"/>
              <a:t>18.2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Electromagnetic Spectrum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0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66" y="2083123"/>
            <a:ext cx="8222081" cy="4437993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Infrared rays are used as a source of heat and to discover areas of heat </a:t>
            </a:r>
            <a:r>
              <a:rPr lang="en-US" altLang="en-US" sz="2400" dirty="0" smtClean="0">
                <a:solidFill>
                  <a:schemeClr val="tx1"/>
                </a:solidFill>
              </a:rPr>
              <a:t>differences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Infrared rays have higher frequencies than radio waves and lower frequencies than red light. Infrared wavelengths vary from about 1 millimeter to about 750 nanometers (10</a:t>
            </a:r>
            <a:r>
              <a:rPr lang="en-US" altLang="en-US" sz="2400" baseline="300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–9</a:t>
            </a:r>
            <a:r>
              <a:rPr lang="en-US" altLang="en-US" sz="24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 meter).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ea typeface="Times New Roman" pitchFamily="18" charset="0"/>
                <a:cs typeface="Minion-Regular" charset="0"/>
              </a:rPr>
              <a:t>Your skin senses infrared radiation as warmth. Restaurants use infrared lamps to keep foods warm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7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4483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Warmer objects give off more infrared radiation than cooler objects.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A device called a thermograph uses infrared sensors to create </a:t>
            </a:r>
            <a:r>
              <a:rPr lang="en-US" altLang="en-US" sz="2800" b="1" dirty="0" err="1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thermograms</a:t>
            </a: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,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color-coded pictures that show variations in temperature.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Search-and-rescue teams use infrared cameras to locate people who are trapped during  disasters. </a:t>
            </a:r>
          </a:p>
        </p:txBody>
      </p:sp>
      <p:sp>
        <p:nvSpPr>
          <p:cNvPr id="959491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Infrared Rays</a:t>
            </a:r>
          </a:p>
        </p:txBody>
      </p:sp>
    </p:spTree>
    <p:extLst>
      <p:ext uri="{BB962C8B-B14F-4D97-AF65-F5344CB8AC3E}">
        <p14:creationId xmlns:p14="http://schemas.microsoft.com/office/powerpoint/2010/main" val="30826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305800" cy="190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200" dirty="0"/>
              <a:t>A </a:t>
            </a:r>
            <a:r>
              <a:rPr lang="en-US" altLang="en-US" sz="2200" dirty="0" err="1"/>
              <a:t>thermogram</a:t>
            </a:r>
            <a:r>
              <a:rPr lang="en-US" altLang="en-US" sz="2200" dirty="0"/>
              <a:t> can be used to diagnose problems in a utility line. </a:t>
            </a:r>
          </a:p>
          <a:p>
            <a:pPr marL="1085850" lvl="1" indent="-457200">
              <a:buFontTx/>
              <a:buAutoNum type="alphaUcPeriod"/>
            </a:pPr>
            <a:r>
              <a:rPr lang="en-US" altLang="en-US" sz="2200" dirty="0"/>
              <a:t>When viewed in visible light, the wires all look the same. </a:t>
            </a:r>
          </a:p>
          <a:p>
            <a:pPr marL="1085850" lvl="1" indent="-457200">
              <a:buFontTx/>
              <a:buAutoNum type="alphaUcPeriod"/>
            </a:pPr>
            <a:r>
              <a:rPr lang="en-US" altLang="en-US" sz="2200" dirty="0"/>
              <a:t>The colors in the </a:t>
            </a:r>
            <a:r>
              <a:rPr lang="en-US" altLang="en-US" sz="2200" dirty="0" err="1"/>
              <a:t>thermogram</a:t>
            </a:r>
            <a:r>
              <a:rPr lang="en-US" altLang="en-US" sz="2200" dirty="0"/>
              <a:t> image show that the electric current in the center wire is not flowing as it should.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latin typeface="StoneSans-Bold" charset="0"/>
              </a:rPr>
              <a:t>Thermograph Images</a:t>
            </a:r>
            <a:endParaRPr lang="en-US" altLang="en-US" sz="2800" b="1" dirty="0">
              <a:latin typeface="StoneSans-Bold" charset="0"/>
            </a:endParaRPr>
          </a:p>
        </p:txBody>
      </p:sp>
      <p:pic>
        <p:nvPicPr>
          <p:cNvPr id="961540" name="Picture 4" descr="HSPS_Ch18s2-p543-Ther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3805990"/>
            <a:ext cx="82264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3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Light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People use visible light to see, to help keep them safe, and to communicate with one another. </a:t>
            </a:r>
            <a:endParaRPr lang="en-US" altLang="en-US" dirty="0" smtClean="0"/>
          </a:p>
          <a:p>
            <a:r>
              <a:rPr lang="en-US" altLang="en-US" dirty="0"/>
              <a:t>The visible part of the electromagnetic spectrum is light that the human eye can see. </a:t>
            </a:r>
            <a:r>
              <a:rPr lang="en-US" altLang="en-US" dirty="0" smtClean="0"/>
              <a:t> (ROY G BIV)	</a:t>
            </a:r>
            <a:endParaRPr lang="en-US" altLang="en-US" dirty="0"/>
          </a:p>
          <a:p>
            <a:r>
              <a:rPr lang="en-US" altLang="en-US" dirty="0"/>
              <a:t>Each wavelength in the visible spectrum corresponds to a specific frequency and has a particular color. 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6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733800" cy="4789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Each color of light corresponds to a different range of wavelengths. The wavelengths of visible light are quite small. Wavelengths of red light, for example, are about one hundredth the thickness of a human hair.</a:t>
            </a:r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smtClean="0">
                <a:latin typeface="StoneSans-Bold" charset="0"/>
              </a:rPr>
              <a:t>Light Color</a:t>
            </a:r>
            <a:endParaRPr lang="en-US" altLang="en-US" sz="2800" b="1" dirty="0">
              <a:latin typeface="StoneSans-Bold" charset="0"/>
            </a:endParaRPr>
          </a:p>
        </p:txBody>
      </p:sp>
      <p:pic>
        <p:nvPicPr>
          <p:cNvPr id="967684" name="Picture 4" descr="HSPS_Ch18s2-p543-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87500"/>
            <a:ext cx="5105400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2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088"/>
            <a:ext cx="8913813" cy="914400"/>
          </a:xfrm>
        </p:spPr>
        <p:txBody>
          <a:bodyPr/>
          <a:lstStyle/>
          <a:p>
            <a:r>
              <a:rPr lang="en-US" dirty="0" smtClean="0"/>
              <a:t>UV (Ultraviolet)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9" y="1364488"/>
            <a:ext cx="8436142" cy="4901841"/>
          </a:xfrm>
        </p:spPr>
        <p:txBody>
          <a:bodyPr>
            <a:normAutofit/>
          </a:bodyPr>
          <a:lstStyle/>
          <a:p>
            <a:r>
              <a:rPr lang="en-US" altLang="en-US" sz="2200" dirty="0">
                <a:solidFill>
                  <a:schemeClr val="tx1"/>
                </a:solidFill>
              </a:rPr>
              <a:t>Ultraviolet rays have applications in health and medicine, and in agriculture.</a:t>
            </a:r>
          </a:p>
          <a:p>
            <a:r>
              <a:rPr lang="en-US" sz="2200" dirty="0">
                <a:solidFill>
                  <a:schemeClr val="tx1"/>
                </a:solidFill>
              </a:rPr>
              <a:t>Ultraviolet rays vary from about 400 nm to about 4 nm.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Some exposure to ultraviolet rays helps your skin produce vitamin D, which helps the body absorb calcium from foods.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Excessive exposure can cause sunburn, wrinkles, skin cancer, and eye damage.</a:t>
            </a:r>
          </a:p>
          <a:p>
            <a:r>
              <a:rPr lang="en-US" sz="2200" dirty="0">
                <a:solidFill>
                  <a:schemeClr val="tx1"/>
                </a:solidFill>
              </a:rPr>
              <a:t>Ultraviolet rays are used to kill microorganisms. In winter, plant nurseries use ultraviolet lights to help plants grow.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7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X-rays are used in medicine, industry, and transportation to make pictures of the inside of solid </a:t>
            </a:r>
            <a:r>
              <a:rPr lang="en-US" altLang="en-US" dirty="0" smtClean="0">
                <a:solidFill>
                  <a:schemeClr val="tx1"/>
                </a:solidFill>
              </a:rPr>
              <a:t>objects.</a:t>
            </a:r>
          </a:p>
          <a:p>
            <a:r>
              <a:rPr lang="en-US" dirty="0">
                <a:solidFill>
                  <a:schemeClr val="tx1"/>
                </a:solidFill>
              </a:rPr>
              <a:t>X-rays have very short wavelengths, from about 12 nm to about 0.005 nm. </a:t>
            </a:r>
          </a:p>
          <a:p>
            <a:r>
              <a:rPr lang="en-US" dirty="0">
                <a:solidFill>
                  <a:schemeClr val="tx1"/>
                </a:solidFill>
              </a:rPr>
              <a:t>X-rays have high energy and can penetrate matter that light cannot.</a:t>
            </a:r>
          </a:p>
          <a:p>
            <a:r>
              <a:rPr lang="en-US" dirty="0">
                <a:solidFill>
                  <a:schemeClr val="tx1"/>
                </a:solidFill>
              </a:rPr>
              <a:t>Too much exposure to X-rays can kill or damage living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4483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Your teeth and bones absorb X-rays. X-ray photographs show softer tissue as dark, highly exposed areas. Bones and teeth appear white.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lids on aluminum cans are sometimes inspected with X-rays to make sure they are sealed properly.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X-rays can be used to identify the contents of entire truck trailers. 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X-Rays</a:t>
            </a:r>
          </a:p>
        </p:txBody>
      </p:sp>
    </p:spTree>
    <p:extLst>
      <p:ext uri="{BB962C8B-B14F-4D97-AF65-F5344CB8AC3E}">
        <p14:creationId xmlns:p14="http://schemas.microsoft.com/office/powerpoint/2010/main" val="1929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(Cosmic)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2237874"/>
            <a:ext cx="8532395" cy="4028455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Gamma rays are used in the medical field to kill cancer cells and make pictures of the brain, and in industrial situations as an inspection tool. </a:t>
            </a:r>
          </a:p>
          <a:p>
            <a:r>
              <a:rPr lang="en-US" dirty="0">
                <a:solidFill>
                  <a:schemeClr val="tx1"/>
                </a:solidFill>
              </a:rPr>
              <a:t>Gamma rays have the shortest wavelengths in the electromagnetic spectrum, about 0.005 nm or less. </a:t>
            </a:r>
          </a:p>
          <a:p>
            <a:r>
              <a:rPr lang="en-US" dirty="0">
                <a:solidFill>
                  <a:schemeClr val="tx1"/>
                </a:solidFill>
              </a:rPr>
              <a:t>They have the highest frequencies, the most energy, and the greatest penetrating ability of all the electromagnetic waves. </a:t>
            </a:r>
          </a:p>
          <a:p>
            <a:r>
              <a:rPr lang="en-US" dirty="0">
                <a:solidFill>
                  <a:schemeClr val="tx1"/>
                </a:solidFill>
              </a:rPr>
              <a:t>Exposure to tiny amounts of gamma rays is tolerable, but overexposure can be deadly.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3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599" y="1196975"/>
            <a:ext cx="8530389" cy="4483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Gamma rays are used in radiation therapy to kill cancer cells without harming nearby healthy cells.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Gamma rays are also used to make pictures of the human brain, with different levels of brain activity represented by different colors.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Pipelines are checked with machines that travel on the inside of a pipe, taking gamma ray pictures along the entire length. </a:t>
            </a:r>
          </a:p>
        </p:txBody>
      </p:sp>
      <p:sp>
        <p:nvSpPr>
          <p:cNvPr id="986115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Gamma Rays</a:t>
            </a:r>
          </a:p>
        </p:txBody>
      </p:sp>
    </p:spTree>
    <p:extLst>
      <p:ext uri="{BB962C8B-B14F-4D97-AF65-F5344CB8AC3E}">
        <p14:creationId xmlns:p14="http://schemas.microsoft.com/office/powerpoint/2010/main" val="20884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Section 18.2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Rank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chemeClr val="tx1"/>
                </a:solidFill>
              </a:rPr>
              <a:t>classify </a:t>
            </a:r>
            <a:r>
              <a:rPr lang="en-US" sz="2400" dirty="0" smtClean="0">
                <a:solidFill>
                  <a:schemeClr val="tx1"/>
                </a:solidFill>
              </a:rPr>
              <a:t>electromagnetic waves based on their frequencies and wavelengths. </a:t>
            </a:r>
          </a:p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Describe </a:t>
            </a:r>
            <a:r>
              <a:rPr lang="en-US" sz="2400" dirty="0" smtClean="0">
                <a:solidFill>
                  <a:schemeClr val="tx1"/>
                </a:solidFill>
              </a:rPr>
              <a:t>the uses for different waves of the electromagnetic spectrum.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657600" cy="308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800"/>
              <a:t>Gamma rays emitted by radioactive tracers in the brain are used to produce color-coded images. Areas of high activity show up in red. </a:t>
            </a:r>
          </a:p>
        </p:txBody>
      </p:sp>
      <p:sp>
        <p:nvSpPr>
          <p:cNvPr id="988163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Gamma Rays</a:t>
            </a:r>
          </a:p>
        </p:txBody>
      </p:sp>
      <p:pic>
        <p:nvPicPr>
          <p:cNvPr id="988164" name="Picture 4" descr="HSPS_Ch18s2-p545-Br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9355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3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8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waves of the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800" b="1" dirty="0"/>
              <a:t>The electromagnetic spectrum </a:t>
            </a:r>
            <a:r>
              <a:rPr lang="en-US" altLang="en-US" sz="2800" b="1" dirty="0" smtClean="0"/>
              <a:t>includes: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radio waves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Microwaves 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infrared rays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visible light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ultraviolet rays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 X-rays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800" b="1" dirty="0" smtClean="0"/>
              <a:t>gamma </a:t>
            </a:r>
            <a:r>
              <a:rPr lang="en-US" altLang="en-US" sz="2800" b="1" dirty="0"/>
              <a:t>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391400" cy="1815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800" dirty="0"/>
              <a:t>The electromagnetic spectrum consists of radio waves</a:t>
            </a:r>
            <a:r>
              <a:rPr lang="en-US" altLang="en-US" sz="2800" dirty="0" smtClean="0"/>
              <a:t>,  microwaves,  </a:t>
            </a:r>
            <a:r>
              <a:rPr lang="en-US" altLang="en-US" sz="2800" dirty="0"/>
              <a:t>infrared rays, visible light, ultraviolet rays, X-rays, and gamma rays. 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The Waves of the Spectrum</a:t>
            </a:r>
          </a:p>
        </p:txBody>
      </p:sp>
      <p:pic>
        <p:nvPicPr>
          <p:cNvPr id="900100" name="Picture 4" descr="HSPS_Ch18s2-p540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67000"/>
            <a:ext cx="6142037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Waves &amp; Microwaves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2286000"/>
            <a:ext cx="7954879" cy="39803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Radio waves are used in radio and television technologies, as well as in microwave ovens and radar.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Radio waves have the longest wavelengths in the electromagnetic spectrum. Wavelengths range from 1 millimeter to as much as thousands of kilometers or longer. 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Radio waves also have the lowest frequencies in the spectrum—300,000 megahertz (MHz) or less.</a:t>
            </a:r>
          </a:p>
          <a:p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speed of light (all electromagnetic waves)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4286" y="2195286"/>
            <a:ext cx="8599713" cy="29935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 </a:t>
            </a: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vacuum (absent of anything) – the speed is 3.00 x 10</a:t>
            </a:r>
            <a:r>
              <a:rPr lang="en-US" sz="3200" baseline="300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8</a:t>
            </a:r>
            <a:r>
              <a:rPr lang="en-US" sz="32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 m/s. </a:t>
            </a:r>
            <a:endParaRPr lang="en-US" sz="2400" baseline="300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9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&amp; FM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2334126"/>
            <a:ext cx="8291763" cy="39322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There are two ways that signals are encoded for radio.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 </a:t>
            </a:r>
            <a:r>
              <a:rPr lang="en-US" altLang="en-US" sz="24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amplitude modulation, </a:t>
            </a: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amplitude of the wave is varied. The frequency remains the same. AM radio stations broadcast by amplitude modulation.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In </a:t>
            </a:r>
            <a:r>
              <a:rPr lang="en-US" altLang="en-US" sz="2400" b="1" dirty="0">
                <a:solidFill>
                  <a:srgbClr val="000000"/>
                </a:solidFill>
                <a:ea typeface="Times New Roman" pitchFamily="18" charset="0"/>
                <a:cs typeface="Minion-Bold" charset="0"/>
              </a:rPr>
              <a:t>frequency modulation, </a:t>
            </a: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frequency of the wave is varied. The amplitude remains the same. FM stations broadcast by frequency modulation.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5943600" cy="2570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ea typeface="Times New Roman" pitchFamily="18" charset="0"/>
                <a:cs typeface="Frutiger-Roman" charset="0"/>
              </a:rPr>
              <a:t>The announcer’s voice and the music on CD leave the radio studio as electronic signals. Those signals are used to produce a wave with either a varying amplitude or a varying frequency.</a:t>
            </a:r>
            <a:endParaRPr lang="en-US" altLang="en-US" sz="2200" b="1" dirty="0">
              <a:solidFill>
                <a:srgbClr val="000000"/>
              </a:solidFill>
              <a:ea typeface="Times New Roman" pitchFamily="18" charset="0"/>
              <a:cs typeface="Frutiger-Black" charset="0"/>
            </a:endParaRPr>
          </a:p>
          <a:p>
            <a:pPr marL="800100" lvl="1" indent="-342900">
              <a:buFontTx/>
              <a:buAutoNum type="alphaUcPeriod"/>
            </a:pPr>
            <a:r>
              <a:rPr lang="en-US" altLang="en-US" sz="2200" dirty="0">
                <a:solidFill>
                  <a:srgbClr val="000000"/>
                </a:solidFill>
                <a:ea typeface="Times New Roman" pitchFamily="18" charset="0"/>
                <a:cs typeface="Frutiger-Roman" charset="0"/>
              </a:rPr>
              <a:t>AM waves have a varying amplitude. </a:t>
            </a:r>
            <a:endParaRPr lang="en-US" altLang="en-US" sz="2200" b="1" dirty="0">
              <a:solidFill>
                <a:srgbClr val="000000"/>
              </a:solidFill>
              <a:ea typeface="Times New Roman" pitchFamily="18" charset="0"/>
              <a:cs typeface="Frutiger-Black" charset="0"/>
            </a:endParaRPr>
          </a:p>
          <a:p>
            <a:pPr marL="800100" lvl="1" indent="-342900">
              <a:buFontTx/>
              <a:buAutoNum type="alphaUcPeriod"/>
            </a:pPr>
            <a:r>
              <a:rPr lang="en-US" altLang="en-US" sz="2200" dirty="0">
                <a:solidFill>
                  <a:srgbClr val="000000"/>
                </a:solidFill>
                <a:ea typeface="Times New Roman" pitchFamily="18" charset="0"/>
                <a:cs typeface="Frutiger-Roman" charset="0"/>
              </a:rPr>
              <a:t>FM waves have a varying frequency.</a:t>
            </a: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275724" y="587793"/>
            <a:ext cx="632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StoneSans-Bold" charset="0"/>
              </a:rPr>
              <a:t>Radio Waves</a:t>
            </a:r>
          </a:p>
        </p:txBody>
      </p:sp>
      <p:pic>
        <p:nvPicPr>
          <p:cNvPr id="908292" name="Picture 4" descr="HSPS_Ch18s2-p541-Ann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7732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293" name="Picture 5" descr="HSPS_Ch18s2-p541-Te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05350"/>
            <a:ext cx="22098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294" name="Picture 6" descr="HSPS_Ch18s2-p541-Amp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54525"/>
            <a:ext cx="33528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8295" name="Picture 7" descr="HSPS_Ch18s2-p541-FreqM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8296" name="Rectangle 8"/>
          <p:cNvSpPr>
            <a:spLocks noChangeArrowheads="1"/>
          </p:cNvSpPr>
          <p:nvPr/>
        </p:nvSpPr>
        <p:spPr bwMode="auto">
          <a:xfrm>
            <a:off x="457200" y="441483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Amplitude modulation</a:t>
            </a:r>
          </a:p>
        </p:txBody>
      </p:sp>
      <p:sp>
        <p:nvSpPr>
          <p:cNvPr id="908297" name="Rectangle 9"/>
          <p:cNvSpPr>
            <a:spLocks noChangeArrowheads="1"/>
          </p:cNvSpPr>
          <p:nvPr/>
        </p:nvSpPr>
        <p:spPr bwMode="auto">
          <a:xfrm>
            <a:off x="3733800" y="4414838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Frequency modulation</a:t>
            </a:r>
          </a:p>
        </p:txBody>
      </p:sp>
    </p:spTree>
    <p:extLst>
      <p:ext uri="{BB962C8B-B14F-4D97-AF65-F5344CB8AC3E}">
        <p14:creationId xmlns:p14="http://schemas.microsoft.com/office/powerpoint/2010/main" val="223530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21" y="2513474"/>
            <a:ext cx="7887179" cy="375285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The shortest-wavelength radio waves are called microwaves. Microwave wavelengths are from about 1 m to about 1 mm.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Frequencies vary from about 300 MHz to about 300,000 </a:t>
            </a:r>
            <a:r>
              <a:rPr lang="en-US" altLang="en-US" sz="2400" dirty="0" err="1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MHz.</a:t>
            </a:r>
            <a:endParaRPr lang="en-US" altLang="en-US" sz="2400" dirty="0">
              <a:solidFill>
                <a:srgbClr val="000000"/>
              </a:solidFill>
              <a:ea typeface="Times New Roman" pitchFamily="18" charset="0"/>
              <a:cs typeface="Minion-Regular" charset="0"/>
            </a:endParaRP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itchFamily="18" charset="0"/>
                <a:cs typeface="Minion-Regular" charset="0"/>
              </a:rPr>
              <a:t>Microwaves cook and reheat food. Microwaves also carry cell phone conversations. The process works much like a radio broadcast.</a:t>
            </a:r>
          </a:p>
        </p:txBody>
      </p:sp>
    </p:spTree>
    <p:extLst>
      <p:ext uri="{BB962C8B-B14F-4D97-AF65-F5344CB8AC3E}">
        <p14:creationId xmlns:p14="http://schemas.microsoft.com/office/powerpoint/2010/main" val="370872327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3426</TotalTime>
  <Words>1028</Words>
  <Application>Microsoft Macintosh PowerPoint</Application>
  <PresentationFormat>On-screen Show (4:3)</PresentationFormat>
  <Paragraphs>88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Perception</vt:lpstr>
      <vt:lpstr>18.2</vt:lpstr>
      <vt:lpstr>Learning Objectives Section 18.2</vt:lpstr>
      <vt:lpstr>What are waves of the spectrum</vt:lpstr>
      <vt:lpstr>PowerPoint Presentation</vt:lpstr>
      <vt:lpstr>Radio Waves &amp; Microwaves </vt:lpstr>
      <vt:lpstr>What is the speed of light (all electromagnetic waves)</vt:lpstr>
      <vt:lpstr>AM &amp; FM Radio</vt:lpstr>
      <vt:lpstr>PowerPoint Presentation</vt:lpstr>
      <vt:lpstr>Microwaves</vt:lpstr>
      <vt:lpstr>Infrared Waves</vt:lpstr>
      <vt:lpstr>PowerPoint Presentation</vt:lpstr>
      <vt:lpstr>PowerPoint Presentation</vt:lpstr>
      <vt:lpstr>Visible Light </vt:lpstr>
      <vt:lpstr>PowerPoint Presentation</vt:lpstr>
      <vt:lpstr>UV (Ultraviolet) </vt:lpstr>
      <vt:lpstr>X Rays </vt:lpstr>
      <vt:lpstr>PowerPoint Presentation</vt:lpstr>
      <vt:lpstr>Gamma (Cosmic) </vt:lpstr>
      <vt:lpstr>PowerPoint Presentation</vt:lpstr>
      <vt:lpstr>PowerPoint Presentation</vt:lpstr>
      <vt:lpstr>PowerPoint Presentation</vt:lpstr>
    </vt:vector>
  </TitlesOfParts>
  <Company>Eastlake North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11.1</dc:title>
  <dc:creator>christine kollm-tomb</dc:creator>
  <cp:lastModifiedBy>christine kollm-tomb</cp:lastModifiedBy>
  <cp:revision>86</cp:revision>
  <cp:lastPrinted>2015-07-28T10:12:24Z</cp:lastPrinted>
  <dcterms:created xsi:type="dcterms:W3CDTF">2015-07-03T10:45:07Z</dcterms:created>
  <dcterms:modified xsi:type="dcterms:W3CDTF">2015-08-13T10:38:20Z</dcterms:modified>
</cp:coreProperties>
</file>