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39" r:id="rId4"/>
    <p:sldId id="263" r:id="rId5"/>
    <p:sldId id="287" r:id="rId6"/>
    <p:sldId id="322" r:id="rId7"/>
    <p:sldId id="314" r:id="rId8"/>
    <p:sldId id="316" r:id="rId9"/>
    <p:sldId id="340" r:id="rId10"/>
    <p:sldId id="341" r:id="rId11"/>
    <p:sldId id="342" r:id="rId12"/>
    <p:sldId id="343" r:id="rId13"/>
    <p:sldId id="344" r:id="rId14"/>
    <p:sldId id="345" r:id="rId15"/>
    <p:sldId id="347" r:id="rId16"/>
    <p:sldId id="346" r:id="rId17"/>
    <p:sldId id="349" r:id="rId18"/>
    <p:sldId id="348" r:id="rId19"/>
    <p:sldId id="350" r:id="rId20"/>
    <p:sldId id="35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C22220-EF66-A542-8B49-9F779D18997B}">
          <p14:sldIdLst>
            <p14:sldId id="256"/>
            <p14:sldId id="257"/>
            <p14:sldId id="339"/>
            <p14:sldId id="263"/>
            <p14:sldId id="287"/>
            <p14:sldId id="322"/>
            <p14:sldId id="314"/>
            <p14:sldId id="316"/>
            <p14:sldId id="340"/>
            <p14:sldId id="341"/>
            <p14:sldId id="342"/>
            <p14:sldId id="343"/>
            <p14:sldId id="344"/>
            <p14:sldId id="345"/>
            <p14:sldId id="347"/>
            <p14:sldId id="346"/>
            <p14:sldId id="349"/>
            <p14:sldId id="348"/>
            <p14:sldId id="350"/>
            <p14:sldId id="352"/>
          </p14:sldIdLst>
        </p14:section>
        <p14:section name="Untitled Section" id="{638BA0F8-32F3-2741-8D09-5C65C6740C6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24D0-697E-E549-9806-B2D945C84887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4741-9006-944A-BA4A-A3F150E9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FA5B-9506-A44E-A9BC-6E6AF6BF42E7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2371-D4D1-C14E-A1B8-75E9F972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22371-D4D1-C14E-A1B8-75E9F972B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621B0-1BC4-4E93-9C5A-61F2DA309E0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A02AB-2563-4F03-A1AB-580B52AA456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60E01-CE98-4039-B4D1-14A782357A1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CF67B-8212-4393-B695-C31F1F4B696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</a:t>
            </a:r>
            <a:r>
              <a:rPr lang="en-US" dirty="0" err="1" smtClean="0"/>
              <a:t>pnscture</a:t>
            </a:r>
            <a:r>
              <a:rPr lang="en-US" dirty="0" smtClean="0"/>
              <a:t>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Electromagnetic Waves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213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electromagnetic waves differ.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40842" cy="492091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Electromagnetic waves vary in frequency and wavelengths. </a:t>
                </a:r>
              </a:p>
              <a:p>
                <a:r>
                  <a:rPr lang="en-US" altLang="en-US" sz="2800" dirty="0" smtClean="0">
                    <a:solidFill>
                      <a:srgbClr val="000000"/>
                    </a:solidFill>
                    <a:ea typeface="Times New Roman" pitchFamily="18" charset="0"/>
                    <a:cs typeface="Minion-Regular" charset="0"/>
                  </a:rPr>
                  <a:t> </a:t>
                </a:r>
                <a:r>
                  <a:rPr lang="en-US" altLang="en-US" sz="2800" dirty="0">
                    <a:solidFill>
                      <a:srgbClr val="000000"/>
                    </a:solidFill>
                    <a:ea typeface="Times New Roman" pitchFamily="18" charset="0"/>
                    <a:cs typeface="Minion-Regular" charset="0"/>
                  </a:rPr>
                  <a:t>The speed of an electromagnetic wave is the product of its wavelength and its frequency. </a:t>
                </a:r>
              </a:p>
              <a:p>
                <a:pPr lvl="1">
                  <a:buFontTx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ea typeface="Times New Roman" pitchFamily="18" charset="0"/>
                    <a:cs typeface="Minion-Regular" charset="0"/>
                  </a:rPr>
                  <a:t>The speed of electromagnetic waves in a vacuum is constant, so the wavelength is inversely proportional to the frequency. </a:t>
                </a:r>
              </a:p>
              <a:p>
                <a:pPr lvl="1">
                  <a:buFontTx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ea typeface="Times New Roman" pitchFamily="18" charset="0"/>
                    <a:cs typeface="Minion-Regular" charset="0"/>
                  </a:rPr>
                  <a:t>As the wavelength increases, the frequency decreases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ea typeface="Times New Roman" pitchFamily="18" charset="0"/>
                    <a:cs typeface="Minion-Regular" charset="0"/>
                  </a:rPr>
                  <a:t>.</a:t>
                </a:r>
              </a:p>
              <a:p>
                <a:pPr lvl="1">
                  <a:buFontTx/>
                  <a:buChar char="•"/>
                </a:pPr>
                <a:r>
                  <a:rPr lang="en-US" altLang="en-US" sz="2800" dirty="0" smtClean="0">
                    <a:solidFill>
                      <a:srgbClr val="000000"/>
                    </a:solidFill>
                    <a:ea typeface="Times New Roman" pitchFamily="18" charset="0"/>
                    <a:cs typeface="Minion-Regular" charset="0"/>
                  </a:rPr>
                  <a:t>Formula:</a:t>
                </a:r>
              </a:p>
              <a:p>
                <a:pPr marL="349250" lvl="1" indent="0">
                  <a:buNone/>
                </a:pPr>
                <a14:m/>
                <a:endPara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Minion-Regular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40842" cy="492091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60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 radio station broadcasts a radio wave with a wavelength of 3.0 meters. What is the frequency of the wave?</a:t>
            </a:r>
          </a:p>
          <a:p>
            <a:pPr marL="0" indent="0">
              <a:buNone/>
            </a:pPr>
            <a:endParaRPr lang="en-US" altLang="en-US" b="0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6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or Particle?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36800"/>
            <a:ext cx="8343900" cy="3929529"/>
          </a:xfrm>
        </p:spPr>
        <p:txBody>
          <a:bodyPr>
            <a:normAutofit lnSpcReduction="10000"/>
          </a:bodyPr>
          <a:lstStyle/>
          <a:p>
            <a:r>
              <a:rPr lang="en-US" altLang="en-US" sz="2600" dirty="0">
                <a:solidFill>
                  <a:schemeClr val="tx1"/>
                </a:solidFill>
              </a:rPr>
              <a:t>Electromagnetic radiation behaves sometimes like a wave and sometimes like a stream of particles. </a:t>
            </a:r>
          </a:p>
          <a:p>
            <a:r>
              <a:rPr lang="en-US" altLang="en-US" sz="2600" dirty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Scientists know that electromagnetic radiation travels as a wave. Scientists also have evidence that electromagnetic radiation behaves like a stream of particles. </a:t>
            </a:r>
          </a:p>
          <a:p>
            <a:pPr lvl="1">
              <a:buFontTx/>
              <a:buChar char="•"/>
            </a:pPr>
            <a:r>
              <a:rPr lang="en-US" altLang="en-US" sz="2600" dirty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So which is light, wave or particle? </a:t>
            </a:r>
          </a:p>
          <a:p>
            <a:pPr lvl="1">
              <a:buFontTx/>
              <a:buChar char="•"/>
            </a:pPr>
            <a:r>
              <a:rPr lang="en-US" altLang="en-US" sz="2600" dirty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It is both.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the Wave &amp; Particle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The fact that light casts a shadow has been used as evidence for both the wave model of light and the particle model of light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00" y="2595563"/>
            <a:ext cx="2556650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0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Evidence for the wave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7521074" cy="368141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beam of light passes first through a single slit and then through a double slit.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Where light from the two slits reaches a darkened screen, there are alternating bright and dark bands.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bands are evidence that the light produces an interference pattern.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Interference occurs only when two or more waves overlap.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0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2819400" cy="228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400" dirty="0"/>
              <a:t>When light passes through a single slit and then a double slit, it produces an interference pattern. </a:t>
            </a:r>
          </a:p>
        </p:txBody>
      </p:sp>
      <p:sp>
        <p:nvSpPr>
          <p:cNvPr id="1213443" name="Rectangle 3"/>
          <p:cNvSpPr>
            <a:spLocks noChangeArrowheads="1"/>
          </p:cNvSpPr>
          <p:nvPr/>
        </p:nvSpPr>
        <p:spPr bwMode="auto">
          <a:xfrm>
            <a:off x="153988" y="623888"/>
            <a:ext cx="6094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smtClean="0">
                <a:latin typeface="StoneSans-Bold" charset="0"/>
              </a:rPr>
              <a:t>Evidence</a:t>
            </a:r>
            <a:endParaRPr lang="en-US" altLang="en-US" sz="2800" b="1" dirty="0">
              <a:latin typeface="StoneSans-Bold" charset="0"/>
            </a:endParaRPr>
          </a:p>
        </p:txBody>
      </p:sp>
      <p:pic>
        <p:nvPicPr>
          <p:cNvPr id="1213444" name="Picture 4" descr="HSPS_Ch18s1-p536-FlshL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981075"/>
            <a:ext cx="61722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3445" name="Rectangle 5"/>
          <p:cNvSpPr>
            <a:spLocks noChangeArrowheads="1"/>
          </p:cNvSpPr>
          <p:nvPr/>
        </p:nvSpPr>
        <p:spPr bwMode="auto">
          <a:xfrm>
            <a:off x="1752600" y="3900488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Light source</a:t>
            </a:r>
          </a:p>
        </p:txBody>
      </p:sp>
      <p:sp>
        <p:nvSpPr>
          <p:cNvPr id="1213446" name="Rectangle 6"/>
          <p:cNvSpPr>
            <a:spLocks noChangeArrowheads="1"/>
          </p:cNvSpPr>
          <p:nvPr/>
        </p:nvSpPr>
        <p:spPr bwMode="auto">
          <a:xfrm>
            <a:off x="2514600" y="30924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Card with one slit</a:t>
            </a:r>
          </a:p>
        </p:txBody>
      </p:sp>
      <p:sp>
        <p:nvSpPr>
          <p:cNvPr id="1213447" name="Rectangle 7"/>
          <p:cNvSpPr>
            <a:spLocks noChangeArrowheads="1"/>
          </p:cNvSpPr>
          <p:nvPr/>
        </p:nvSpPr>
        <p:spPr bwMode="auto">
          <a:xfrm>
            <a:off x="3276600" y="21018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Card with two slits</a:t>
            </a:r>
          </a:p>
        </p:txBody>
      </p:sp>
      <p:sp>
        <p:nvSpPr>
          <p:cNvPr id="1213448" name="Rectangle 8"/>
          <p:cNvSpPr>
            <a:spLocks noChangeArrowheads="1"/>
          </p:cNvSpPr>
          <p:nvPr/>
        </p:nvSpPr>
        <p:spPr bwMode="auto">
          <a:xfrm>
            <a:off x="3886200" y="6858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Interference pattern appears on screen.</a:t>
            </a:r>
          </a:p>
        </p:txBody>
      </p:sp>
      <p:sp>
        <p:nvSpPr>
          <p:cNvPr id="1213449" name="Rectangle 9"/>
          <p:cNvSpPr>
            <a:spLocks noChangeArrowheads="1"/>
          </p:cNvSpPr>
          <p:nvPr/>
        </p:nvSpPr>
        <p:spPr bwMode="auto">
          <a:xfrm>
            <a:off x="4343400" y="4724400"/>
            <a:ext cx="190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Light from single slit produces coherent light at second card.</a:t>
            </a:r>
          </a:p>
        </p:txBody>
      </p:sp>
      <p:sp>
        <p:nvSpPr>
          <p:cNvPr id="1213450" name="Rectangle 10"/>
          <p:cNvSpPr>
            <a:spLocks noChangeArrowheads="1"/>
          </p:cNvSpPr>
          <p:nvPr/>
        </p:nvSpPr>
        <p:spPr bwMode="auto">
          <a:xfrm>
            <a:off x="6172200" y="3808413"/>
            <a:ext cx="152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Bright bands show constructive interference.</a:t>
            </a:r>
          </a:p>
        </p:txBody>
      </p:sp>
      <p:sp>
        <p:nvSpPr>
          <p:cNvPr id="1213451" name="Rectangle 11"/>
          <p:cNvSpPr>
            <a:spLocks noChangeArrowheads="1"/>
          </p:cNvSpPr>
          <p:nvPr/>
        </p:nvSpPr>
        <p:spPr bwMode="auto">
          <a:xfrm>
            <a:off x="7620000" y="3505200"/>
            <a:ext cx="152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Dark bands show destructive interference.</a:t>
            </a:r>
          </a:p>
        </p:txBody>
      </p:sp>
    </p:spTree>
    <p:extLst>
      <p:ext uri="{BB962C8B-B14F-4D97-AF65-F5344CB8AC3E}">
        <p14:creationId xmlns:p14="http://schemas.microsoft.com/office/powerpoint/2010/main" val="21860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evidence for the particle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When dim blue light hits the surface of a metal such as cesium, an electron is emitted.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brighter blue light causes even more electrons to be emitted.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Red light, no matter how bright it is, does not cause the emission of any electrons from this particular </a:t>
            </a:r>
            <a:r>
              <a:rPr lang="en-US" alt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metal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15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3988" y="883444"/>
            <a:ext cx="76200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>
              <a:buFontTx/>
              <a:buAutoNum type="alphaUcPeriod"/>
            </a:pPr>
            <a:r>
              <a:rPr lang="en-US" altLang="en-US" sz="2000" dirty="0"/>
              <a:t>Red light or infrared rays, no matter how bright, does not cause electrons to be emitted from this metal surface. </a:t>
            </a:r>
          </a:p>
          <a:p>
            <a:pPr marL="533400" indent="-533400">
              <a:buFontTx/>
              <a:buAutoNum type="alphaUcPeriod"/>
            </a:pPr>
            <a:r>
              <a:rPr lang="en-US" altLang="en-US" sz="2000" dirty="0"/>
              <a:t>When blue light or ultraviolet rays strike the metal surface, electrons are emitted, even if the light is dim.</a:t>
            </a:r>
          </a:p>
        </p:txBody>
      </p:sp>
      <p:sp>
        <p:nvSpPr>
          <p:cNvPr id="1217539" name="Rectangle 3"/>
          <p:cNvSpPr>
            <a:spLocks noChangeArrowheads="1"/>
          </p:cNvSpPr>
          <p:nvPr/>
        </p:nvSpPr>
        <p:spPr bwMode="auto">
          <a:xfrm>
            <a:off x="153988" y="364332"/>
            <a:ext cx="6094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smtClean="0">
                <a:latin typeface="StoneSans-Bold" charset="0"/>
              </a:rPr>
              <a:t>Now wave or particle</a:t>
            </a:r>
            <a:endParaRPr lang="en-US" altLang="en-US" sz="2800" b="1" dirty="0">
              <a:latin typeface="StoneSans-Bold" charset="0"/>
            </a:endParaRPr>
          </a:p>
        </p:txBody>
      </p:sp>
      <p:pic>
        <p:nvPicPr>
          <p:cNvPr id="1217540" name="Picture 4" descr="HSPS_Ch18s1-p537-PhotoEl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44875"/>
            <a:ext cx="8226425" cy="30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7541" name="Rectangle 5"/>
          <p:cNvSpPr>
            <a:spLocks noChangeArrowheads="1"/>
          </p:cNvSpPr>
          <p:nvPr/>
        </p:nvSpPr>
        <p:spPr bwMode="auto">
          <a:xfrm>
            <a:off x="381000" y="2895600"/>
            <a:ext cx="1209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Bright red light or infrared rays</a:t>
            </a:r>
          </a:p>
        </p:txBody>
      </p:sp>
      <p:sp>
        <p:nvSpPr>
          <p:cNvPr id="1217542" name="Rectangle 6"/>
          <p:cNvSpPr>
            <a:spLocks noChangeArrowheads="1"/>
          </p:cNvSpPr>
          <p:nvPr/>
        </p:nvSpPr>
        <p:spPr bwMode="auto">
          <a:xfrm>
            <a:off x="2514600" y="5257800"/>
            <a:ext cx="120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Metal plate</a:t>
            </a:r>
          </a:p>
        </p:txBody>
      </p:sp>
      <p:sp>
        <p:nvSpPr>
          <p:cNvPr id="1217543" name="Rectangle 7"/>
          <p:cNvSpPr>
            <a:spLocks noChangeArrowheads="1"/>
          </p:cNvSpPr>
          <p:nvPr/>
        </p:nvSpPr>
        <p:spPr bwMode="auto">
          <a:xfrm>
            <a:off x="4267200" y="2924175"/>
            <a:ext cx="1209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Dim blue light or ultraviolet rays</a:t>
            </a:r>
          </a:p>
        </p:txBody>
      </p:sp>
      <p:sp>
        <p:nvSpPr>
          <p:cNvPr id="1217544" name="Rectangle 8"/>
          <p:cNvSpPr>
            <a:spLocks noChangeArrowheads="1"/>
          </p:cNvSpPr>
          <p:nvPr/>
        </p:nvSpPr>
        <p:spPr bwMode="auto">
          <a:xfrm>
            <a:off x="6477000" y="5226050"/>
            <a:ext cx="120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Metal plate</a:t>
            </a:r>
          </a:p>
        </p:txBody>
      </p:sp>
      <p:sp>
        <p:nvSpPr>
          <p:cNvPr id="1217545" name="Rectangle 9"/>
          <p:cNvSpPr>
            <a:spLocks noChangeArrowheads="1"/>
          </p:cNvSpPr>
          <p:nvPr/>
        </p:nvSpPr>
        <p:spPr bwMode="auto">
          <a:xfrm>
            <a:off x="2057400" y="2803525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No electrons are emitted.</a:t>
            </a:r>
          </a:p>
        </p:txBody>
      </p:sp>
      <p:sp>
        <p:nvSpPr>
          <p:cNvPr id="1217546" name="Rectangle 10"/>
          <p:cNvSpPr>
            <a:spLocks noChangeArrowheads="1"/>
          </p:cNvSpPr>
          <p:nvPr/>
        </p:nvSpPr>
        <p:spPr bwMode="auto">
          <a:xfrm>
            <a:off x="5943600" y="2803525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Electrons are emitted.</a:t>
            </a:r>
          </a:p>
        </p:txBody>
      </p:sp>
    </p:spTree>
    <p:extLst>
      <p:ext uri="{BB962C8B-B14F-4D97-AF65-F5344CB8AC3E}">
        <p14:creationId xmlns:p14="http://schemas.microsoft.com/office/powerpoint/2010/main" val="276332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intensity of light?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2038256"/>
            <a:ext cx="7906753" cy="422807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The closer you are to a source of light, the brighter the light appears.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Photons travel outward from a light source in all directions.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Near the light source, the photons spread through a small area, so the light is intense.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Farther from the source, the photons spread over a larger area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The intensity of light decreases as photons travel farther from the source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8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Intensity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the rate at which a wave’s energy flows through a given unit of area. A wave model also explains how intensity decreases.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As waves travel away from the source, they pass through a larger and larger area.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total energy does not change, so the wave’s intensity decreases.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Section 18.1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 smtClean="0"/>
              <a:t>Describe </a:t>
            </a:r>
            <a:r>
              <a:rPr lang="en-US" sz="2400" dirty="0" smtClean="0"/>
              <a:t>the characteristics of electromagnetic waves in a vacuum and how Michelson measured the speed of light.</a:t>
            </a:r>
            <a:endParaRPr lang="en-US" sz="2400" dirty="0"/>
          </a:p>
          <a:p>
            <a:pPr lvl="0"/>
            <a:r>
              <a:rPr lang="en-US" sz="2400" b="1" dirty="0" smtClean="0"/>
              <a:t>Calculate </a:t>
            </a:r>
            <a:r>
              <a:rPr lang="en-US" sz="2400" dirty="0" smtClean="0"/>
              <a:t>the wavelength and frequency of an electromagnetic wave given its speed. </a:t>
            </a:r>
            <a:endParaRPr lang="en-US" sz="2400" dirty="0"/>
          </a:p>
          <a:p>
            <a:pPr lvl="0"/>
            <a:r>
              <a:rPr lang="en-US" sz="2400" b="1" dirty="0" smtClean="0"/>
              <a:t>Describe </a:t>
            </a:r>
            <a:r>
              <a:rPr lang="en-US" sz="2400" dirty="0" smtClean="0"/>
              <a:t>the evidence for dual nature of electromagnetic radiation. </a:t>
            </a:r>
            <a:endParaRPr lang="en-US" sz="2400" dirty="0"/>
          </a:p>
          <a:p>
            <a:pPr lvl="0"/>
            <a:r>
              <a:rPr lang="en-US" sz="2400" b="1" dirty="0" smtClean="0"/>
              <a:t>Describe </a:t>
            </a:r>
            <a:r>
              <a:rPr lang="en-US" sz="2400" dirty="0" smtClean="0"/>
              <a:t>how the intensity of light changes with distance from the light source</a:t>
            </a:r>
            <a:r>
              <a:rPr lang="en-US" sz="2400" b="1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620000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800" dirty="0"/>
              <a:t>The closer you are to a surface when you spray paint it, the smaller the area the paint covers, and the more intense the paint color looks. </a:t>
            </a:r>
          </a:p>
        </p:txBody>
      </p:sp>
      <p:sp>
        <p:nvSpPr>
          <p:cNvPr id="1229827" name="Rectangle 3"/>
          <p:cNvSpPr>
            <a:spLocks noChangeArrowheads="1"/>
          </p:cNvSpPr>
          <p:nvPr/>
        </p:nvSpPr>
        <p:spPr bwMode="auto">
          <a:xfrm>
            <a:off x="153988" y="623888"/>
            <a:ext cx="6094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StoneSans-Bold" charset="0"/>
              </a:rPr>
              <a:t>Intensity</a:t>
            </a:r>
          </a:p>
        </p:txBody>
      </p:sp>
      <p:pic>
        <p:nvPicPr>
          <p:cNvPr id="1229829" name="Picture 5" descr="HSPS_Ch18s1-p538-Pain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03538"/>
            <a:ext cx="4113213" cy="31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30" name="Picture 6" descr="HSPS_Ch18s1-p538-Pai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509963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2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electromagnetic waves?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Electromagnetic waves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are transverse waves consisting of changing electric fields and changing magnetic fields.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Like mechanical waves, electromagnetic waves carry energy from place to place.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Electromagnetic waves differ from mechanical waves in how they are produced and how they travel.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6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7173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electromagnetic waves produced?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74" y="1971574"/>
            <a:ext cx="7865826" cy="508962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Electromagnetic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waves are produced by constantly changing electric fields and magnetic fields.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An </a:t>
            </a:r>
            <a:r>
              <a:rPr lang="en-US" altLang="en-US" sz="24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electric field </a:t>
            </a: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in a region of space exerts electric forces on charged particles. Electric fields are produced by electrically charged particles and by changing magnetic fields.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</a:t>
            </a:r>
            <a:r>
              <a:rPr lang="en-US" altLang="en-US" sz="24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magnetic field </a:t>
            </a: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in a region of space produces magnetic forces. Magnetic fields are produced by magnets, by changing electric fields, and by vibrating charges.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4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4499429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Transverse Waves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5413829"/>
            <a:ext cx="8001000" cy="144417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Electromagnetic waves are transverse waves because the fields are at right angles to the direction in which the wave travels.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76100"/>
            <a:ext cx="59070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27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electromagnetic waves travel?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2286000"/>
            <a:ext cx="7954879" cy="398032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Changing electric fields produce changing magnetic fields, and changing magnetic fields produce changing electric fields, so the fields regenerate each other.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Electromagnetic waves do not need a medium.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transfer of energy by electromagnetic waves traveling through matter or across space is called </a:t>
            </a:r>
            <a:r>
              <a:rPr lang="en-US" altLang="en-US" sz="24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electromagnetic radiation.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speed of light (all electromagnetic waves)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4286" y="2195286"/>
            <a:ext cx="8599713" cy="29935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 a </a:t>
            </a: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vacuum (absent of anything) – the speed is 3.00 x 10</a:t>
            </a:r>
            <a:r>
              <a:rPr lang="en-US" sz="3200" baseline="300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8</a:t>
            </a:r>
            <a:r>
              <a:rPr lang="en-US" sz="32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 m/s. </a:t>
            </a:r>
            <a:endParaRPr lang="en-US" sz="2400" baseline="300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9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Michelson’s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2334126"/>
            <a:ext cx="8291763" cy="39322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In 1926, the American physicist Albert Michelson measured the speed of light more accurately than ever before.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Michelson placed an eight-sided rotating mirror and another mirror, that one stationary, about 35.4 kilometers apart.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Knowing the rotation speed that produced an </a:t>
            </a:r>
            <a:r>
              <a:rPr lang="en-US" altLang="en-US" sz="2400" dirty="0" err="1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uninterruped</a:t>
            </a: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light beam, he was able to calculate the speed of light quite accurately.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3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458200" cy="100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000" dirty="0"/>
              <a:t>Michelson timed a light beam as it traveled from one mountain to another and back again. His experiment measured the speed of light more accurately than it had been measured before. </a:t>
            </a:r>
          </a:p>
        </p:txBody>
      </p:sp>
      <p:sp>
        <p:nvSpPr>
          <p:cNvPr id="1154052" name="Rectangle 4"/>
          <p:cNvSpPr>
            <a:spLocks noChangeArrowheads="1"/>
          </p:cNvSpPr>
          <p:nvPr/>
        </p:nvSpPr>
        <p:spPr bwMode="auto">
          <a:xfrm>
            <a:off x="153988" y="623888"/>
            <a:ext cx="693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latin typeface="StoneSans-Bold" charset="0"/>
              </a:rPr>
              <a:t>Michelson’s Experiment </a:t>
            </a:r>
            <a:endParaRPr lang="en-US" altLang="en-US" sz="2800" dirty="0">
              <a:latin typeface="StoneSans-Bold" charset="0"/>
            </a:endParaRPr>
          </a:p>
        </p:txBody>
      </p:sp>
      <p:pic>
        <p:nvPicPr>
          <p:cNvPr id="1154053" name="Picture 5" descr="HSPS_Ch18s1-p534-LghtS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90800"/>
            <a:ext cx="78327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054" name="Rectangle 6"/>
          <p:cNvSpPr>
            <a:spLocks noChangeArrowheads="1"/>
          </p:cNvSpPr>
          <p:nvPr/>
        </p:nvSpPr>
        <p:spPr bwMode="auto">
          <a:xfrm>
            <a:off x="2514600" y="2514600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Mt. San Antonio</a:t>
            </a:r>
          </a:p>
        </p:txBody>
      </p:sp>
      <p:sp>
        <p:nvSpPr>
          <p:cNvPr id="1154055" name="Rectangle 7"/>
          <p:cNvSpPr>
            <a:spLocks noChangeArrowheads="1"/>
          </p:cNvSpPr>
          <p:nvPr/>
        </p:nvSpPr>
        <p:spPr bwMode="auto">
          <a:xfrm>
            <a:off x="6096000" y="53340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Mt. Wilson</a:t>
            </a:r>
          </a:p>
        </p:txBody>
      </p:sp>
      <p:sp>
        <p:nvSpPr>
          <p:cNvPr id="1154056" name="Rectangle 8"/>
          <p:cNvSpPr>
            <a:spLocks noChangeArrowheads="1"/>
          </p:cNvSpPr>
          <p:nvPr/>
        </p:nvSpPr>
        <p:spPr bwMode="auto">
          <a:xfrm>
            <a:off x="1809750" y="41148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Light Source</a:t>
            </a:r>
          </a:p>
        </p:txBody>
      </p:sp>
      <p:sp>
        <p:nvSpPr>
          <p:cNvPr id="1154057" name="Rectangle 9"/>
          <p:cNvSpPr>
            <a:spLocks noChangeArrowheads="1"/>
          </p:cNvSpPr>
          <p:nvPr/>
        </p:nvSpPr>
        <p:spPr bwMode="auto">
          <a:xfrm>
            <a:off x="6705600" y="36576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Telescope</a:t>
            </a:r>
          </a:p>
        </p:txBody>
      </p:sp>
      <p:sp>
        <p:nvSpPr>
          <p:cNvPr id="1154058" name="Rectangle 10"/>
          <p:cNvSpPr>
            <a:spLocks noChangeArrowheads="1"/>
          </p:cNvSpPr>
          <p:nvPr/>
        </p:nvSpPr>
        <p:spPr bwMode="auto">
          <a:xfrm>
            <a:off x="3962400" y="33528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35.4 km</a:t>
            </a:r>
          </a:p>
        </p:txBody>
      </p:sp>
      <p:sp>
        <p:nvSpPr>
          <p:cNvPr id="1154059" name="Rectangle 11"/>
          <p:cNvSpPr>
            <a:spLocks noChangeArrowheads="1"/>
          </p:cNvSpPr>
          <p:nvPr/>
        </p:nvSpPr>
        <p:spPr bwMode="auto">
          <a:xfrm>
            <a:off x="1905000" y="32004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Mirror</a:t>
            </a:r>
          </a:p>
        </p:txBody>
      </p:sp>
      <p:sp>
        <p:nvSpPr>
          <p:cNvPr id="1154060" name="Rectangle 12"/>
          <p:cNvSpPr>
            <a:spLocks noChangeArrowheads="1"/>
          </p:cNvSpPr>
          <p:nvPr/>
        </p:nvSpPr>
        <p:spPr bwMode="auto">
          <a:xfrm>
            <a:off x="4419600" y="44958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Octagonal Rotating Mirror</a:t>
            </a:r>
          </a:p>
        </p:txBody>
      </p:sp>
    </p:spTree>
    <p:extLst>
      <p:ext uri="{BB962C8B-B14F-4D97-AF65-F5344CB8AC3E}">
        <p14:creationId xmlns:p14="http://schemas.microsoft.com/office/powerpoint/2010/main" val="381607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3405</TotalTime>
  <Words>1016</Words>
  <Application>Microsoft Macintosh PowerPoint</Application>
  <PresentationFormat>On-screen Show (4:3)</PresentationFormat>
  <Paragraphs>97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Perception</vt:lpstr>
      <vt:lpstr>18.1</vt:lpstr>
      <vt:lpstr>Learning Objectives Section 18.1</vt:lpstr>
      <vt:lpstr>What are electromagnetic waves?</vt:lpstr>
      <vt:lpstr>How are electromagnetic waves produced? </vt:lpstr>
      <vt:lpstr>PowerPoint Presentation</vt:lpstr>
      <vt:lpstr>How do electromagnetic waves travel?</vt:lpstr>
      <vt:lpstr>What is the speed of light (all electromagnetic waves)</vt:lpstr>
      <vt:lpstr>Michelson’s Experiment</vt:lpstr>
      <vt:lpstr>PowerPoint Presentation</vt:lpstr>
      <vt:lpstr>How do electromagnetic waves differ. </vt:lpstr>
      <vt:lpstr>Practice Problem</vt:lpstr>
      <vt:lpstr>Wave or Particle?</vt:lpstr>
      <vt:lpstr>Evidence for the Wave &amp; Particle Model</vt:lpstr>
      <vt:lpstr>More Evidence for the wave model</vt:lpstr>
      <vt:lpstr>PowerPoint Presentation</vt:lpstr>
      <vt:lpstr>Now evidence for the particle model</vt:lpstr>
      <vt:lpstr>PowerPoint Presentation</vt:lpstr>
      <vt:lpstr>What is intensity of light? </vt:lpstr>
      <vt:lpstr>Intensity </vt:lpstr>
      <vt:lpstr>PowerPoint Presentation</vt:lpstr>
    </vt:vector>
  </TitlesOfParts>
  <Company>Eastlake North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11.1</dc:title>
  <dc:creator>christine kollm-tomb</dc:creator>
  <cp:lastModifiedBy>christine kollm-tomb</cp:lastModifiedBy>
  <cp:revision>84</cp:revision>
  <cp:lastPrinted>2015-07-28T10:12:24Z</cp:lastPrinted>
  <dcterms:created xsi:type="dcterms:W3CDTF">2015-07-03T10:45:07Z</dcterms:created>
  <dcterms:modified xsi:type="dcterms:W3CDTF">2015-08-13T11:12:26Z</dcterms:modified>
</cp:coreProperties>
</file>