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7" r:id="rId4"/>
    <p:sldId id="259" r:id="rId5"/>
    <p:sldId id="263" r:id="rId6"/>
    <p:sldId id="322" r:id="rId7"/>
    <p:sldId id="314" r:id="rId8"/>
    <p:sldId id="317" r:id="rId9"/>
    <p:sldId id="342" r:id="rId10"/>
    <p:sldId id="352" r:id="rId11"/>
    <p:sldId id="347" r:id="rId12"/>
    <p:sldId id="349" r:id="rId13"/>
    <p:sldId id="353" r:id="rId14"/>
    <p:sldId id="354" r:id="rId15"/>
    <p:sldId id="355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EC22220-EF66-A542-8B49-9F779D18997B}">
          <p14:sldIdLst>
            <p14:sldId id="256"/>
            <p14:sldId id="257"/>
            <p14:sldId id="287"/>
            <p14:sldId id="259"/>
            <p14:sldId id="263"/>
            <p14:sldId id="322"/>
            <p14:sldId id="314"/>
            <p14:sldId id="317"/>
            <p14:sldId id="342"/>
            <p14:sldId id="352"/>
            <p14:sldId id="347"/>
            <p14:sldId id="349"/>
            <p14:sldId id="353"/>
            <p14:sldId id="354"/>
            <p14:sldId id="355"/>
          </p14:sldIdLst>
        </p14:section>
        <p14:section name="Untitled Section" id="{D9FDF755-4B35-0F46-B07F-DB3F332AAD59}">
          <p14:sldIdLst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</p14:sldIdLst>
        </p14:section>
        <p14:section name="Untitled Section" id="{638BA0F8-32F3-2741-8D09-5C65C6740C6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2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324D0-697E-E549-9806-B2D945C84887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44741-9006-944A-BA4A-A3F150E9E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69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3FA5B-9506-A44E-A9BC-6E6AF6BF42E7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2371-D4D1-C14E-A1B8-75E9F972B1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FD4D1-29B6-F44F-933B-4D53256F7834}" type="slidenum">
              <a:rPr lang="en-US"/>
              <a:pPr/>
              <a:t>13</a:t>
            </a:fld>
            <a:endParaRPr lang="en-US"/>
          </a:p>
        </p:txBody>
      </p:sp>
      <p:sp>
        <p:nvSpPr>
          <p:cNvPr id="956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8914B5-611F-964C-A286-438B4CD229F7}" type="slidenum">
              <a:rPr lang="en-US"/>
              <a:pPr/>
              <a:t>16</a:t>
            </a:fld>
            <a:endParaRPr lang="en-US"/>
          </a:p>
        </p:txBody>
      </p:sp>
      <p:sp>
        <p:nvSpPr>
          <p:cNvPr id="964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2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dirty="0" smtClean="0"/>
              <a:t>Drag </a:t>
            </a:r>
            <a:r>
              <a:rPr lang="en-US" dirty="0" err="1" smtClean="0"/>
              <a:t>pnscture</a:t>
            </a:r>
            <a:r>
              <a:rPr lang="en-US" dirty="0" smtClean="0"/>
              <a:t>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7FA4069-E811-E54D-8AFC-5AAAEA136D79}" type="datetimeFigureOut">
              <a:rPr lang="en-US" smtClean="0"/>
              <a:t>8/10/15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CB4EA5E-1FD6-2E4B-88A2-AB56ABABBD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17.4– Sound and Hearing</a:t>
            </a:r>
            <a:endParaRPr lang="en-US" dirty="0"/>
          </a:p>
        </p:txBody>
      </p:sp>
      <p:pic>
        <p:nvPicPr>
          <p:cNvPr id="12" name="Picture 30" descr="HSPS_Ch17s4-p522-CIA-J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589" y="1960562"/>
            <a:ext cx="5343525" cy="489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17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&amp; Pitch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The French horn can produce lower notes than the trumpet because it can make a longer tube for a standing wave.</a:t>
            </a:r>
          </a:p>
          <a:p>
            <a:endParaRPr lang="en-US" dirty="0"/>
          </a:p>
        </p:txBody>
      </p:sp>
      <p:pic>
        <p:nvPicPr>
          <p:cNvPr id="9" name="Picture 4" descr="HSPS_Ch17s4-p515-FrnchHrn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29" r="-922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SPS_Ch17s4-p515-Trumpet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95" r="-1259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42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pitch?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Pitch 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the frequency of a sound as you perceive it.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High-frequency sounds have a high pitch, and low-frequency sounds have a low pitch.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Pitch also depends on other factors such as your age and the health of your 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29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an ultrasound?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Ultrasound is used in a variety of applications, including sonar and ultrasound imaging. </a:t>
            </a: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Most people hear sounds between 20 hertz and 20,000 hertz.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Infrasound is sound at frequencies lower than most people can hear.</a:t>
            </a:r>
          </a:p>
          <a:p>
            <a:pPr lvl="1">
              <a:buFont typeface="Wingdings" charset="2"/>
              <a:buChar char="q"/>
            </a:pPr>
            <a:r>
              <a:rPr lang="en-US" sz="20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Ultrasound is sound at frequencies higher than most people hear.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949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7696200" cy="94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 dirty="0"/>
              <a:t>Ultrasound can be used to make images of the heart.</a:t>
            </a:r>
          </a:p>
        </p:txBody>
      </p:sp>
      <p:sp>
        <p:nvSpPr>
          <p:cNvPr id="955395" name="Rectangle 3"/>
          <p:cNvSpPr>
            <a:spLocks noChangeArrowheads="1"/>
          </p:cNvSpPr>
          <p:nvPr/>
        </p:nvSpPr>
        <p:spPr bwMode="auto">
          <a:xfrm>
            <a:off x="153988" y="623888"/>
            <a:ext cx="6856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StoneSans-Bold" charset="0"/>
              </a:rPr>
              <a:t>Ultrasound</a:t>
            </a:r>
          </a:p>
        </p:txBody>
      </p:sp>
      <p:pic>
        <p:nvPicPr>
          <p:cNvPr id="955396" name="Picture 4" descr="HSPS_Ch17s4-p516-UltraS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2189163"/>
            <a:ext cx="5276850" cy="39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Doppler Effect?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Doppler Effect is when a source of sound approaches, an observer hears a higher frequency. When the sound source moves away, the observer hears a lower frequency.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Doppler effect </a:t>
            </a:r>
            <a:r>
              <a:rPr lang="en-US" dirty="0" smtClean="0"/>
              <a:t>is</a:t>
            </a:r>
            <a:r>
              <a:rPr lang="en-US" b="1" dirty="0" smtClean="0"/>
              <a:t> </a:t>
            </a:r>
            <a:r>
              <a:rPr lang="en-US" dirty="0" smtClean="0"/>
              <a:t>a change in sound frequency caused by motion of the sound source, motion of the listener, or both.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900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Doppler Effect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Observer A hears a lower-pitch sound than observer B because the wave fronts are farther apart for observer A. </a:t>
            </a:r>
          </a:p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7" name="Picture 4" descr="HSPS_Ch17s4-p516-Ambl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803" y="1056822"/>
            <a:ext cx="5429250" cy="305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51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96975"/>
            <a:ext cx="3124200" cy="3508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FontTx/>
              <a:buNone/>
            </a:pPr>
            <a:r>
              <a:rPr lang="en-US" sz="2800" dirty="0"/>
              <a:t>Your ear is a complex system that consists of three main regions—the outer ear, the middle ear, and the inner ear. </a:t>
            </a:r>
          </a:p>
        </p:txBody>
      </p:sp>
      <p:sp>
        <p:nvSpPr>
          <p:cNvPr id="963588" name="Rectangle 4"/>
          <p:cNvSpPr>
            <a:spLocks noChangeArrowheads="1"/>
          </p:cNvSpPr>
          <p:nvPr/>
        </p:nvSpPr>
        <p:spPr bwMode="auto">
          <a:xfrm>
            <a:off x="153988" y="623888"/>
            <a:ext cx="68564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007B32"/>
                </a:solidFill>
                <a:latin typeface="StoneSans-Bold" charset="0"/>
              </a:rPr>
              <a:t>Hearing and the Ear</a:t>
            </a:r>
          </a:p>
        </p:txBody>
      </p:sp>
      <p:pic>
        <p:nvPicPr>
          <p:cNvPr id="963589" name="Picture 5" descr="HSPS_Ch17s4-p517-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58875"/>
            <a:ext cx="5160963" cy="498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3590" name="Rectangle 6"/>
          <p:cNvSpPr>
            <a:spLocks noChangeArrowheads="1"/>
          </p:cNvSpPr>
          <p:nvPr/>
        </p:nvSpPr>
        <p:spPr bwMode="auto">
          <a:xfrm>
            <a:off x="4724400" y="6858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Outer Ear</a:t>
            </a:r>
          </a:p>
        </p:txBody>
      </p:sp>
      <p:sp>
        <p:nvSpPr>
          <p:cNvPr id="963591" name="Rectangle 7"/>
          <p:cNvSpPr>
            <a:spLocks noChangeArrowheads="1"/>
          </p:cNvSpPr>
          <p:nvPr/>
        </p:nvSpPr>
        <p:spPr bwMode="auto">
          <a:xfrm>
            <a:off x="5943600" y="73025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Middle Ear</a:t>
            </a:r>
          </a:p>
        </p:txBody>
      </p:sp>
      <p:sp>
        <p:nvSpPr>
          <p:cNvPr id="963592" name="Rectangle 8"/>
          <p:cNvSpPr>
            <a:spLocks noChangeArrowheads="1"/>
          </p:cNvSpPr>
          <p:nvPr/>
        </p:nvSpPr>
        <p:spPr bwMode="auto">
          <a:xfrm>
            <a:off x="7239000" y="730250"/>
            <a:ext cx="99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Inner Ear</a:t>
            </a:r>
          </a:p>
        </p:txBody>
      </p:sp>
      <p:sp>
        <p:nvSpPr>
          <p:cNvPr id="963593" name="Rectangle 9"/>
          <p:cNvSpPr>
            <a:spLocks noChangeArrowheads="1"/>
          </p:cNvSpPr>
          <p:nvPr/>
        </p:nvSpPr>
        <p:spPr bwMode="auto">
          <a:xfrm>
            <a:off x="5424714" y="1723572"/>
            <a:ext cx="14332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Hammer</a:t>
            </a:r>
          </a:p>
        </p:txBody>
      </p:sp>
      <p:sp>
        <p:nvSpPr>
          <p:cNvPr id="963594" name="Rectangle 10"/>
          <p:cNvSpPr>
            <a:spLocks noChangeArrowheads="1"/>
          </p:cNvSpPr>
          <p:nvPr/>
        </p:nvSpPr>
        <p:spPr bwMode="auto">
          <a:xfrm>
            <a:off x="6172200" y="1981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Anvil</a:t>
            </a:r>
          </a:p>
        </p:txBody>
      </p:sp>
      <p:sp>
        <p:nvSpPr>
          <p:cNvPr id="963595" name="Rectangle 11"/>
          <p:cNvSpPr>
            <a:spLocks noChangeArrowheads="1"/>
          </p:cNvSpPr>
          <p:nvPr/>
        </p:nvSpPr>
        <p:spPr bwMode="auto">
          <a:xfrm>
            <a:off x="6934200" y="22098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Cochlea</a:t>
            </a:r>
          </a:p>
        </p:txBody>
      </p:sp>
      <p:sp>
        <p:nvSpPr>
          <p:cNvPr id="963596" name="Rectangle 12"/>
          <p:cNvSpPr>
            <a:spLocks noChangeArrowheads="1"/>
          </p:cNvSpPr>
          <p:nvPr/>
        </p:nvSpPr>
        <p:spPr bwMode="auto">
          <a:xfrm>
            <a:off x="7772400" y="2971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Auditory Nerve</a:t>
            </a:r>
          </a:p>
        </p:txBody>
      </p:sp>
      <p:sp>
        <p:nvSpPr>
          <p:cNvPr id="963597" name="Rectangle 13"/>
          <p:cNvSpPr>
            <a:spLocks noChangeArrowheads="1"/>
          </p:cNvSpPr>
          <p:nvPr/>
        </p:nvSpPr>
        <p:spPr bwMode="auto">
          <a:xfrm>
            <a:off x="5867400" y="4267200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Stirrup</a:t>
            </a:r>
          </a:p>
        </p:txBody>
      </p:sp>
      <p:sp>
        <p:nvSpPr>
          <p:cNvPr id="963598" name="Rectangle 14"/>
          <p:cNvSpPr>
            <a:spLocks noChangeArrowheads="1"/>
          </p:cNvSpPr>
          <p:nvPr/>
        </p:nvSpPr>
        <p:spPr bwMode="auto">
          <a:xfrm>
            <a:off x="5116286" y="3882572"/>
            <a:ext cx="12083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/>
              <a:t>Eardrum</a:t>
            </a:r>
          </a:p>
        </p:txBody>
      </p:sp>
      <p:sp>
        <p:nvSpPr>
          <p:cNvPr id="963599" name="Rectangle 15"/>
          <p:cNvSpPr>
            <a:spLocks noChangeArrowheads="1"/>
          </p:cNvSpPr>
          <p:nvPr/>
        </p:nvSpPr>
        <p:spPr bwMode="auto">
          <a:xfrm>
            <a:off x="4800600" y="4464050"/>
            <a:ext cx="106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Ear canal</a:t>
            </a:r>
          </a:p>
        </p:txBody>
      </p:sp>
    </p:spTree>
    <p:extLst>
      <p:ext uri="{BB962C8B-B14F-4D97-AF65-F5344CB8AC3E}">
        <p14:creationId xmlns:p14="http://schemas.microsoft.com/office/powerpoint/2010/main" val="411290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Ear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Tx/>
              <a:buNone/>
            </a:pPr>
            <a:r>
              <a:rPr lang="en-US" sz="2800" b="1" dirty="0"/>
              <a:t>Outer Ear </a:t>
            </a:r>
            <a:endParaRPr lang="en-US" sz="2800" dirty="0"/>
          </a:p>
          <a:p>
            <a:pPr lvl="1">
              <a:buFontTx/>
              <a:buChar char="•"/>
            </a:pPr>
            <a:r>
              <a:rPr lang="en-US" sz="2400" dirty="0"/>
              <a:t>The part of the ear you can see funnels sound waves down the ear canal, a tunnel about 2.5 cm long. </a:t>
            </a:r>
          </a:p>
          <a:p>
            <a:pPr lvl="1">
              <a:buFontTx/>
              <a:buChar char="•"/>
            </a:pPr>
            <a:r>
              <a:rPr lang="en-US" sz="2400" dirty="0"/>
              <a:t>Sound waves strike the eardrum, a tightly stretched membrane between the outer and middle ear. </a:t>
            </a:r>
          </a:p>
          <a:p>
            <a:pPr lvl="1">
              <a:buFontTx/>
              <a:buChar char="•"/>
            </a:pPr>
            <a:r>
              <a:rPr lang="en-US" sz="2400" dirty="0"/>
              <a:t>The eardrum vibrates at the same frequency as the sound waves striking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10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The middle ear contains three tiny bones—the hammer, the anvil, and the stirrup. The three bones act as a lever system to amplify the motion of the eardrum.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When the eardrum vibrates, the hammer vibrates at the same frequency.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The hammer strikes the anvil.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The anvil moves the stirrup back and 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Frutiger-Roman" charset="0"/>
              </a:rPr>
              <a:t>forth</a:t>
            </a:r>
            <a:endParaRPr lang="en-US" sz="2400" b="1" dirty="0"/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5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Ear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Frutiger-Black" charset="0"/>
              </a:rPr>
              <a:t>Inner Ear </a:t>
            </a:r>
            <a:endParaRPr lang="en-US" sz="2800" dirty="0">
              <a:solidFill>
                <a:srgbClr val="000000"/>
              </a:solidFill>
              <a:ea typeface="Times New Roman" charset="0"/>
              <a:cs typeface="Frutiger-Roman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Vibrations from the stirrup travel into the cochlea, a spiral-shaped canal filled with fluid.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The inside of the cochlea is lined with thousands of nerve cells with tiny hair-like projections.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Frutiger-Roman" charset="0"/>
              </a:rPr>
              <a:t>As the fluid in the cochlea vibrates, the projections sway back and forth and send electrical impulses to the brain.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86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Section </a:t>
            </a:r>
            <a:r>
              <a:rPr lang="en-US" dirty="0" smtClean="0"/>
              <a:t>17.4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sz="2400" b="1" dirty="0" smtClean="0"/>
              <a:t>Describe </a:t>
            </a:r>
            <a:r>
              <a:rPr lang="en-US" sz="2400" dirty="0" smtClean="0"/>
              <a:t>the properties of sound waves and </a:t>
            </a:r>
            <a:r>
              <a:rPr lang="en-US" sz="2400" b="1" dirty="0" smtClean="0"/>
              <a:t>explain </a:t>
            </a:r>
            <a:r>
              <a:rPr lang="en-US" sz="2400" dirty="0" smtClean="0"/>
              <a:t>how sound is produced and reproduced</a:t>
            </a:r>
          </a:p>
          <a:p>
            <a:pPr lvl="0"/>
            <a:r>
              <a:rPr lang="en-US" sz="2400" b="1" dirty="0" smtClean="0"/>
              <a:t>Describe </a:t>
            </a:r>
            <a:r>
              <a:rPr lang="en-US" sz="2400" dirty="0" smtClean="0"/>
              <a:t>how sound waves behave in application such as ultrasound and music.</a:t>
            </a:r>
          </a:p>
          <a:p>
            <a:pPr lvl="0"/>
            <a:r>
              <a:rPr lang="en-US" sz="2400" b="1" dirty="0" smtClean="0"/>
              <a:t>Explain </a:t>
            </a:r>
            <a:r>
              <a:rPr lang="en-US" sz="2400" dirty="0" smtClean="0"/>
              <a:t>how relative motion determines the frequency of sound an observer hears </a:t>
            </a:r>
          </a:p>
          <a:p>
            <a:pPr lvl="0"/>
            <a:r>
              <a:rPr lang="en-US" sz="2400" b="1" dirty="0" smtClean="0"/>
              <a:t>Analyze</a:t>
            </a:r>
            <a:r>
              <a:rPr lang="en-US" sz="2400" dirty="0" smtClean="0"/>
              <a:t> the function of the main regions of the human ear.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4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musical instruments vary pitch?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</a:rPr>
              <a:t>Most musical instruments vary pitch by changing the frequency of standing waves. </a:t>
            </a:r>
          </a:p>
          <a:p>
            <a:pPr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Musical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instruments can produce a wide variety of sounds. 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a wind instrument, holes are closed using fingers or valves to change the length of the standing sound wave.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some stringed instruments, musicians change the length of the strings by pressing down with their fingers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.</a:t>
            </a:r>
          </a:p>
          <a:p>
            <a:pPr lvl="1">
              <a:buFont typeface="Wingdings" charset="2"/>
              <a:buChar char="q"/>
            </a:pP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Other instruments use a fixed set of strings of different lengths.</a:t>
            </a: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342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Music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Musical instruments can produce a wide variety of sounds.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a wind instrument, holes are closed using fingers or valves to change the length of the standing sound wave.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For some stringed instruments, musicians change the length of the strings by pressing down with their fingers.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Other instruments use a fixed set of strings of different lengths.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67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Resonance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 is the response of a standing </a:t>
            </a:r>
            <a:r>
              <a:rPr lang="en-US" sz="28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wave 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to another wave of the same frequency. Musical instruments often use resonance to amplify sound.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One wave can 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Times New Roman" charset="0"/>
                <a:cs typeface="Minion-Regular" charset="0"/>
              </a:rPr>
              <a:t>“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push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Times New Roman" charset="0"/>
                <a:cs typeface="Minion-Regular" charset="0"/>
              </a:rPr>
              <a:t>”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 another wave to a higher amplitude.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Resonance can produce a dramatic increase 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in amplitude. </a:t>
            </a: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54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Reverberations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Sound-absorbing tiles in this auditorium reduce unwanted reflections. The curved reflecting panels above the stage help gather and direct sound waves toward the audience</a:t>
            </a:r>
          </a:p>
        </p:txBody>
      </p:sp>
      <p:pic>
        <p:nvPicPr>
          <p:cNvPr id="6" name="Picture 4" descr="HSPS_Ch17s4-p521-Pho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 b="1590"/>
          <a:stretch>
            <a:fillRect/>
          </a:stretch>
        </p:blipFill>
        <p:spPr bwMode="auto">
          <a:xfrm>
            <a:off x="5020534" y="2595563"/>
            <a:ext cx="3566160" cy="36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17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89429"/>
            <a:ext cx="9144000" cy="1348827"/>
          </a:xfrm>
        </p:spPr>
        <p:txBody>
          <a:bodyPr>
            <a:norm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are the main properties of sound?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059" y="2287661"/>
            <a:ext cx="7610476" cy="2953667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</a:pPr>
            <a:r>
              <a:rPr lang="en-US" sz="2400" dirty="0"/>
              <a:t>Many behaviors of sound can be explained using a few properties—speed, intensity and loudness, and frequency and </a:t>
            </a:r>
            <a:r>
              <a:rPr lang="en-US" sz="2400" dirty="0" smtClean="0"/>
              <a:t>pitch</a:t>
            </a:r>
          </a:p>
          <a:p>
            <a:pPr>
              <a:spcBef>
                <a:spcPct val="20000"/>
              </a:spcBef>
            </a:pPr>
            <a:r>
              <a:rPr lang="en-US" sz="2400" b="1" dirty="0"/>
              <a:t>Sound waves </a:t>
            </a:r>
            <a:r>
              <a:rPr lang="en-US" sz="2400" dirty="0"/>
              <a:t>are longitudinal waves—compressions and rarefactions that travel through a medium. </a:t>
            </a:r>
          </a:p>
        </p:txBody>
      </p:sp>
    </p:spTree>
    <p:extLst>
      <p:ext uri="{BB962C8B-B14F-4D97-AF65-F5344CB8AC3E}">
        <p14:creationId xmlns:p14="http://schemas.microsoft.com/office/powerpoint/2010/main" val="2457274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73006"/>
            <a:ext cx="9071161" cy="1291299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Speed in a Sound Wave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7268" y="1929097"/>
            <a:ext cx="76404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charset="2"/>
              <a:buChar char="q"/>
            </a:pPr>
            <a:r>
              <a:rPr lang="en-US" sz="2800" dirty="0"/>
              <a:t>It takes time for sound to travel from place to place. </a:t>
            </a:r>
          </a:p>
          <a:p>
            <a:pPr marL="457200" indent="-457200">
              <a:buFont typeface="Wingdings" charset="2"/>
              <a:buChar char="q"/>
            </a:pPr>
            <a:r>
              <a:rPr lang="en-US" sz="2800" dirty="0"/>
              <a:t>The speed of sound varies in different media. In dry air at 20°C, the speed of sound is 342 meters per second.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60058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Properties of Sound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6600" y="2323420"/>
            <a:ext cx="4410934" cy="4189865"/>
          </a:xfrm>
        </p:spPr>
        <p:txBody>
          <a:bodyPr>
            <a:normAutofit fontScale="85000" lnSpcReduction="10000"/>
          </a:bodyPr>
          <a:lstStyle/>
          <a:p>
            <a:pPr marL="0" indent="0">
              <a:buFontTx/>
              <a:buNone/>
            </a:pPr>
            <a:r>
              <a:rPr lang="en-US" sz="2800" dirty="0"/>
              <a:t>In general, sound waves travel fastest in solids, slower in liquids, and slowest in gases.</a:t>
            </a:r>
          </a:p>
          <a:p>
            <a:pPr lvl="1">
              <a:buFontTx/>
              <a:buChar char="•"/>
            </a:pPr>
            <a:r>
              <a:rPr lang="en-US" sz="2400" dirty="0"/>
              <a:t>Particles in a solid tend to be closer together than particles in a liquid or a gas.</a:t>
            </a:r>
          </a:p>
          <a:p>
            <a:pPr lvl="1">
              <a:buFontTx/>
              <a:buChar char="•"/>
            </a:pPr>
            <a:r>
              <a:rPr lang="en-US" sz="2400" dirty="0"/>
              <a:t>The speed of sound depends on many factors, including the density of the medium and how elastic the medium is.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2800" dirty="0" smtClean="0"/>
          </a:p>
          <a:p>
            <a:pPr>
              <a:spcBef>
                <a:spcPct val="20000"/>
              </a:spcBef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5" descr="HSPS_Ch17s4-p514-Cha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61" r="-1256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42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6656"/>
            <a:ext cx="8913813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Intensity and Loudness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404" y="1808915"/>
            <a:ext cx="8532496" cy="4740655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</a:pPr>
            <a:r>
              <a:rPr lang="en-US" sz="28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Intensity 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is the rate at which a wave</a:t>
            </a:r>
            <a:r>
              <a:rPr lang="ja-JP" altLang="en-US" sz="2800" dirty="0">
                <a:solidFill>
                  <a:srgbClr val="000000"/>
                </a:solidFill>
                <a:latin typeface="Arial"/>
                <a:ea typeface="Times New Roman" charset="0"/>
                <a:cs typeface="Minion-Regular" charset="0"/>
              </a:rPr>
              <a:t>’</a:t>
            </a: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s energy flows through a given area.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Sound intensity depends on both the wave</a:t>
            </a:r>
            <a:r>
              <a:rPr lang="ja-JP" altLang="en-US" sz="2400" dirty="0">
                <a:solidFill>
                  <a:srgbClr val="000000"/>
                </a:solidFill>
                <a:latin typeface="Arial"/>
                <a:ea typeface="Times New Roman" charset="0"/>
                <a:cs typeface="Minion-Regular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s amplitude and the distance from the sound source.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ea typeface="Times New Roman" charset="0"/>
                <a:cs typeface="Minion-Bold" charset="0"/>
              </a:rPr>
              <a:t>decibel </a:t>
            </a: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(dB) is a unit that compares the intensity of different </a:t>
            </a:r>
            <a:r>
              <a:rPr lang="en-US" sz="2400" dirty="0" smtClean="0">
                <a:solidFill>
                  <a:srgbClr val="000000"/>
                </a:solidFill>
                <a:ea typeface="Times New Roman" charset="0"/>
                <a:cs typeface="Minion-Regular" charset="0"/>
              </a:rPr>
              <a:t>sounds</a:t>
            </a: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For every 10-decibel increase, the sound intensity increases tenfold.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0-decibel sound can just barely be heard. 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20-decibel sound has 100 times more energy per second than a 0-decibel sound.</a:t>
            </a:r>
          </a:p>
          <a:p>
            <a:pPr lvl="1"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A 30-decibel sound delivers 1000 times more energy per second than a 0-decibel sound.</a:t>
            </a:r>
          </a:p>
          <a:p>
            <a:pPr lvl="1">
              <a:buFontTx/>
              <a:buChar char="•"/>
            </a:pP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703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Loudness and Intensity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Lengthy exposure to sounds more intense than 90 decibels can cause hearing damage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15" name="Picture 4" descr="HSPS_Ch17s4-p515-Chart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952" r="-45952"/>
          <a:stretch>
            <a:fillRect/>
          </a:stretch>
        </p:blipFill>
        <p:spPr bwMode="auto">
          <a:xfrm>
            <a:off x="927100" y="1130300"/>
            <a:ext cx="798830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897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Loudness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721" y="2513474"/>
            <a:ext cx="7887179" cy="3752855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b="1" dirty="0"/>
              <a:t>Loudness </a:t>
            </a:r>
            <a:r>
              <a:rPr lang="en-US" sz="2800" dirty="0"/>
              <a:t>is a physical response to the intensity of sound, modified by physical factors.</a:t>
            </a:r>
          </a:p>
          <a:p>
            <a:pPr lvl="1">
              <a:buFontTx/>
              <a:buChar char="•"/>
            </a:pPr>
            <a:r>
              <a:rPr lang="en-US" sz="2400" dirty="0"/>
              <a:t>The loudness depends on sound intensity. </a:t>
            </a:r>
          </a:p>
          <a:p>
            <a:pPr lvl="1">
              <a:buFontTx/>
              <a:buChar char="•"/>
            </a:pPr>
            <a:r>
              <a:rPr lang="en-US" sz="2400" dirty="0"/>
              <a:t>Loudness also depends on factors such as the health of your ears and how your brain interprets sound waves.</a:t>
            </a:r>
          </a:p>
          <a:p>
            <a:pPr marL="0" indent="0">
              <a:spcBef>
                <a:spcPct val="20000"/>
              </a:spcBef>
              <a:buNone/>
            </a:pPr>
            <a:endParaRPr lang="en-US" sz="24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23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 &amp; Pitch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frequency of a sound wave depends on how fast the source of the sound is vibrating.</a:t>
            </a:r>
          </a:p>
          <a:p>
            <a:pPr marL="0" indent="0">
              <a:buFontTx/>
              <a:buNone/>
            </a:pPr>
            <a:r>
              <a:rPr lang="en-US" sz="2800" dirty="0">
                <a:solidFill>
                  <a:srgbClr val="000000"/>
                </a:solidFill>
                <a:ea typeface="Times New Roman" charset="0"/>
                <a:cs typeface="Minion-Regular" charset="0"/>
              </a:rPr>
              <a:t>The air in the tubing of brass instruments forms a standing wave. Longer tubing makes a standing wave with a longer wavelength and a lower frequency.</a:t>
            </a:r>
            <a:endParaRPr lang="en-US" sz="2800" dirty="0">
              <a:solidFill>
                <a:srgbClr val="000000"/>
              </a:solidFill>
              <a:ea typeface="Times New Roman" charset="0"/>
              <a:cs typeface="Minion-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10428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4749</TotalTime>
  <Words>1120</Words>
  <Application>Microsoft Macintosh PowerPoint</Application>
  <PresentationFormat>On-screen Show (4:3)</PresentationFormat>
  <Paragraphs>99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Perception</vt:lpstr>
      <vt:lpstr>17.4– Sound and Hearing</vt:lpstr>
      <vt:lpstr>Learning Objectives Section 17.4</vt:lpstr>
      <vt:lpstr>What are the main properties of sound?</vt:lpstr>
      <vt:lpstr>PowerPoint Presentation</vt:lpstr>
      <vt:lpstr>Properties of Sound Waves</vt:lpstr>
      <vt:lpstr>Intensity and Loudness</vt:lpstr>
      <vt:lpstr>Loudness and Intensity</vt:lpstr>
      <vt:lpstr>Just Loudness</vt:lpstr>
      <vt:lpstr>Frequency &amp; Pitch</vt:lpstr>
      <vt:lpstr>Frequency &amp; Pitch</vt:lpstr>
      <vt:lpstr>What is pitch?</vt:lpstr>
      <vt:lpstr>What is an ultrasound?</vt:lpstr>
      <vt:lpstr>PowerPoint Presentation</vt:lpstr>
      <vt:lpstr>What is the Doppler Effect?</vt:lpstr>
      <vt:lpstr>Doppler Effect </vt:lpstr>
      <vt:lpstr>PowerPoint Presentation</vt:lpstr>
      <vt:lpstr>Outer Ear </vt:lpstr>
      <vt:lpstr>Middle Ear </vt:lpstr>
      <vt:lpstr>Inner Ear </vt:lpstr>
      <vt:lpstr>How do musical instruments vary pitch?</vt:lpstr>
      <vt:lpstr>More on Music</vt:lpstr>
      <vt:lpstr>Resonance</vt:lpstr>
      <vt:lpstr>Reverberations </vt:lpstr>
    </vt:vector>
  </TitlesOfParts>
  <Company>Eastlake North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11.1 </dc:title>
  <dc:creator>christine kollm-tomb</dc:creator>
  <cp:lastModifiedBy>christine kollm-tomb</cp:lastModifiedBy>
  <cp:revision>93</cp:revision>
  <cp:lastPrinted>2015-07-28T10:12:24Z</cp:lastPrinted>
  <dcterms:created xsi:type="dcterms:W3CDTF">2015-07-03T10:45:07Z</dcterms:created>
  <dcterms:modified xsi:type="dcterms:W3CDTF">2015-08-11T12:31:52Z</dcterms:modified>
</cp:coreProperties>
</file>