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7" r:id="rId4"/>
    <p:sldId id="259" r:id="rId5"/>
    <p:sldId id="343" r:id="rId6"/>
    <p:sldId id="344" r:id="rId7"/>
    <p:sldId id="263" r:id="rId8"/>
    <p:sldId id="322" r:id="rId9"/>
    <p:sldId id="314" r:id="rId10"/>
    <p:sldId id="345" r:id="rId11"/>
    <p:sldId id="317" r:id="rId12"/>
    <p:sldId id="342" r:id="rId13"/>
    <p:sldId id="346" r:id="rId14"/>
    <p:sldId id="348" r:id="rId15"/>
    <p:sldId id="347" r:id="rId16"/>
    <p:sldId id="349" r:id="rId17"/>
    <p:sldId id="350" r:id="rId18"/>
    <p:sldId id="35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C22220-EF66-A542-8B49-9F779D18997B}">
          <p14:sldIdLst>
            <p14:sldId id="256"/>
            <p14:sldId id="257"/>
            <p14:sldId id="287"/>
            <p14:sldId id="259"/>
            <p14:sldId id="343"/>
            <p14:sldId id="344"/>
            <p14:sldId id="263"/>
            <p14:sldId id="322"/>
            <p14:sldId id="314"/>
            <p14:sldId id="345"/>
            <p14:sldId id="317"/>
            <p14:sldId id="342"/>
            <p14:sldId id="346"/>
            <p14:sldId id="348"/>
            <p14:sldId id="347"/>
            <p14:sldId id="349"/>
            <p14:sldId id="350"/>
            <p14:sldId id="351"/>
          </p14:sldIdLst>
        </p14:section>
        <p14:section name="Untitled Section" id="{638BA0F8-32F3-2741-8D09-5C65C6740C6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24D0-697E-E549-9806-B2D945C84887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4741-9006-944A-BA4A-A3F150E9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FA5B-9506-A44E-A9BC-6E6AF6BF42E7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2371-D4D1-C14E-A1B8-75E9F972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57452-5859-5841-8F86-A5A1C0BA9435}" type="slidenum">
              <a:rPr lang="en-US"/>
              <a:pPr/>
              <a:t>5</a:t>
            </a:fld>
            <a:endParaRPr lang="en-US"/>
          </a:p>
        </p:txBody>
      </p:sp>
      <p:sp>
        <p:nvSpPr>
          <p:cNvPr id="933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9FF1A-2EFF-E645-AA26-B82CE8928B8E}" type="slidenum">
              <a:rPr lang="en-US"/>
              <a:pPr/>
              <a:t>6</a:t>
            </a:fld>
            <a:endParaRPr lang="en-US"/>
          </a:p>
        </p:txBody>
      </p:sp>
      <p:sp>
        <p:nvSpPr>
          <p:cNvPr id="93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29FC8-4A7B-344A-A113-84825870CF39}" type="slidenum">
              <a:rPr lang="en-US"/>
              <a:pPr/>
              <a:t>10</a:t>
            </a:fld>
            <a:endParaRPr lang="en-US"/>
          </a:p>
        </p:txBody>
      </p:sp>
      <p:sp>
        <p:nvSpPr>
          <p:cNvPr id="94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E0394-61C4-014B-AA49-BE7CA29B9C90}" type="slidenum">
              <a:rPr lang="en-US"/>
              <a:pPr/>
              <a:t>13</a:t>
            </a:fld>
            <a:endParaRPr lang="en-US"/>
          </a:p>
        </p:txBody>
      </p:sp>
      <p:sp>
        <p:nvSpPr>
          <p:cNvPr id="86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749E6-13EB-FE4C-8814-E88B3F8B2577}" type="slidenum">
              <a:rPr lang="en-US"/>
              <a:pPr/>
              <a:t>14</a:t>
            </a:fld>
            <a:endParaRPr lang="en-US"/>
          </a:p>
        </p:txBody>
      </p:sp>
      <p:sp>
        <p:nvSpPr>
          <p:cNvPr id="95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3EB44-F5A4-FF4E-A77E-14971BFD2A7F}" type="slidenum">
              <a:rPr lang="en-US"/>
              <a:pPr/>
              <a:t>18</a:t>
            </a:fld>
            <a:endParaRPr lang="en-US"/>
          </a:p>
        </p:txBody>
      </p:sp>
      <p:sp>
        <p:nvSpPr>
          <p:cNvPr id="962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</a:t>
            </a:r>
            <a:r>
              <a:rPr lang="en-US" dirty="0" err="1" smtClean="0"/>
              <a:t>pnscture</a:t>
            </a:r>
            <a:r>
              <a:rPr lang="en-US" dirty="0" smtClean="0"/>
              <a:t>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17.3– </a:t>
            </a:r>
            <a:r>
              <a:rPr lang="en-US" dirty="0" smtClean="0"/>
              <a:t>Behavior of Waves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30" descr="HSPS_Ch17s3-p508-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67" y="3035143"/>
            <a:ext cx="6172200" cy="38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188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>
              <a:buFontTx/>
              <a:buAutoNum type="alphaUcPeriod"/>
            </a:pPr>
            <a:r>
              <a:rPr lang="en-US" sz="2800" b="1"/>
              <a:t> </a:t>
            </a:r>
            <a:r>
              <a:rPr lang="en-US" sz="2800"/>
              <a:t>This wave diffracts, or spreads out, after it passes through a narrow opening. </a:t>
            </a:r>
          </a:p>
          <a:p>
            <a:pPr marL="533400" indent="-533400">
              <a:buFontTx/>
              <a:buAutoNum type="alphaUcPeriod"/>
            </a:pPr>
            <a:r>
              <a:rPr lang="en-US" sz="2800" b="1"/>
              <a:t> </a:t>
            </a:r>
            <a:r>
              <a:rPr lang="en-US" sz="2800"/>
              <a:t>Diffraction also occurs when a wave encounters an obstacle. </a:t>
            </a:r>
          </a:p>
        </p:txBody>
      </p:sp>
      <p:sp>
        <p:nvSpPr>
          <p:cNvPr id="947203" name="Rectangle 3"/>
          <p:cNvSpPr>
            <a:spLocks noChangeArrowheads="1"/>
          </p:cNvSpPr>
          <p:nvPr/>
        </p:nvSpPr>
        <p:spPr bwMode="auto">
          <a:xfrm>
            <a:off x="153988" y="623888"/>
            <a:ext cx="6856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Diffraction</a:t>
            </a:r>
          </a:p>
        </p:txBody>
      </p:sp>
      <p:pic>
        <p:nvPicPr>
          <p:cNvPr id="947204" name="Picture 4" descr="HSPS_Ch17s3-p510-Dffrc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124200"/>
            <a:ext cx="58674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4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721" y="2513474"/>
            <a:ext cx="7887179" cy="375285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Interference 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occurs when two or more waves overlap and combine together.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There are two types of interference: 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Constructive 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Destructive</a:t>
            </a:r>
            <a:endParaRPr 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Interference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When waves collide, they can occupy the same region of space and then continue on.</a:t>
            </a:r>
            <a:endParaRPr lang="en-US" sz="2800" b="1" dirty="0">
              <a:solidFill>
                <a:srgbClr val="000000"/>
              </a:solidFill>
              <a:ea typeface="Times New Roman" charset="0"/>
              <a:cs typeface="Minion-Bold" charset="0"/>
            </a:endParaRPr>
          </a:p>
          <a:p>
            <a:pPr lvl="1"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Constructive interference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occurs when two or more waves combine to produce a wave with a larger displacement.</a:t>
            </a:r>
            <a:endParaRPr lang="en-US" sz="2400" b="1" dirty="0">
              <a:solidFill>
                <a:srgbClr val="000000"/>
              </a:solidFill>
              <a:ea typeface="Times New Roman" charset="0"/>
              <a:cs typeface="Minion-Bold" charset="0"/>
            </a:endParaRPr>
          </a:p>
          <a:p>
            <a:pPr lvl="1"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Destructive interference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occurs when two or more waves combine to produce a wave with a smaller displacement.</a:t>
            </a: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1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4572000" cy="4052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StoneSans-Bold" charset="0"/>
              </a:rPr>
              <a:t>Constructive Interference</a:t>
            </a:r>
            <a:endParaRPr 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Two waves with equal frequencies travel in opposite directions. </a:t>
            </a: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When a crest meets a crest, the result is a wave with an increased amplitude.</a:t>
            </a:r>
          </a:p>
        </p:txBody>
      </p:sp>
      <p:pic>
        <p:nvPicPr>
          <p:cNvPr id="859144" name="Picture 8" descr="HSPS_Ch17s3-p511-Gr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0175"/>
            <a:ext cx="2741613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1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4495800" cy="4052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StoneSans-Bold" charset="0"/>
              </a:rPr>
              <a:t>Destructive Interference</a:t>
            </a:r>
            <a:endParaRPr 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Two waves with equal frequencies travel in opposite directions. </a:t>
            </a: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When a crest meets a trough, the result is a wave with a reduced amplitude. </a:t>
            </a:r>
          </a:p>
        </p:txBody>
      </p:sp>
      <p:pic>
        <p:nvPicPr>
          <p:cNvPr id="953350" name="Picture 6" descr="HSPS_Ch17s3-p511-Grph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398588"/>
            <a:ext cx="2741613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standing wave?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standing wave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a wave that appears to stay in one place—it does not seem to move through the medium.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 standing wave forms only if half a wavelength or a multiple of half a wavelength fits exactly into the length of a vibrating cord.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Interference occurs as the incoming waves pass through the reflected waves. </a:t>
            </a:r>
          </a:p>
          <a:p>
            <a:pPr>
              <a:buFont typeface="Wingdings" charset="2"/>
              <a:buChar char="q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At certain frequencies, interference between a wave and its reflection can produce a standing wave.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9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Node </a:t>
            </a:r>
            <a:r>
              <a:rPr lang="en-US" dirty="0" err="1" smtClean="0"/>
              <a:t>vs</a:t>
            </a:r>
            <a:r>
              <a:rPr lang="en-US" dirty="0" smtClean="0"/>
              <a:t> Antinode on a standing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 </a:t>
            </a:r>
            <a:r>
              <a:rPr lang="en-US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node 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a point on a standing wave that has no displacement from the rest position. At the nodes, there is complete destructive interference between the incoming and reflected waves. </a:t>
            </a: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An </a:t>
            </a:r>
            <a:r>
              <a:rPr lang="en-US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antinode 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a point where a crest or trough occurs midway between two nodes.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4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4191000" cy="3709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rgbClr val="000000"/>
                </a:solidFill>
                <a:ea typeface="Times New Roman" charset="0"/>
                <a:cs typeface="Frutiger-Roman" charset="0"/>
              </a:rPr>
              <a:t>These photos show standing waves for two different frequencies. </a:t>
            </a:r>
            <a:endParaRPr lang="en-US" sz="2800" b="1">
              <a:solidFill>
                <a:srgbClr val="000000"/>
              </a:solidFill>
              <a:ea typeface="Times New Roman" charset="0"/>
              <a:cs typeface="Frutiger-Black" charset="0"/>
            </a:endParaRPr>
          </a:p>
          <a:p>
            <a:pPr lvl="1">
              <a:buFontTx/>
              <a:buAutoNum type="alphaUcPeriod"/>
            </a:pPr>
            <a:r>
              <a:rPr lang="en-US" sz="2400" b="1">
                <a:solidFill>
                  <a:srgbClr val="000000"/>
                </a:solidFill>
                <a:ea typeface="Times New Roman" charset="0"/>
                <a:cs typeface="Frutiger-Black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charset="0"/>
                <a:cs typeface="Frutiger-Roman" charset="0"/>
              </a:rPr>
              <a:t>One wavelength equals the length of the cord. </a:t>
            </a:r>
            <a:endParaRPr lang="en-US" sz="2400" b="1">
              <a:solidFill>
                <a:srgbClr val="000000"/>
              </a:solidFill>
              <a:ea typeface="Times New Roman" charset="0"/>
              <a:cs typeface="Frutiger-Black" charset="0"/>
            </a:endParaRPr>
          </a:p>
          <a:p>
            <a:pPr lvl="1">
              <a:buFontTx/>
              <a:buAutoNum type="alphaUcPeriod"/>
            </a:pPr>
            <a:r>
              <a:rPr lang="en-US" sz="2400" b="1">
                <a:solidFill>
                  <a:srgbClr val="000000"/>
                </a:solidFill>
                <a:ea typeface="Times New Roman" charset="0"/>
                <a:cs typeface="Frutiger-Black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charset="0"/>
                <a:cs typeface="Frutiger-Roman" charset="0"/>
              </a:rPr>
              <a:t>Two wavelengths equal the length of the cord.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153988" y="623888"/>
            <a:ext cx="6856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StoneSans-Bold" charset="0"/>
              </a:rPr>
              <a:t>Node </a:t>
            </a:r>
            <a:r>
              <a:rPr lang="en-US" sz="2800" b="1" dirty="0" err="1" smtClean="0">
                <a:solidFill>
                  <a:srgbClr val="000000"/>
                </a:solidFill>
                <a:latin typeface="StoneSans-Bold" charset="0"/>
              </a:rPr>
              <a:t>Vs</a:t>
            </a:r>
            <a:r>
              <a:rPr lang="en-US" sz="2800" b="1" dirty="0" smtClean="0">
                <a:solidFill>
                  <a:srgbClr val="000000"/>
                </a:solidFill>
                <a:latin typeface="StoneSans-Bold" charset="0"/>
              </a:rPr>
              <a:t> Antinode</a:t>
            </a:r>
            <a:endParaRPr lang="en-US" sz="2800" b="1" dirty="0">
              <a:solidFill>
                <a:srgbClr val="000000"/>
              </a:solidFill>
              <a:latin typeface="StoneSans-Bold" charset="0"/>
            </a:endParaRPr>
          </a:p>
        </p:txBody>
      </p:sp>
      <p:pic>
        <p:nvPicPr>
          <p:cNvPr id="961540" name="Picture 4" descr="HSPS_Ch17s3-p512-StndngW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143000"/>
            <a:ext cx="4216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3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Section </a:t>
            </a:r>
            <a:r>
              <a:rPr lang="en-US" dirty="0" smtClean="0"/>
              <a:t>17.3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b="1" dirty="0" smtClean="0"/>
              <a:t>Describe </a:t>
            </a:r>
            <a:r>
              <a:rPr lang="en-US" sz="2400" dirty="0" smtClean="0"/>
              <a:t>how reflection, refraction, diffraction and interference affect waves.</a:t>
            </a:r>
          </a:p>
          <a:p>
            <a:pPr lvl="0"/>
            <a:r>
              <a:rPr lang="en-US" sz="2400" b="1" dirty="0" smtClean="0"/>
              <a:t>State</a:t>
            </a:r>
            <a:r>
              <a:rPr lang="en-US" sz="2400" dirty="0" smtClean="0"/>
              <a:t> a rule that </a:t>
            </a:r>
            <a:r>
              <a:rPr lang="en-US" sz="2400" b="1" dirty="0" smtClean="0"/>
              <a:t>explains</a:t>
            </a:r>
            <a:r>
              <a:rPr lang="en-US" sz="2400" dirty="0" smtClean="0"/>
              <a:t> refraction of waves as it passes from one medium into another.</a:t>
            </a:r>
          </a:p>
          <a:p>
            <a:pPr lvl="0"/>
            <a:r>
              <a:rPr lang="en-US" sz="2400" b="1" dirty="0" smtClean="0"/>
              <a:t>Identify</a:t>
            </a:r>
            <a:r>
              <a:rPr lang="en-US" sz="2400" dirty="0" smtClean="0"/>
              <a:t> factors that affect the amount of refraction, diffraction or interference.</a:t>
            </a:r>
          </a:p>
          <a:p>
            <a:pPr lvl="0"/>
            <a:r>
              <a:rPr lang="en-US" sz="2400" b="1" dirty="0" smtClean="0"/>
              <a:t>Distinguish </a:t>
            </a:r>
            <a:r>
              <a:rPr lang="en-US" sz="2400" dirty="0" smtClean="0"/>
              <a:t>between constructive and destructive interference and </a:t>
            </a:r>
            <a:r>
              <a:rPr lang="en-US" sz="2400" b="1" dirty="0" smtClean="0"/>
              <a:t>explain</a:t>
            </a:r>
            <a:r>
              <a:rPr lang="en-US" sz="2400" dirty="0" smtClean="0"/>
              <a:t> how standing wave forms.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9429"/>
            <a:ext cx="9144000" cy="1348827"/>
          </a:xfrm>
        </p:spPr>
        <p:txBody>
          <a:bodyPr>
            <a:normAutofit/>
          </a:bodyPr>
          <a:lstStyle/>
          <a:p>
            <a:r>
              <a:rPr lang="en-US" dirty="0" smtClean="0"/>
              <a:t>What is reflection?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059" y="2287661"/>
            <a:ext cx="7610476" cy="2953667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Reflection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occurs when a wave bounces off a surface that it cannot pass through.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Reflection does not change the speed or frequency of a wave, but the wave can be flipped upside down. </a:t>
            </a:r>
          </a:p>
          <a:p>
            <a:pPr>
              <a:buFont typeface="Wingdings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727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866" y="4578423"/>
            <a:ext cx="7610476" cy="19151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When a wave enters a medium at an angle, refraction occurs because one side of the wave moves more slowly than the other side</a:t>
            </a:r>
            <a:endParaRPr 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93322"/>
            <a:ext cx="9071161" cy="1291299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2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causes the refraction of a wave when it enters a new medium?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3006"/>
            <a:ext cx="9071161" cy="1291299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refraction?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7268" y="1929097"/>
            <a:ext cx="764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Refraction 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the bending of a wave as it enters a new medium at an angle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058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3581400" cy="487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A lawnmower turns when it is pushed at an angle from the grass onto the gravel. </a:t>
            </a:r>
            <a:endParaRPr 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wheel on the gravel slows down, but the other wheel is still moving at a faster speed on the grass. </a:t>
            </a:r>
          </a:p>
        </p:txBody>
      </p:sp>
      <p:sp>
        <p:nvSpPr>
          <p:cNvPr id="932868" name="Rectangle 4"/>
          <p:cNvSpPr>
            <a:spLocks noChangeArrowheads="1"/>
          </p:cNvSpPr>
          <p:nvPr/>
        </p:nvSpPr>
        <p:spPr bwMode="auto">
          <a:xfrm>
            <a:off x="153988" y="623888"/>
            <a:ext cx="6856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StoneSans-Bold" charset="0"/>
              </a:rPr>
              <a:t>Refraction</a:t>
            </a:r>
          </a:p>
        </p:txBody>
      </p:sp>
      <p:pic>
        <p:nvPicPr>
          <p:cNvPr id="932869" name="Picture 5" descr="HSPS_Ch17s3-p509-M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685800"/>
            <a:ext cx="5033963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870" name="Rectangle 6"/>
          <p:cNvSpPr>
            <a:spLocks noChangeArrowheads="1"/>
          </p:cNvSpPr>
          <p:nvPr/>
        </p:nvSpPr>
        <p:spPr bwMode="auto">
          <a:xfrm>
            <a:off x="4997450" y="7762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Grass</a:t>
            </a:r>
          </a:p>
        </p:txBody>
      </p:sp>
      <p:sp>
        <p:nvSpPr>
          <p:cNvPr id="932871" name="Rectangle 7"/>
          <p:cNvSpPr>
            <a:spLocks noChangeArrowheads="1"/>
          </p:cNvSpPr>
          <p:nvPr/>
        </p:nvSpPr>
        <p:spPr bwMode="auto">
          <a:xfrm>
            <a:off x="7512050" y="7762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Gravel</a:t>
            </a:r>
          </a:p>
        </p:txBody>
      </p:sp>
      <p:sp>
        <p:nvSpPr>
          <p:cNvPr id="932872" name="Rectangle 8"/>
          <p:cNvSpPr>
            <a:spLocks noChangeArrowheads="1"/>
          </p:cNvSpPr>
          <p:nvPr/>
        </p:nvSpPr>
        <p:spPr bwMode="auto">
          <a:xfrm>
            <a:off x="4114800" y="1704975"/>
            <a:ext cx="1555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Left wheel is still rolling faster on grass.</a:t>
            </a:r>
          </a:p>
        </p:txBody>
      </p:sp>
      <p:sp>
        <p:nvSpPr>
          <p:cNvPr id="932873" name="Rectangle 9"/>
          <p:cNvSpPr>
            <a:spLocks noChangeArrowheads="1"/>
          </p:cNvSpPr>
          <p:nvPr/>
        </p:nvSpPr>
        <p:spPr bwMode="auto">
          <a:xfrm>
            <a:off x="7524750" y="1949450"/>
            <a:ext cx="123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Direction changes.</a:t>
            </a:r>
          </a:p>
        </p:txBody>
      </p:sp>
      <p:sp>
        <p:nvSpPr>
          <p:cNvPr id="932874" name="Rectangle 10"/>
          <p:cNvSpPr>
            <a:spLocks noChangeArrowheads="1"/>
          </p:cNvSpPr>
          <p:nvPr/>
        </p:nvSpPr>
        <p:spPr bwMode="auto">
          <a:xfrm>
            <a:off x="7010400" y="4419600"/>
            <a:ext cx="1981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Mower pivots because the right wheel moves more slowly when it reaches gravel.</a:t>
            </a:r>
          </a:p>
        </p:txBody>
      </p:sp>
    </p:spTree>
    <p:extLst>
      <p:ext uri="{BB962C8B-B14F-4D97-AF65-F5344CB8AC3E}">
        <p14:creationId xmlns:p14="http://schemas.microsoft.com/office/powerpoint/2010/main" val="194927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3124200" cy="4362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sz="2800"/>
              <a:t>As an ocean wave approaches the shore at an angle, the wave bends, or refracts, because one side of each wave front slows down before the other side does. </a:t>
            </a:r>
          </a:p>
        </p:txBody>
      </p:sp>
      <p:sp>
        <p:nvSpPr>
          <p:cNvPr id="934916" name="Rectangle 4"/>
          <p:cNvSpPr>
            <a:spLocks noChangeArrowheads="1"/>
          </p:cNvSpPr>
          <p:nvPr/>
        </p:nvSpPr>
        <p:spPr bwMode="auto">
          <a:xfrm>
            <a:off x="153988" y="623888"/>
            <a:ext cx="6856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StoneSans-Bold" charset="0"/>
              </a:rPr>
              <a:t>Refraction</a:t>
            </a:r>
          </a:p>
        </p:txBody>
      </p:sp>
      <p:pic>
        <p:nvPicPr>
          <p:cNvPr id="934917" name="Picture 5" descr="HSPS_Ch17s3-p509-Wav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1413"/>
            <a:ext cx="55721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90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4" y="1971573"/>
            <a:ext cx="8551736" cy="451357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dirty="0"/>
              <a:t>An ocean wave refracts as it flows into a shallow area. </a:t>
            </a:r>
          </a:p>
          <a:p>
            <a:pPr lvl="1">
              <a:buFontTx/>
              <a:buChar char="•"/>
            </a:pPr>
            <a:r>
              <a:rPr lang="en-US" sz="2400" dirty="0"/>
              <a:t>The shallower water can be considered a new medium. </a:t>
            </a:r>
          </a:p>
          <a:p>
            <a:pPr lvl="1">
              <a:buFontTx/>
              <a:buChar char="•"/>
            </a:pPr>
            <a:r>
              <a:rPr lang="en-US" sz="2400" dirty="0"/>
              <a:t>As one side of each wave enters shallower water before the other, that side slows down and the wave bends.</a:t>
            </a:r>
          </a:p>
          <a:p>
            <a:pPr lvl="1">
              <a:buFontTx/>
              <a:buChar char="•"/>
            </a:pPr>
            <a:r>
              <a:rPr lang="en-US" sz="2400" dirty="0"/>
              <a:t>If a wave front is parallel to the shoreline, the wave enters the shallower water all at once, and there is no refraction.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2800" dirty="0" smtClean="0"/>
          </a:p>
          <a:p>
            <a:pPr>
              <a:spcBef>
                <a:spcPct val="20000"/>
              </a:spcBef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4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diffraction?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4" y="1808916"/>
            <a:ext cx="8532496" cy="400270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Diffraction 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the bending of a wave as it moves around an obstacle or passes through a narrow opening.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StoneSans" charset="0"/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A wave diffracts more if its wavelength is large compared to the size of an opening or obstacle</a:t>
            </a:r>
            <a:r>
              <a:rPr lang="en-US" sz="2800" b="1" dirty="0"/>
              <a:t>.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80703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2910" y="2727310"/>
            <a:ext cx="77623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Water waves spread out as they pass through a narrow opening.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pattern produced is very similar to the circular ripples you see when a pebble is tossed into a pond.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Diffraction also occurs when waves bend around an obstacle.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larger the wavelength is compared to the size of the opening or obstacle, the more the wave diffracts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9770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4577</TotalTime>
  <Words>793</Words>
  <Application>Microsoft Macintosh PowerPoint</Application>
  <PresentationFormat>On-screen Show (4:3)</PresentationFormat>
  <Paragraphs>73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Perception</vt:lpstr>
      <vt:lpstr>17.3– Behavior of Waves</vt:lpstr>
      <vt:lpstr>Learning Objectives Section 17.3</vt:lpstr>
      <vt:lpstr>What is reflection?</vt:lpstr>
      <vt:lpstr>PowerPoint Presentation</vt:lpstr>
      <vt:lpstr>PowerPoint Presentation</vt:lpstr>
      <vt:lpstr>PowerPoint Presentation</vt:lpstr>
      <vt:lpstr>Refraction</vt:lpstr>
      <vt:lpstr>What is diffraction?</vt:lpstr>
      <vt:lpstr>Diffraction</vt:lpstr>
      <vt:lpstr>PowerPoint Presentation</vt:lpstr>
      <vt:lpstr>What is interference?</vt:lpstr>
      <vt:lpstr>More on Interference </vt:lpstr>
      <vt:lpstr>PowerPoint Presentation</vt:lpstr>
      <vt:lpstr>PowerPoint Presentation</vt:lpstr>
      <vt:lpstr>What is a standing wave?</vt:lpstr>
      <vt:lpstr>Node vs Antinode on a standing wave</vt:lpstr>
      <vt:lpstr>PowerPoint Presentation</vt:lpstr>
      <vt:lpstr>PowerPoint Presentation</vt:lpstr>
    </vt:vector>
  </TitlesOfParts>
  <Company>Eastlake North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11.1 </dc:title>
  <dc:creator>christine kollm-tomb</dc:creator>
  <cp:lastModifiedBy>christine kollm-tomb</cp:lastModifiedBy>
  <cp:revision>83</cp:revision>
  <cp:lastPrinted>2015-07-28T10:12:24Z</cp:lastPrinted>
  <dcterms:created xsi:type="dcterms:W3CDTF">2015-07-03T10:45:07Z</dcterms:created>
  <dcterms:modified xsi:type="dcterms:W3CDTF">2015-08-11T09:40:03Z</dcterms:modified>
</cp:coreProperties>
</file>