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7" r:id="rId4"/>
    <p:sldId id="259" r:id="rId5"/>
    <p:sldId id="339" r:id="rId6"/>
    <p:sldId id="263" r:id="rId7"/>
    <p:sldId id="340" r:id="rId8"/>
    <p:sldId id="322" r:id="rId9"/>
    <p:sldId id="314" r:id="rId10"/>
    <p:sldId id="316" r:id="rId11"/>
    <p:sldId id="317" r:id="rId12"/>
    <p:sldId id="341" r:id="rId13"/>
    <p:sldId id="34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C22220-EF66-A542-8B49-9F779D18997B}">
          <p14:sldIdLst>
            <p14:sldId id="256"/>
            <p14:sldId id="257"/>
            <p14:sldId id="287"/>
            <p14:sldId id="259"/>
            <p14:sldId id="339"/>
            <p14:sldId id="263"/>
            <p14:sldId id="340"/>
            <p14:sldId id="322"/>
            <p14:sldId id="314"/>
            <p14:sldId id="316"/>
            <p14:sldId id="317"/>
            <p14:sldId id="341"/>
            <p14:sldId id="342"/>
          </p14:sldIdLst>
        </p14:section>
        <p14:section name="Untitled Section" id="{638BA0F8-32F3-2741-8D09-5C65C6740C6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2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324D0-697E-E549-9806-B2D945C8488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44741-9006-944A-BA4A-A3F150E9E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69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3FA5B-9506-A44E-A9BC-6E6AF6BF42E7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22371-D4D1-C14E-A1B8-75E9F972B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10528-B7A3-AE42-B636-4B5722853B6C}" type="slidenum">
              <a:rPr lang="en-US"/>
              <a:pPr/>
              <a:t>5</a:t>
            </a:fld>
            <a:endParaRPr lang="en-US"/>
          </a:p>
        </p:txBody>
      </p:sp>
      <p:sp>
        <p:nvSpPr>
          <p:cNvPr id="84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1CCB9-D818-EA4B-A038-A882C2D4E9CB}" type="slidenum">
              <a:rPr lang="en-US"/>
              <a:pPr/>
              <a:t>7</a:t>
            </a:fld>
            <a:endParaRPr lang="en-US"/>
          </a:p>
        </p:txBody>
      </p:sp>
      <p:sp>
        <p:nvSpPr>
          <p:cNvPr id="84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22369-635C-1D46-BC38-EB0A5C01D895}" type="slidenum">
              <a:rPr lang="en-US"/>
              <a:pPr/>
              <a:t>12</a:t>
            </a:fld>
            <a:endParaRPr lang="en-US"/>
          </a:p>
        </p:txBody>
      </p:sp>
      <p:sp>
        <p:nvSpPr>
          <p:cNvPr id="89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2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Drag </a:t>
            </a:r>
            <a:r>
              <a:rPr lang="en-US" dirty="0" err="1" smtClean="0"/>
              <a:t>pnscture</a:t>
            </a:r>
            <a:r>
              <a:rPr lang="en-US" dirty="0" smtClean="0"/>
              <a:t>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FA4069-E811-E54D-8AFC-5AAAEA136D79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CB4EA5E-1FD6-2E4B-88A2-AB56ABABBD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\\WNHS\VOL1\TEACHERS\NORTH\TOMBC\Physics%20Videos\factor%20affecting%20speed%20of%20sound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WNHS\VOL1\TEACHERS\NORTH\TOMBC\Physics%20Videos\charc%20of%20waves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17.2 – Properties of Mechanical Waves  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1" y="3422650"/>
            <a:ext cx="5080000" cy="339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7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8913" y="1123856"/>
            <a:ext cx="8913813" cy="914400"/>
          </a:xfrm>
        </p:spPr>
        <p:txBody>
          <a:bodyPr/>
          <a:lstStyle/>
          <a:p>
            <a:r>
              <a:rPr lang="en-US" dirty="0" smtClean="0"/>
              <a:t>More on Wave Speed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29" y="2232278"/>
            <a:ext cx="8282371" cy="4034051"/>
          </a:xfrm>
        </p:spPr>
        <p:txBody>
          <a:bodyPr>
            <a:normAutofit/>
          </a:bodyPr>
          <a:lstStyle/>
          <a:p>
            <a:r>
              <a:rPr lang="en-US" sz="2800" dirty="0"/>
              <a:t>The speed of a wave can change if it enters a new medium, or if variables such as pressure and temperature change. </a:t>
            </a:r>
          </a:p>
          <a:p>
            <a:r>
              <a:rPr lang="en-US" sz="2800" dirty="0"/>
              <a:t>For many kinds of waves, the speed of the waves is roughly constant for a range of different frequencies. </a:t>
            </a:r>
          </a:p>
          <a:p>
            <a:r>
              <a:rPr lang="en-US" sz="2800" dirty="0"/>
              <a:t>The wave with the lower frequency has a longer wavelength.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3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 Again &amp;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721" y="2513474"/>
            <a:ext cx="7887179" cy="3752855"/>
          </a:xfrm>
        </p:spPr>
        <p:txBody>
          <a:bodyPr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ea typeface="Times New Roman" charset="0"/>
                <a:cs typeface="Minion-Bold" charset="0"/>
              </a:rPr>
              <a:t>amplitude </a:t>
            </a: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of a wave is the maximum displacement of the medium from its rest position</a:t>
            </a:r>
            <a:r>
              <a:rPr lang="en-US" sz="2400" dirty="0" smtClean="0">
                <a:solidFill>
                  <a:srgbClr val="000000"/>
                </a:solidFill>
                <a:ea typeface="Times New Roman" charset="0"/>
                <a:cs typeface="Minion-Regular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rgbClr val="000000"/>
                </a:solidFill>
                <a:ea typeface="Times New Roman" charset="0"/>
                <a:cs typeface="Minion-Regular" charset="0"/>
              </a:rPr>
              <a:t>The more energy a wave has, the greater the amplitude. </a:t>
            </a:r>
            <a:endParaRPr lang="en-US" sz="2400" dirty="0">
              <a:solidFill>
                <a:srgbClr val="000000"/>
              </a:solidFill>
              <a:ea typeface="Times New Roman" charset="0"/>
              <a:cs typeface="Minion-Regular" charset="0"/>
            </a:endParaRPr>
          </a:p>
          <a:p>
            <a:pPr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The amplitude of a transverse wave is the distance from the rest position to a crest or a trough. </a:t>
            </a:r>
          </a:p>
          <a:p>
            <a:pPr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It takes more energy to produce a wave with higher crests and deeper troughs.</a:t>
            </a:r>
            <a:r>
              <a:rPr lang="en-US" sz="2400" dirty="0">
                <a:ea typeface="Times New Roman" charset="0"/>
                <a:cs typeface="Minion-Regular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en-US" sz="2400" dirty="0">
              <a:solidFill>
                <a:srgbClr val="000000"/>
              </a:solidFill>
              <a:ea typeface="Times New Roman" charset="0"/>
              <a:cs typeface="Minion-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23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391400" cy="946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/>
              <a:t>The more energy a wave has, the greater is its amplitude.</a:t>
            </a:r>
          </a:p>
        </p:txBody>
      </p:sp>
      <p:sp>
        <p:nvSpPr>
          <p:cNvPr id="896003" name="Rectangle 3"/>
          <p:cNvSpPr>
            <a:spLocks noChangeArrowheads="1"/>
          </p:cNvSpPr>
          <p:nvPr/>
        </p:nvSpPr>
        <p:spPr bwMode="auto">
          <a:xfrm>
            <a:off x="152400" y="677863"/>
            <a:ext cx="6323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StoneSans-Bold" charset="0"/>
              </a:rPr>
              <a:t>Amplitude</a:t>
            </a:r>
          </a:p>
        </p:txBody>
      </p:sp>
      <p:pic>
        <p:nvPicPr>
          <p:cNvPr id="896004" name="Picture 4" descr="HSPS_Ch17s2-p507-W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8839200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6005" name="Rectangle 5"/>
          <p:cNvSpPr>
            <a:spLocks noChangeArrowheads="1"/>
          </p:cNvSpPr>
          <p:nvPr/>
        </p:nvSpPr>
        <p:spPr bwMode="auto">
          <a:xfrm>
            <a:off x="685800" y="3876675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Rest </a:t>
            </a:r>
            <a:br>
              <a:rPr lang="en-US"/>
            </a:br>
            <a:r>
              <a:rPr lang="en-US"/>
              <a:t>position</a:t>
            </a:r>
          </a:p>
        </p:txBody>
      </p:sp>
      <p:sp>
        <p:nvSpPr>
          <p:cNvPr id="896006" name="Rectangle 6"/>
          <p:cNvSpPr>
            <a:spLocks noChangeArrowheads="1"/>
          </p:cNvSpPr>
          <p:nvPr/>
        </p:nvSpPr>
        <p:spPr bwMode="auto">
          <a:xfrm>
            <a:off x="2101850" y="2819400"/>
            <a:ext cx="117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High </a:t>
            </a:r>
            <a:br>
              <a:rPr lang="en-US"/>
            </a:br>
            <a:r>
              <a:rPr lang="en-US"/>
              <a:t>amplitude</a:t>
            </a:r>
          </a:p>
        </p:txBody>
      </p:sp>
      <p:sp>
        <p:nvSpPr>
          <p:cNvPr id="896007" name="Rectangle 7"/>
          <p:cNvSpPr>
            <a:spLocks noChangeArrowheads="1"/>
          </p:cNvSpPr>
          <p:nvPr/>
        </p:nvSpPr>
        <p:spPr bwMode="auto">
          <a:xfrm>
            <a:off x="6978650" y="2787650"/>
            <a:ext cx="117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Low </a:t>
            </a:r>
            <a:br>
              <a:rPr lang="en-US"/>
            </a:br>
            <a:r>
              <a:rPr lang="en-US"/>
              <a:t>amplitude</a:t>
            </a:r>
          </a:p>
        </p:txBody>
      </p:sp>
    </p:spTree>
    <p:extLst>
      <p:ext uri="{BB962C8B-B14F-4D97-AF65-F5344CB8AC3E}">
        <p14:creationId xmlns:p14="http://schemas.microsoft.com/office/powerpoint/2010/main" val="372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Amplitude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The amplitude of a longitudinal wave is the maximum displacement of a point from its rest position. </a:t>
            </a:r>
          </a:p>
          <a:p>
            <a:pPr>
              <a:buFont typeface="Wingdings" charset="2"/>
              <a:buChar char="q"/>
            </a:pPr>
            <a:r>
              <a:rPr lang="en-US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The more energy the wave has, the more the medium will be compressed or displaced. </a:t>
            </a:r>
          </a:p>
        </p:txBody>
      </p:sp>
    </p:spTree>
    <p:extLst>
      <p:ext uri="{BB962C8B-B14F-4D97-AF65-F5344CB8AC3E}">
        <p14:creationId xmlns:p14="http://schemas.microsoft.com/office/powerpoint/2010/main" val="372701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Objectives Section 17.2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="1" dirty="0"/>
              <a:t>Define </a:t>
            </a:r>
            <a:r>
              <a:rPr lang="en-US" sz="2400" dirty="0"/>
              <a:t>frequency, period wavelength and wave speed.</a:t>
            </a:r>
          </a:p>
          <a:p>
            <a:pPr lvl="0"/>
            <a:r>
              <a:rPr lang="en-US" sz="2400" b="1" dirty="0"/>
              <a:t>Solve equations </a:t>
            </a:r>
            <a:r>
              <a:rPr lang="en-US" sz="2400" dirty="0"/>
              <a:t>relating wave speed to wavelength and frequency or period. </a:t>
            </a:r>
          </a:p>
          <a:p>
            <a:pPr lvl="0"/>
            <a:r>
              <a:rPr lang="en-US" sz="2400" b="1" dirty="0"/>
              <a:t>Describe </a:t>
            </a:r>
            <a:r>
              <a:rPr lang="en-US" sz="2400" dirty="0"/>
              <a:t>how to measure amplitude and</a:t>
            </a:r>
            <a:r>
              <a:rPr lang="en-US" sz="2400" b="1" dirty="0"/>
              <a:t> relate </a:t>
            </a:r>
            <a:r>
              <a:rPr lang="en-US" sz="2400" dirty="0"/>
              <a:t>amplitude to the energy of a wave.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89429"/>
            <a:ext cx="9144000" cy="1348827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frequency of a wave?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059" y="2287661"/>
            <a:ext cx="7610476" cy="190386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Any periodic motion has a</a:t>
            </a: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  <a:hlinkClick r:id="rId2" action="ppaction://hlinkfile"/>
              </a:rPr>
              <a:t> </a:t>
            </a:r>
            <a:r>
              <a:rPr lang="en-US" sz="2400" b="1" dirty="0">
                <a:solidFill>
                  <a:srgbClr val="000000"/>
                </a:solidFill>
                <a:ea typeface="Times New Roman" charset="0"/>
                <a:cs typeface="Minion-Bold" charset="0"/>
                <a:hlinkClick r:id="rId2" action="ppaction://hlinkfile"/>
              </a:rPr>
              <a:t>frequency</a:t>
            </a: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Bold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which is the number of complete cycles in a given </a:t>
            </a:r>
            <a:r>
              <a:rPr lang="en-US" sz="2400" dirty="0" smtClean="0">
                <a:solidFill>
                  <a:srgbClr val="000000"/>
                </a:solidFill>
                <a:ea typeface="Times New Roman" charset="0"/>
                <a:cs typeface="Minion-Regular" charset="0"/>
              </a:rPr>
              <a:t>time</a:t>
            </a:r>
          </a:p>
          <a:p>
            <a:pPr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A wave</a:t>
            </a:r>
            <a:r>
              <a:rPr lang="ja-JP" altLang="en-US" sz="24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en-US" sz="2400" dirty="0">
                <a:solidFill>
                  <a:srgbClr val="000000"/>
                </a:solidFill>
              </a:rPr>
              <a:t>s frequency equals the frequency of the vibrating source producing the wave. </a:t>
            </a:r>
          </a:p>
          <a:p>
            <a:pPr>
              <a:buFont typeface="Wingdings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727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5976" y="2038256"/>
            <a:ext cx="7610476" cy="4075887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8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Any motion that repeats at regular time intervals is called </a:t>
            </a:r>
            <a:r>
              <a:rPr lang="en-US" sz="2800" b="1" dirty="0">
                <a:solidFill>
                  <a:srgbClr val="000000"/>
                </a:solidFill>
                <a:ea typeface="Times New Roman" charset="0"/>
                <a:cs typeface="Minion-Bold" charset="0"/>
              </a:rPr>
              <a:t>periodic motion. </a:t>
            </a:r>
            <a:endParaRPr lang="en-US" sz="2800" dirty="0">
              <a:solidFill>
                <a:srgbClr val="000000"/>
              </a:solidFill>
              <a:ea typeface="Times New Roman" charset="0"/>
              <a:cs typeface="Minion-Regular" charset="0"/>
            </a:endParaRPr>
          </a:p>
          <a:p>
            <a:pPr lvl="1"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The time required for one cycle is called the </a:t>
            </a:r>
            <a:r>
              <a:rPr lang="en-US" sz="2400" b="1" dirty="0">
                <a:solidFill>
                  <a:srgbClr val="000000"/>
                </a:solidFill>
                <a:ea typeface="Times New Roman" charset="0"/>
                <a:cs typeface="Minion-Bold" charset="0"/>
              </a:rPr>
              <a:t>period. </a:t>
            </a:r>
            <a:endParaRPr lang="en-US" sz="2400" dirty="0">
              <a:solidFill>
                <a:srgbClr val="000000"/>
              </a:solidFill>
              <a:ea typeface="Times New Roman" charset="0"/>
              <a:cs typeface="Minion-Bold" charset="0"/>
            </a:endParaRPr>
          </a:p>
          <a:p>
            <a:pPr lvl="1"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Bold" charset="0"/>
              </a:rPr>
              <a:t>Frequency</a:t>
            </a: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 is the number of complete cycles in a given time.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Frequency is measured in cycles per second, or </a:t>
            </a:r>
            <a:r>
              <a:rPr lang="en-US" sz="2400" b="1" dirty="0">
                <a:solidFill>
                  <a:srgbClr val="000000"/>
                </a:solidFill>
                <a:ea typeface="Times New Roman" charset="0"/>
                <a:cs typeface="Minion-Bold" charset="0"/>
              </a:rPr>
              <a:t>hertz </a:t>
            </a:r>
            <a:r>
              <a:rPr lang="en-US" sz="24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(Hz).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7348" y="746957"/>
            <a:ext cx="8913813" cy="1291299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So then what is periodic motion?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8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3962400" cy="3594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33400" indent="-533400">
              <a:buFontTx/>
              <a:buAutoNum type="alphaUcPeriod"/>
            </a:pPr>
            <a:r>
              <a:rPr lang="en-US" sz="2800" b="1" dirty="0">
                <a:solidFill>
                  <a:srgbClr val="000000"/>
                </a:solidFill>
                <a:ea typeface="Times New Roman" charset="0"/>
                <a:cs typeface="Frutiger-Black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a typeface="Times New Roman" charset="0"/>
                <a:cs typeface="Frutiger-Roman" charset="0"/>
              </a:rPr>
              <a:t>A wave vibrating at one cycle per second has a frequency of 1.0 Hz. </a:t>
            </a:r>
            <a:endParaRPr lang="en-US" sz="2800" b="1" dirty="0">
              <a:solidFill>
                <a:srgbClr val="000000"/>
              </a:solidFill>
              <a:ea typeface="Times New Roman" charset="0"/>
              <a:cs typeface="Frutiger-Black" charset="0"/>
            </a:endParaRPr>
          </a:p>
          <a:p>
            <a:pPr marL="533400" indent="-533400">
              <a:buFontTx/>
              <a:buAutoNum type="alphaUcPeriod"/>
            </a:pPr>
            <a:r>
              <a:rPr lang="en-US" sz="2800" b="1" dirty="0">
                <a:solidFill>
                  <a:srgbClr val="000000"/>
                </a:solidFill>
                <a:ea typeface="Times New Roman" charset="0"/>
                <a:cs typeface="Frutiger-Black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a typeface="Times New Roman" charset="0"/>
                <a:cs typeface="Frutiger-Roman" charset="0"/>
              </a:rPr>
              <a:t>A wave vibrating at two cycles per second has a frequency of 2.0 Hz.</a:t>
            </a:r>
          </a:p>
        </p:txBody>
      </p:sp>
      <p:sp>
        <p:nvSpPr>
          <p:cNvPr id="842755" name="Rectangle 3"/>
          <p:cNvSpPr>
            <a:spLocks noChangeArrowheads="1"/>
          </p:cNvSpPr>
          <p:nvPr/>
        </p:nvSpPr>
        <p:spPr bwMode="auto">
          <a:xfrm>
            <a:off x="153988" y="623888"/>
            <a:ext cx="6323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StoneSans-Bold" charset="0"/>
              </a:rPr>
              <a:t>Frequency and Period</a:t>
            </a:r>
          </a:p>
        </p:txBody>
      </p:sp>
      <p:pic>
        <p:nvPicPr>
          <p:cNvPr id="842756" name="Picture 4" descr="HSPS_Ch17s2-p504-Wav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89063"/>
            <a:ext cx="1814513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2757" name="Picture 5" descr="HSPS_Ch17s2-p504-Wave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51263"/>
            <a:ext cx="1790700" cy="15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2758" name="Rectangle 6"/>
          <p:cNvSpPr>
            <a:spLocks noChangeArrowheads="1"/>
          </p:cNvSpPr>
          <p:nvPr/>
        </p:nvSpPr>
        <p:spPr bwMode="auto">
          <a:xfrm>
            <a:off x="6019800" y="990600"/>
            <a:ext cx="252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Frequency = 1.0 hertz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One cycle per second</a:t>
            </a:r>
            <a:r>
              <a:rPr lang="en-US"/>
              <a:t> </a:t>
            </a:r>
          </a:p>
        </p:txBody>
      </p:sp>
      <p:sp>
        <p:nvSpPr>
          <p:cNvPr id="842759" name="Rectangle 7"/>
          <p:cNvSpPr>
            <a:spLocks noChangeArrowheads="1"/>
          </p:cNvSpPr>
          <p:nvPr/>
        </p:nvSpPr>
        <p:spPr bwMode="auto">
          <a:xfrm>
            <a:off x="6019800" y="3397250"/>
            <a:ext cx="257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Frequency = 2.0 hertz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Two cycles per second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62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590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wavelengths and how are they related to frequency?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64" y="1971573"/>
            <a:ext cx="8551736" cy="451357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en-US" sz="2800" b="1" dirty="0" smtClean="0">
                <a:solidFill>
                  <a:srgbClr val="000000"/>
                </a:solidFill>
                <a:ea typeface="Times New Roman" charset="0"/>
                <a:cs typeface="Minion-Bold" charset="0"/>
                <a:hlinkClick r:id="rId2" action="ppaction://hlinkfile"/>
              </a:rPr>
              <a:t>Wavelength</a:t>
            </a:r>
            <a:r>
              <a:rPr lang="en-US" sz="2800" b="1" dirty="0" smtClean="0">
                <a:solidFill>
                  <a:srgbClr val="000000"/>
                </a:solidFill>
                <a:ea typeface="Times New Roman" charset="0"/>
                <a:cs typeface="Minion-Bold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Times New Roman" charset="0"/>
                <a:cs typeface="Minion-Regular" charset="0"/>
              </a:rPr>
              <a:t>is the distance between a point on one wave and the same point on the next cycle of the wave.</a:t>
            </a:r>
          </a:p>
          <a:p>
            <a:pPr>
              <a:spcBef>
                <a:spcPct val="20000"/>
              </a:spcBef>
            </a:pPr>
            <a:r>
              <a:rPr lang="en-US" sz="2800" dirty="0" smtClean="0"/>
              <a:t>Increasing the frequency of a wave decreases its wavelength. (Inverse relationship)</a:t>
            </a:r>
          </a:p>
          <a:p>
            <a:pPr>
              <a:buFont typeface="Wingdings" charset="2"/>
              <a:buChar char="q"/>
            </a:pPr>
            <a:r>
              <a:rPr lang="en-US" sz="28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For a transverse wave, wavelength is measured between adjacent crests or between adjacent troughs. </a:t>
            </a:r>
          </a:p>
          <a:p>
            <a:pPr>
              <a:buFont typeface="Wingdings" charset="2"/>
              <a:buChar char="q"/>
            </a:pPr>
            <a:r>
              <a:rPr lang="en-US" sz="28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For a longitudinal wave, wavelength is the distance between adjacent compressions or rarefactions. </a:t>
            </a:r>
          </a:p>
          <a:p>
            <a:pPr>
              <a:spcBef>
                <a:spcPct val="20000"/>
              </a:spcBef>
            </a:pPr>
            <a:endParaRPr lang="en-US" sz="2800" dirty="0" smtClean="0"/>
          </a:p>
          <a:p>
            <a:pPr>
              <a:spcBef>
                <a:spcPct val="20000"/>
              </a:spcBef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8600" y="1196975"/>
            <a:ext cx="7391400" cy="1373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Tx/>
              <a:buNone/>
            </a:pPr>
            <a:r>
              <a:rPr lang="en-US" sz="2800"/>
              <a:t>Wavelength can be measured from any point on a wave to the same point on the next cycle of the wave. </a:t>
            </a:r>
          </a:p>
        </p:txBody>
      </p:sp>
      <p:sp>
        <p:nvSpPr>
          <p:cNvPr id="848899" name="Rectangle 3"/>
          <p:cNvSpPr>
            <a:spLocks noChangeArrowheads="1"/>
          </p:cNvSpPr>
          <p:nvPr/>
        </p:nvSpPr>
        <p:spPr bwMode="auto">
          <a:xfrm>
            <a:off x="153988" y="623888"/>
            <a:ext cx="6323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StoneSans-Bold" charset="0"/>
              </a:rPr>
              <a:t>Wavelength</a:t>
            </a:r>
          </a:p>
        </p:txBody>
      </p:sp>
      <p:pic>
        <p:nvPicPr>
          <p:cNvPr id="848900" name="Picture 4" descr="HSPS_Ch17s2-p505-Wav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97238"/>
            <a:ext cx="4214813" cy="260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8901" name="Picture 5" descr="HSPS_Ch17s2-p505-Wave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97238"/>
            <a:ext cx="3967163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8902" name="Rectangle 6"/>
          <p:cNvSpPr>
            <a:spLocks noChangeArrowheads="1"/>
          </p:cNvSpPr>
          <p:nvPr/>
        </p:nvSpPr>
        <p:spPr bwMode="auto">
          <a:xfrm>
            <a:off x="1447800" y="2895600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Long wavelength</a:t>
            </a:r>
          </a:p>
        </p:txBody>
      </p:sp>
      <p:sp>
        <p:nvSpPr>
          <p:cNvPr id="848903" name="Rectangle 7"/>
          <p:cNvSpPr>
            <a:spLocks noChangeArrowheads="1"/>
          </p:cNvSpPr>
          <p:nvPr/>
        </p:nvSpPr>
        <p:spPr bwMode="auto">
          <a:xfrm>
            <a:off x="5029200" y="2895600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Short wavelength</a:t>
            </a:r>
          </a:p>
        </p:txBody>
      </p:sp>
      <p:sp>
        <p:nvSpPr>
          <p:cNvPr id="848904" name="Rectangle 8"/>
          <p:cNvSpPr>
            <a:spLocks noChangeArrowheads="1"/>
          </p:cNvSpPr>
          <p:nvPr/>
        </p:nvSpPr>
        <p:spPr bwMode="auto">
          <a:xfrm>
            <a:off x="685800" y="4302125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Rest position</a:t>
            </a:r>
          </a:p>
        </p:txBody>
      </p:sp>
    </p:spTree>
    <p:extLst>
      <p:ext uri="{BB962C8B-B14F-4D97-AF65-F5344CB8AC3E}">
        <p14:creationId xmlns:p14="http://schemas.microsoft.com/office/powerpoint/2010/main" val="41549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are frequency, wavelength and speed related?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4" y="1808916"/>
            <a:ext cx="8532496" cy="4002704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q"/>
            </a:pPr>
            <a:r>
              <a:rPr lang="en-US" sz="2800" dirty="0" smtClean="0">
                <a:solidFill>
                  <a:srgbClr val="000000"/>
                </a:solidFill>
              </a:rPr>
              <a:t>If </a:t>
            </a:r>
            <a:r>
              <a:rPr lang="en-US" sz="2800" dirty="0">
                <a:solidFill>
                  <a:srgbClr val="000000"/>
                </a:solidFill>
              </a:rPr>
              <a:t>you assume that waves are traveling at a constant speed, then wavelength is inversely proportional to </a:t>
            </a:r>
            <a:r>
              <a:rPr lang="en-US" sz="2800" dirty="0"/>
              <a:t>frequency. </a:t>
            </a:r>
            <a:endParaRPr lang="en-US" sz="2800" dirty="0" smtClean="0"/>
          </a:p>
          <a:p>
            <a:pPr>
              <a:buFont typeface="Wingdings" charset="2"/>
              <a:buChar char="q"/>
            </a:pPr>
            <a:r>
              <a:rPr lang="en-US" sz="28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When the wavelength is in meters, and the frequency is in hertz, the units for speed are meters per second. </a:t>
            </a:r>
            <a:endParaRPr lang="en-US" sz="2800" dirty="0">
              <a:solidFill>
                <a:srgbClr val="000000"/>
              </a:solidFill>
              <a:ea typeface="Times New Roman" charset="0"/>
              <a:cs typeface="Minion-Bold" charset="0"/>
            </a:endParaRPr>
          </a:p>
          <a:p>
            <a:pPr>
              <a:buFont typeface="Wingdings" charset="2"/>
              <a:buChar char="q"/>
            </a:pPr>
            <a:r>
              <a:rPr lang="en-US" sz="2800" dirty="0">
                <a:solidFill>
                  <a:srgbClr val="000000"/>
                </a:solidFill>
                <a:ea typeface="Times New Roman" charset="0"/>
                <a:cs typeface="Minion-Bold" charset="0"/>
              </a:rPr>
              <a:t>T</a:t>
            </a:r>
            <a:r>
              <a:rPr lang="en-US" sz="2800" dirty="0">
                <a:solidFill>
                  <a:srgbClr val="000000"/>
                </a:solidFill>
                <a:ea typeface="Times New Roman" charset="0"/>
                <a:cs typeface="Minion-Regular" charset="0"/>
              </a:rPr>
              <a:t>he speed of a wave is also calculated by dividing its wavelength by its period. </a:t>
            </a:r>
            <a:endParaRPr lang="en-US" sz="2800" dirty="0" smtClean="0">
              <a:solidFill>
                <a:srgbClr val="000000"/>
              </a:solidFill>
              <a:ea typeface="Times New Roman" charset="0"/>
              <a:cs typeface="Minion-Regular" charset="0"/>
            </a:endParaRPr>
          </a:p>
          <a:p>
            <a:pPr>
              <a:buFont typeface="Wingdings" charset="2"/>
              <a:buChar char="q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7" descr="HSPS_Ch17s2-p505-Eqtn-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4" y="5546848"/>
            <a:ext cx="8226425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70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148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Problem – Wave Equation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208548"/>
            <a:ext cx="8932355" cy="1518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One </a:t>
            </a:r>
            <a:r>
              <a:rPr lang="en-US" sz="2600" dirty="0"/>
              <a:t>end of a rope is vibrated to produce a wave with a wavelength of 0.25 meter. The frequency of the wave is 3.0 hertz. What is the speed of the wave?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086920"/>
              </p:ext>
            </p:extLst>
          </p:nvPr>
        </p:nvGraphicFramePr>
        <p:xfrm>
          <a:off x="4530966" y="2727310"/>
          <a:ext cx="3695853" cy="2041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2311400" imgH="889000" progId="Equation.3">
                  <p:embed/>
                </p:oleObj>
              </mc:Choice>
              <mc:Fallback>
                <p:oleObj name="Equation" r:id="rId3" imgW="2311400" imgH="889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30966" y="2727310"/>
                        <a:ext cx="3695853" cy="2041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694244"/>
              </p:ext>
            </p:extLst>
          </p:nvPr>
        </p:nvGraphicFramePr>
        <p:xfrm>
          <a:off x="2260600" y="4313483"/>
          <a:ext cx="4764053" cy="2303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2311400" imgH="1117600" progId="Equation.3">
                  <p:embed/>
                </p:oleObj>
              </mc:Choice>
              <mc:Fallback>
                <p:oleObj name="Equation" r:id="rId5" imgW="2311400" imgH="1117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0600" y="4313483"/>
                        <a:ext cx="4764053" cy="2303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574406"/>
              </p:ext>
            </p:extLst>
          </p:nvPr>
        </p:nvGraphicFramePr>
        <p:xfrm>
          <a:off x="204742" y="2734330"/>
          <a:ext cx="2853179" cy="18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7" imgW="1346200" imgH="889000" progId="Equation.3">
                  <p:embed/>
                </p:oleObj>
              </mc:Choice>
              <mc:Fallback>
                <p:oleObj name="Equation" r:id="rId7" imgW="1346200" imgH="889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742" y="2734330"/>
                        <a:ext cx="2853179" cy="18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189770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3409</TotalTime>
  <Words>587</Words>
  <Application>Microsoft Office PowerPoint</Application>
  <PresentationFormat>On-screen Show (4:3)</PresentationFormat>
  <Paragraphs>55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Perception</vt:lpstr>
      <vt:lpstr>Equation</vt:lpstr>
      <vt:lpstr>17.2 – Properties of Mechanical Waves  </vt:lpstr>
      <vt:lpstr>Learning Objectives Section 17.2</vt:lpstr>
      <vt:lpstr>What is the frequency of a wave?</vt:lpstr>
      <vt:lpstr>PowerPoint Presentation</vt:lpstr>
      <vt:lpstr>PowerPoint Presentation</vt:lpstr>
      <vt:lpstr>What are wavelengths and how are they related to frequency?</vt:lpstr>
      <vt:lpstr>PowerPoint Presentation</vt:lpstr>
      <vt:lpstr>How are frequency, wavelength and speed related? </vt:lpstr>
      <vt:lpstr>Practice Problem – Wave Equation</vt:lpstr>
      <vt:lpstr>More on Wave Speed </vt:lpstr>
      <vt:lpstr>Amplitude Again &amp; Energy</vt:lpstr>
      <vt:lpstr>PowerPoint Presentation</vt:lpstr>
      <vt:lpstr>Longitudinal Amplitude </vt:lpstr>
    </vt:vector>
  </TitlesOfParts>
  <Company>Eastlake North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11.1 </dc:title>
  <dc:creator>christine kollm-tomb</dc:creator>
  <cp:lastModifiedBy>Willoughby-Eastlake Schools</cp:lastModifiedBy>
  <cp:revision>82</cp:revision>
  <cp:lastPrinted>2015-07-28T10:12:24Z</cp:lastPrinted>
  <dcterms:created xsi:type="dcterms:W3CDTF">2015-07-03T10:45:07Z</dcterms:created>
  <dcterms:modified xsi:type="dcterms:W3CDTF">2016-04-14T11:44:33Z</dcterms:modified>
</cp:coreProperties>
</file>