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58" r:id="rId14"/>
    <p:sldId id="285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69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77" r:id="rId31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864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Relationship Id="rId2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Relationship Id="rId2" Type="http://schemas.openxmlformats.org/officeDocument/2006/relationships/image" Target="../media/image15.wmf"/><Relationship Id="rId3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77F80E-15EB-4354-BE05-E7658F77A8A3}" type="datetimeFigureOut">
              <a:rPr lang="en-US" smtClean="0"/>
              <a:t>3/17/14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B30592-DEC0-4FE8-8509-4C2CEA5C8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006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7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698500"/>
            <a:ext cx="4600575" cy="3451225"/>
          </a:xfrm>
          <a:ln/>
        </p:spPr>
      </p:sp>
      <p:sp>
        <p:nvSpPr>
          <p:cNvPr id="1007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698500"/>
            <a:ext cx="4600575" cy="3451225"/>
          </a:xfrm>
          <a:ln/>
        </p:spPr>
      </p:sp>
      <p:sp>
        <p:nvSpPr>
          <p:cNvPr id="1009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1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698500"/>
            <a:ext cx="4600575" cy="3451225"/>
          </a:xfrm>
          <a:ln/>
        </p:spPr>
      </p:sp>
      <p:sp>
        <p:nvSpPr>
          <p:cNvPr id="1011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698500"/>
            <a:ext cx="4600575" cy="3451225"/>
          </a:xfrm>
          <a:ln/>
        </p:spPr>
      </p:sp>
      <p:sp>
        <p:nvSpPr>
          <p:cNvPr id="104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4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698500"/>
            <a:ext cx="4600575" cy="3451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1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387136"/>
            <a:ext cx="5140960" cy="41562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698500"/>
            <a:ext cx="4600575" cy="3451225"/>
          </a:xfrm>
          <a:ln/>
        </p:spPr>
      </p:sp>
      <p:sp>
        <p:nvSpPr>
          <p:cNvPr id="101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698500"/>
            <a:ext cx="4600575" cy="3451225"/>
          </a:xfrm>
          <a:ln/>
        </p:spPr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7DF7-6517-4484-A9A7-8C4349B42668}" type="datetimeFigureOut">
              <a:rPr lang="en-US" smtClean="0"/>
              <a:t>3/17/14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925A5-DF5A-4FC5-918D-34041EAE6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479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7DF7-6517-4484-A9A7-8C4349B42668}" type="datetimeFigureOut">
              <a:rPr lang="en-US" smtClean="0"/>
              <a:t>3/17/14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925A5-DF5A-4FC5-918D-34041EAE6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19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7DF7-6517-4484-A9A7-8C4349B42668}" type="datetimeFigureOut">
              <a:rPr lang="en-US" smtClean="0"/>
              <a:t>3/17/14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925A5-DF5A-4FC5-918D-34041EAE6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0400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066800"/>
            <a:ext cx="77978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11200" y="18288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3600" y="18288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897840"/>
      </p:ext>
    </p:extLst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066800"/>
            <a:ext cx="77978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1200" y="1828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1200" y="39624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893442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7DF7-6517-4484-A9A7-8C4349B42668}" type="datetimeFigureOut">
              <a:rPr lang="en-US" smtClean="0"/>
              <a:t>3/17/14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925A5-DF5A-4FC5-918D-34041EAE6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048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7DF7-6517-4484-A9A7-8C4349B42668}" type="datetimeFigureOut">
              <a:rPr lang="en-US" smtClean="0"/>
              <a:t>3/17/14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925A5-DF5A-4FC5-918D-34041EAE6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058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7DF7-6517-4484-A9A7-8C4349B42668}" type="datetimeFigureOut">
              <a:rPr lang="en-US" smtClean="0"/>
              <a:t>3/17/14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925A5-DF5A-4FC5-918D-34041EAE6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853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7DF7-6517-4484-A9A7-8C4349B42668}" type="datetimeFigureOut">
              <a:rPr lang="en-US" smtClean="0"/>
              <a:t>3/17/14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925A5-DF5A-4FC5-918D-34041EAE6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782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7DF7-6517-4484-A9A7-8C4349B42668}" type="datetimeFigureOut">
              <a:rPr lang="en-US" smtClean="0"/>
              <a:t>3/17/14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925A5-DF5A-4FC5-918D-34041EAE6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372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7DF7-6517-4484-A9A7-8C4349B42668}" type="datetimeFigureOut">
              <a:rPr lang="en-US" smtClean="0"/>
              <a:t>3/17/14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925A5-DF5A-4FC5-918D-34041EAE6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508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7DF7-6517-4484-A9A7-8C4349B42668}" type="datetimeFigureOut">
              <a:rPr lang="en-US" smtClean="0"/>
              <a:t>3/17/14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925A5-DF5A-4FC5-918D-34041EAE6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74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7DF7-6517-4484-A9A7-8C4349B42668}" type="datetimeFigureOut">
              <a:rPr lang="en-US" smtClean="0"/>
              <a:t>3/17/14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925A5-DF5A-4FC5-918D-34041EAE6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256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A7DF7-6517-4484-A9A7-8C4349B42668}" type="datetimeFigureOut">
              <a:rPr lang="en-US" smtClean="0"/>
              <a:t>3/17/14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925A5-DF5A-4FC5-918D-34041EAE6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851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8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slide" Target="slide21.xml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13.wmf"/><Relationship Id="rId5" Type="http://schemas.openxmlformats.org/officeDocument/2006/relationships/slide" Target="slide21.xml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14.wmf"/><Relationship Id="rId5" Type="http://schemas.openxmlformats.org/officeDocument/2006/relationships/oleObject" Target="../embeddings/oleObject5.bin"/><Relationship Id="rId6" Type="http://schemas.openxmlformats.org/officeDocument/2006/relationships/image" Target="../media/image15.wmf"/><Relationship Id="rId7" Type="http://schemas.openxmlformats.org/officeDocument/2006/relationships/oleObject" Target="../embeddings/oleObject6.bin"/><Relationship Id="rId8" Type="http://schemas.openxmlformats.org/officeDocument/2006/relationships/image" Target="../media/image16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1.xml"/><Relationship Id="rId3" Type="http://schemas.openxmlformats.org/officeDocument/2006/relationships/hyperlink" Target="file:///\\Wnhs\vol1\Teachers\North\tombc\Holt%20Physics\Holt%20Physics\outline_ppts\files\Ch15\70535.html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17.wmf"/><Relationship Id="rId5" Type="http://schemas.openxmlformats.org/officeDocument/2006/relationships/slide" Target="slide21.xml"/><Relationship Id="rId6" Type="http://schemas.openxmlformats.org/officeDocument/2006/relationships/oleObject" Target="../embeddings/oleObject8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4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file:///\\Wnhs\vol1\Teachers\North\tombc\Holt%20Physics\Holt%20Physics\outline_ppts\files\Ch15\70536.html" TargetMode="External"/><Relationship Id="rId3" Type="http://schemas.openxmlformats.org/officeDocument/2006/relationships/hyperlink" Target="file:///\\Wnhs\vol1\Teachers\North\tombc\Holt%20Physics\Holt%20Physics\outline_ppts\files\Ch15\70668.html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9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file:///\\Wnhs\vol1\Teachers\North\tombc\Holt%20Physics\Holt%20Physics\outline_ppts\files\Ch15\70666.htm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png"/><Relationship Id="rId3" Type="http://schemas.openxmlformats.org/officeDocument/2006/relationships/hyperlink" Target="file:///\\Wnhs\vol1\Teachers\North\tombc\Holt%20Physics\Holt%20Physics\outline_ppts\files\Ch15\70504.html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Chapter 27 </a:t>
            </a:r>
            <a:r>
              <a:rPr lang="en-US" dirty="0" smtClean="0"/>
              <a:t>– Diffraction &amp; Interference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2590800" cy="1752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235834" y="3943066"/>
            <a:ext cx="2457450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 descr="http://goldberg.lbl.gov/img/interference_patter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962400"/>
            <a:ext cx="2571750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9906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220" name="Rectangle 4"/>
          <p:cNvSpPr>
            <a:spLocks noChangeArrowheads="1"/>
          </p:cNvSpPr>
          <p:nvPr/>
        </p:nvSpPr>
        <p:spPr bwMode="auto">
          <a:xfrm>
            <a:off x="1006475" y="152400"/>
            <a:ext cx="20939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 baseline="0">
                <a:solidFill>
                  <a:schemeClr val="bg1"/>
                </a:solidFill>
              </a:rPr>
              <a:t>Chapter</a:t>
            </a:r>
            <a:r>
              <a:rPr lang="en-US" sz="3200" b="1" baseline="0">
                <a:solidFill>
                  <a:schemeClr val="bg1"/>
                </a:solidFill>
              </a:rPr>
              <a:t> 15</a:t>
            </a:r>
            <a:endParaRPr lang="en-US" sz="2800" b="1" baseline="0">
              <a:solidFill>
                <a:schemeClr val="bg1"/>
              </a:solidFill>
            </a:endParaRPr>
          </a:p>
        </p:txBody>
      </p:sp>
      <p:sp>
        <p:nvSpPr>
          <p:cNvPr id="1033221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Demonstrating Interference, </a:t>
            </a:r>
            <a:r>
              <a:rPr lang="en-US" b="0" i="1"/>
              <a:t>continued</a:t>
            </a:r>
            <a:endParaRPr lang="en-US"/>
          </a:p>
        </p:txBody>
      </p:sp>
      <p:sp>
        <p:nvSpPr>
          <p:cNvPr id="1033222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rgbClr val="FFCC00"/>
              </a:buClr>
            </a:pPr>
            <a:r>
              <a:rPr lang="en-US" dirty="0">
                <a:solidFill>
                  <a:srgbClr val="FF0000"/>
                </a:solidFill>
              </a:rPr>
              <a:t>Equation for constructive interference</a:t>
            </a:r>
          </a:p>
          <a:p>
            <a:pPr lvl="1" algn="ctr">
              <a:lnSpc>
                <a:spcPct val="90000"/>
              </a:lnSpc>
              <a:buClr>
                <a:srgbClr val="FFCC00"/>
              </a:buClr>
              <a:buFontTx/>
              <a:buNone/>
            </a:pPr>
            <a:r>
              <a:rPr lang="en-US" i="1" dirty="0"/>
              <a:t>d </a:t>
            </a:r>
            <a:r>
              <a:rPr lang="en-US" dirty="0"/>
              <a:t>sin </a:t>
            </a:r>
            <a:r>
              <a:rPr lang="en-US" i="1" dirty="0">
                <a:latin typeface="Symbol" pitchFamily="18" charset="2"/>
              </a:rPr>
              <a:t>q</a:t>
            </a:r>
            <a:r>
              <a:rPr lang="en-US" dirty="0"/>
              <a:t> = ±</a:t>
            </a:r>
            <a:r>
              <a:rPr lang="en-US" i="1" dirty="0"/>
              <a:t>m</a:t>
            </a:r>
            <a:r>
              <a:rPr lang="en-US" i="1" dirty="0">
                <a:latin typeface="Symbol" pitchFamily="18" charset="2"/>
              </a:rPr>
              <a:t>l</a:t>
            </a:r>
            <a:r>
              <a:rPr lang="en-US" i="1" dirty="0"/>
              <a:t>	m</a:t>
            </a:r>
            <a:r>
              <a:rPr lang="en-US" dirty="0"/>
              <a:t> = 0, 1, 2, 3, … </a:t>
            </a:r>
          </a:p>
          <a:p>
            <a:pPr lvl="1">
              <a:lnSpc>
                <a:spcPct val="90000"/>
              </a:lnSpc>
              <a:buClr>
                <a:srgbClr val="FFCC00"/>
              </a:buClr>
              <a:buFontTx/>
              <a:buNone/>
            </a:pPr>
            <a:r>
              <a:rPr lang="en-US" dirty="0"/>
              <a:t>The path difference between two waves = </a:t>
            </a:r>
          </a:p>
          <a:p>
            <a:pPr lvl="1" algn="ctr">
              <a:lnSpc>
                <a:spcPct val="90000"/>
              </a:lnSpc>
              <a:buClr>
                <a:srgbClr val="FFCC00"/>
              </a:buClr>
              <a:buFontTx/>
              <a:buNone/>
            </a:pPr>
            <a:r>
              <a:rPr lang="en-US" dirty="0"/>
              <a:t>			an integer multiple of the wavelength</a:t>
            </a:r>
          </a:p>
          <a:p>
            <a:pPr lvl="1" algn="ctr">
              <a:lnSpc>
                <a:spcPct val="90000"/>
              </a:lnSpc>
              <a:buClr>
                <a:srgbClr val="FFCC00"/>
              </a:buClr>
              <a:buFontTx/>
              <a:buNone/>
            </a:pPr>
            <a:endParaRPr lang="en-US" dirty="0"/>
          </a:p>
          <a:p>
            <a:pPr>
              <a:lnSpc>
                <a:spcPct val="90000"/>
              </a:lnSpc>
              <a:buClr>
                <a:srgbClr val="FFCC00"/>
              </a:buClr>
            </a:pPr>
            <a:r>
              <a:rPr lang="en-US" dirty="0">
                <a:solidFill>
                  <a:srgbClr val="FF0000"/>
                </a:solidFill>
              </a:rPr>
              <a:t>Equation for destructive interference</a:t>
            </a:r>
          </a:p>
          <a:p>
            <a:pPr lvl="1" algn="ctr">
              <a:lnSpc>
                <a:spcPct val="90000"/>
              </a:lnSpc>
              <a:buClr>
                <a:srgbClr val="FFCC00"/>
              </a:buClr>
              <a:buFontTx/>
              <a:buNone/>
            </a:pPr>
            <a:r>
              <a:rPr lang="en-US" i="1" dirty="0"/>
              <a:t>d </a:t>
            </a:r>
            <a:r>
              <a:rPr lang="en-US" dirty="0"/>
              <a:t>sin </a:t>
            </a:r>
            <a:r>
              <a:rPr lang="en-US" i="1" dirty="0">
                <a:latin typeface="Symbol" pitchFamily="18" charset="2"/>
              </a:rPr>
              <a:t>q</a:t>
            </a:r>
            <a:r>
              <a:rPr lang="en-US" dirty="0"/>
              <a:t> = ±</a:t>
            </a:r>
            <a:r>
              <a:rPr lang="en-US" i="1" dirty="0"/>
              <a:t>(m </a:t>
            </a:r>
            <a:r>
              <a:rPr lang="en-US" dirty="0"/>
              <a:t>+ 1/2</a:t>
            </a:r>
            <a:r>
              <a:rPr lang="en-US" i="1" dirty="0"/>
              <a:t>)</a:t>
            </a:r>
            <a:r>
              <a:rPr lang="en-US" i="1" dirty="0">
                <a:latin typeface="Symbol" pitchFamily="18" charset="2"/>
              </a:rPr>
              <a:t>l</a:t>
            </a:r>
            <a:r>
              <a:rPr lang="en-US" i="1" dirty="0"/>
              <a:t>	m</a:t>
            </a:r>
            <a:r>
              <a:rPr lang="en-US" dirty="0"/>
              <a:t> = 0, 1, 2, 3, … </a:t>
            </a:r>
          </a:p>
          <a:p>
            <a:pPr lvl="1">
              <a:lnSpc>
                <a:spcPct val="90000"/>
              </a:lnSpc>
              <a:buClr>
                <a:srgbClr val="FFCC00"/>
              </a:buClr>
              <a:buFontTx/>
              <a:buNone/>
            </a:pPr>
            <a:r>
              <a:rPr lang="en-US" dirty="0"/>
              <a:t>The path difference between two waves = </a:t>
            </a:r>
          </a:p>
          <a:p>
            <a:pPr lvl="1" algn="ctr">
              <a:lnSpc>
                <a:spcPct val="90000"/>
              </a:lnSpc>
              <a:buClr>
                <a:srgbClr val="FFCC00"/>
              </a:buClr>
              <a:buFontTx/>
              <a:buNone/>
            </a:pPr>
            <a:r>
              <a:rPr lang="en-US" dirty="0"/>
              <a:t>			an odd number of half wavelength</a:t>
            </a:r>
          </a:p>
        </p:txBody>
      </p:sp>
    </p:spTree>
    <p:extLst>
      <p:ext uri="{BB962C8B-B14F-4D97-AF65-F5344CB8AC3E}">
        <p14:creationId xmlns:p14="http://schemas.microsoft.com/office/powerpoint/2010/main" val="1178398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33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33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33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33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332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332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332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0332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3222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268" name="Rectangle 4"/>
          <p:cNvSpPr>
            <a:spLocks noChangeArrowheads="1"/>
          </p:cNvSpPr>
          <p:nvPr/>
        </p:nvSpPr>
        <p:spPr bwMode="auto">
          <a:xfrm>
            <a:off x="1006475" y="152400"/>
            <a:ext cx="20939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 baseline="0">
                <a:solidFill>
                  <a:schemeClr val="bg1"/>
                </a:solidFill>
              </a:rPr>
              <a:t>Chapter</a:t>
            </a:r>
            <a:r>
              <a:rPr lang="en-US" sz="3200" b="1" baseline="0">
                <a:solidFill>
                  <a:schemeClr val="bg1"/>
                </a:solidFill>
              </a:rPr>
              <a:t> 15</a:t>
            </a:r>
            <a:endParaRPr lang="en-US" sz="2800" b="1" baseline="0">
              <a:solidFill>
                <a:schemeClr val="bg1"/>
              </a:solidFill>
            </a:endParaRPr>
          </a:p>
        </p:txBody>
      </p:sp>
      <p:sp>
        <p:nvSpPr>
          <p:cNvPr id="103526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Sample Problem</a:t>
            </a:r>
          </a:p>
        </p:txBody>
      </p:sp>
      <p:sp>
        <p:nvSpPr>
          <p:cNvPr id="103527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18288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Clr>
                <a:srgbClr val="FFCC00"/>
              </a:buClr>
              <a:buFontTx/>
              <a:buNone/>
            </a:pPr>
            <a:r>
              <a:rPr lang="en-US" b="1" dirty="0"/>
              <a:t>Interference</a:t>
            </a:r>
          </a:p>
          <a:p>
            <a:pPr>
              <a:buFontTx/>
              <a:buNone/>
            </a:pPr>
            <a:r>
              <a:rPr lang="en-US" dirty="0"/>
              <a:t>	</a:t>
            </a:r>
            <a:r>
              <a:rPr lang="en-US" i="1" dirty="0"/>
              <a:t>The distance between the two slits is 0.030 mm. The second-order bright fringe (m = 2) is measured on a viewing screen at an angle of 2.15º from the central maximum. Determine the wavelength of the light.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481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35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35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5270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292" name="Rectangle 4"/>
          <p:cNvSpPr>
            <a:spLocks noChangeArrowheads="1"/>
          </p:cNvSpPr>
          <p:nvPr/>
        </p:nvSpPr>
        <p:spPr bwMode="auto">
          <a:xfrm>
            <a:off x="1006475" y="152400"/>
            <a:ext cx="20939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 baseline="0">
                <a:solidFill>
                  <a:schemeClr val="bg1"/>
                </a:solidFill>
              </a:rPr>
              <a:t>Chapter</a:t>
            </a:r>
            <a:r>
              <a:rPr lang="en-US" sz="3200" b="1" baseline="0">
                <a:solidFill>
                  <a:schemeClr val="bg1"/>
                </a:solidFill>
              </a:rPr>
              <a:t> 15</a:t>
            </a:r>
            <a:endParaRPr lang="en-US" sz="2800" b="1" baseline="0">
              <a:solidFill>
                <a:schemeClr val="bg1"/>
              </a:solidFill>
            </a:endParaRPr>
          </a:p>
        </p:txBody>
      </p:sp>
      <p:sp>
        <p:nvSpPr>
          <p:cNvPr id="103629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Problem, </a:t>
            </a:r>
            <a:r>
              <a:rPr lang="en-US" b="0" i="1" dirty="0"/>
              <a:t>continued</a:t>
            </a:r>
            <a:endParaRPr lang="en-US" dirty="0"/>
          </a:p>
        </p:txBody>
      </p:sp>
      <p:sp>
        <p:nvSpPr>
          <p:cNvPr id="103629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Clr>
                <a:srgbClr val="FFCC00"/>
              </a:buClr>
              <a:buFontTx/>
              <a:buNone/>
            </a:pPr>
            <a:r>
              <a:rPr lang="en-US" b="1" dirty="0"/>
              <a:t>Interference</a:t>
            </a:r>
          </a:p>
          <a:p>
            <a:pPr>
              <a:lnSpc>
                <a:spcPct val="90000"/>
              </a:lnSpc>
              <a:buClr>
                <a:srgbClr val="FFCC00"/>
              </a:buClr>
              <a:buFontTx/>
              <a:buNone/>
            </a:pPr>
            <a:r>
              <a:rPr lang="en-US" b="1" dirty="0"/>
              <a:t>1. Define</a:t>
            </a:r>
          </a:p>
          <a:p>
            <a:pPr>
              <a:lnSpc>
                <a:spcPct val="90000"/>
              </a:lnSpc>
              <a:buClr>
                <a:srgbClr val="FFCC00"/>
              </a:buClr>
              <a:buFontTx/>
              <a:buNone/>
            </a:pPr>
            <a:r>
              <a:rPr lang="en-US" b="1" dirty="0">
                <a:solidFill>
                  <a:srgbClr val="FF0000"/>
                </a:solidFill>
              </a:rPr>
              <a:t>Given:</a:t>
            </a: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i="1" dirty="0"/>
              <a:t>d</a:t>
            </a:r>
            <a:r>
              <a:rPr lang="en-US" dirty="0"/>
              <a:t> = 3.0 </a:t>
            </a:r>
            <a:r>
              <a:rPr lang="en-US" dirty="0">
                <a:sym typeface="Symbol" pitchFamily="18" charset="2"/>
              </a:rPr>
              <a:t> 10</a:t>
            </a:r>
            <a:r>
              <a:rPr lang="en-US" baseline="30000" dirty="0">
                <a:sym typeface="Symbol" pitchFamily="18" charset="2"/>
              </a:rPr>
              <a:t>–5</a:t>
            </a:r>
            <a:r>
              <a:rPr lang="en-US" dirty="0">
                <a:sym typeface="Symbol" pitchFamily="18" charset="2"/>
              </a:rPr>
              <a:t> m</a:t>
            </a:r>
          </a:p>
          <a:p>
            <a:pPr lvl="1">
              <a:lnSpc>
                <a:spcPct val="90000"/>
              </a:lnSpc>
              <a:buClr>
                <a:srgbClr val="FFCC00"/>
              </a:buClr>
              <a:buFontTx/>
              <a:buNone/>
            </a:pPr>
            <a:r>
              <a:rPr lang="en-US" b="1" dirty="0"/>
              <a:t>			</a:t>
            </a:r>
            <a:r>
              <a:rPr lang="en-US" i="1" dirty="0"/>
              <a:t>m</a:t>
            </a:r>
            <a:r>
              <a:rPr lang="en-US" dirty="0"/>
              <a:t> = 2</a:t>
            </a:r>
          </a:p>
          <a:p>
            <a:pPr lvl="1">
              <a:lnSpc>
                <a:spcPct val="90000"/>
              </a:lnSpc>
              <a:buClr>
                <a:srgbClr val="FFCC00"/>
              </a:buClr>
              <a:buFontTx/>
              <a:buNone/>
            </a:pPr>
            <a:r>
              <a:rPr lang="en-US" dirty="0"/>
              <a:t>			</a:t>
            </a:r>
            <a:r>
              <a:rPr lang="en-US" i="1" dirty="0">
                <a:latin typeface="Symbol" pitchFamily="18" charset="2"/>
              </a:rPr>
              <a:t>q</a:t>
            </a:r>
            <a:r>
              <a:rPr lang="en-US" dirty="0">
                <a:latin typeface="Symbol" pitchFamily="18" charset="2"/>
              </a:rPr>
              <a:t> </a:t>
            </a:r>
            <a:r>
              <a:rPr lang="en-US" dirty="0"/>
              <a:t>= 2.15º</a:t>
            </a:r>
          </a:p>
          <a:p>
            <a:pPr>
              <a:lnSpc>
                <a:spcPct val="90000"/>
              </a:lnSpc>
              <a:buClr>
                <a:srgbClr val="FFCC00"/>
              </a:buClr>
              <a:buFontTx/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Clr>
                <a:srgbClr val="FFCC00"/>
              </a:buClr>
              <a:buFontTx/>
              <a:buNone/>
            </a:pPr>
            <a:r>
              <a:rPr lang="en-US" b="1" dirty="0">
                <a:solidFill>
                  <a:srgbClr val="FF0000"/>
                </a:solidFill>
              </a:rPr>
              <a:t>Unknown:</a:t>
            </a: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i="1" dirty="0">
                <a:latin typeface="Symbol" pitchFamily="18" charset="2"/>
              </a:rPr>
              <a:t>l</a:t>
            </a:r>
            <a:r>
              <a:rPr lang="en-US" dirty="0">
                <a:latin typeface="Symbol" pitchFamily="18" charset="2"/>
              </a:rPr>
              <a:t> </a:t>
            </a:r>
            <a:r>
              <a:rPr lang="en-US" dirty="0"/>
              <a:t>= ?</a:t>
            </a:r>
          </a:p>
          <a:p>
            <a:pPr>
              <a:lnSpc>
                <a:spcPct val="90000"/>
              </a:lnSpc>
              <a:buClr>
                <a:srgbClr val="FFCC00"/>
              </a:buClr>
              <a:buFontTx/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Clr>
                <a:srgbClr val="FFCC00"/>
              </a:buClr>
              <a:buFontTx/>
              <a:buNone/>
            </a:pPr>
            <a:r>
              <a:rPr lang="en-US" b="1" dirty="0">
                <a:solidFill>
                  <a:srgbClr val="FF0000"/>
                </a:solidFill>
              </a:rPr>
              <a:t>Diagram:</a:t>
            </a:r>
          </a:p>
        </p:txBody>
      </p:sp>
      <p:pic>
        <p:nvPicPr>
          <p:cNvPr id="1036304" name="Picture 16" descr="5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048000"/>
            <a:ext cx="3810000" cy="235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4648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36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36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36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36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2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362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2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362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2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0362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36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6294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762398"/>
            <a:ext cx="3276600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90000"/>
              </a:lnSpc>
              <a:buClr>
                <a:srgbClr val="FFCC00"/>
              </a:buClr>
              <a:buFontTx/>
              <a:buNone/>
            </a:pPr>
            <a:r>
              <a:rPr lang="en-US" sz="3200" i="1" dirty="0" smtClean="0"/>
              <a:t>d</a:t>
            </a:r>
            <a:r>
              <a:rPr lang="en-US" sz="3200" dirty="0" smtClean="0"/>
              <a:t> sin </a:t>
            </a:r>
            <a:r>
              <a:rPr lang="en-US" sz="3200" i="1" dirty="0" smtClean="0">
                <a:latin typeface="Symbol" pitchFamily="18" charset="2"/>
              </a:rPr>
              <a:t>q</a:t>
            </a:r>
            <a:r>
              <a:rPr lang="en-US" sz="3200" dirty="0" smtClean="0"/>
              <a:t> = </a:t>
            </a:r>
            <a:r>
              <a:rPr lang="en-US" sz="3200" i="1" dirty="0" smtClean="0"/>
              <a:t>m</a:t>
            </a:r>
            <a:r>
              <a:rPr lang="en-US" sz="3200" i="1" dirty="0" smtClean="0">
                <a:latin typeface="Symbol" pitchFamily="18" charset="2"/>
              </a:rPr>
              <a:t>l</a:t>
            </a:r>
            <a:endParaRPr lang="en-US" sz="3200" i="1" dirty="0">
              <a:latin typeface="Symbol" pitchFamily="18" charset="2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0072784"/>
              </p:ext>
            </p:extLst>
          </p:nvPr>
        </p:nvGraphicFramePr>
        <p:xfrm>
          <a:off x="4191000" y="1586898"/>
          <a:ext cx="2746980" cy="15373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Equation" r:id="rId3" imgW="1384300" imgH="774700" progId="Equation.DSMT4">
                  <p:embed/>
                </p:oleObj>
              </mc:Choice>
              <mc:Fallback>
                <p:oleObj name="Equation" r:id="rId3" imgW="1384300" imgH="7747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1586898"/>
                        <a:ext cx="2746980" cy="1537301"/>
                      </a:xfrm>
                      <a:prstGeom prst="rect">
                        <a:avLst/>
                      </a:prstGeom>
                      <a:solidFill>
                        <a:schemeClr val="bg1">
                          <a:lumMod val="6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6216227"/>
              </p:ext>
            </p:extLst>
          </p:nvPr>
        </p:nvGraphicFramePr>
        <p:xfrm>
          <a:off x="1562100" y="3505200"/>
          <a:ext cx="5981700" cy="289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Equation" r:id="rId5" imgW="3886200" imgH="1917700" progId="Equation.DSMT4">
                  <p:embed/>
                </p:oleObj>
              </mc:Choice>
              <mc:Fallback>
                <p:oleObj name="Equation" r:id="rId5" imgW="3886200" imgH="19177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2100" y="3505200"/>
                        <a:ext cx="5981700" cy="2895600"/>
                      </a:xfrm>
                      <a:prstGeom prst="rect">
                        <a:avLst/>
                      </a:prstGeom>
                      <a:solidFill>
                        <a:schemeClr val="bg1">
                          <a:lumMod val="65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21218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533400"/>
            <a:ext cx="8001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Describe how light waves bend around obstacles and produce bright and dark fringes.</a:t>
            </a:r>
          </a:p>
          <a:p>
            <a:endParaRPr lang="en-US" sz="3600" dirty="0"/>
          </a:p>
          <a:p>
            <a:r>
              <a:rPr lang="en-US" sz="3600" dirty="0"/>
              <a:t>Calculate the positions of fringes for a diffraction grating.</a:t>
            </a:r>
          </a:p>
          <a:p>
            <a:endParaRPr lang="en-US" sz="3600" dirty="0"/>
          </a:p>
          <a:p>
            <a:r>
              <a:rPr lang="en-US" sz="3600" dirty="0"/>
              <a:t>Describe how diffraction determines an optical instrument’s ability to resolve images.</a:t>
            </a:r>
          </a:p>
        </p:txBody>
      </p:sp>
    </p:spTree>
    <p:extLst>
      <p:ext uri="{BB962C8B-B14F-4D97-AF65-F5344CB8AC3E}">
        <p14:creationId xmlns:p14="http://schemas.microsoft.com/office/powerpoint/2010/main" val="2511236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2500" name="Rectangle 4"/>
          <p:cNvSpPr>
            <a:spLocks noChangeArrowheads="1"/>
          </p:cNvSpPr>
          <p:nvPr/>
        </p:nvSpPr>
        <p:spPr bwMode="auto">
          <a:xfrm>
            <a:off x="1006475" y="152400"/>
            <a:ext cx="20939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 baseline="0">
                <a:solidFill>
                  <a:schemeClr val="bg1"/>
                </a:solidFill>
              </a:rPr>
              <a:t>Chapter</a:t>
            </a:r>
            <a:r>
              <a:rPr lang="en-US" sz="3200" b="1" baseline="0">
                <a:solidFill>
                  <a:schemeClr val="bg1"/>
                </a:solidFill>
              </a:rPr>
              <a:t> 15</a:t>
            </a:r>
            <a:endParaRPr lang="en-US" sz="2800" b="1" baseline="0">
              <a:solidFill>
                <a:schemeClr val="bg1"/>
              </a:solidFill>
            </a:endParaRPr>
          </a:p>
        </p:txBody>
      </p:sp>
      <p:sp>
        <p:nvSpPr>
          <p:cNvPr id="100250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The Bending of Light Waves</a:t>
            </a:r>
          </a:p>
        </p:txBody>
      </p:sp>
      <p:sp>
        <p:nvSpPr>
          <p:cNvPr id="1002502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rgbClr val="FFCC00"/>
              </a:buClr>
            </a:pPr>
            <a:r>
              <a:rPr lang="en-US" b="1" dirty="0"/>
              <a:t>Diffraction </a:t>
            </a:r>
            <a:r>
              <a:rPr lang="en-US" dirty="0">
                <a:solidFill>
                  <a:srgbClr val="FF0000"/>
                </a:solidFill>
              </a:rPr>
              <a:t>is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a change in the direction of a wave when the wave encounters an obstacle, an opening, or an edge.</a:t>
            </a:r>
          </a:p>
          <a:p>
            <a:pPr>
              <a:buClr>
                <a:srgbClr val="FFCC00"/>
              </a:buClr>
            </a:pPr>
            <a:endParaRPr lang="en-US" dirty="0">
              <a:solidFill>
                <a:srgbClr val="FF0000"/>
              </a:solidFill>
            </a:endParaRPr>
          </a:p>
          <a:p>
            <a:pPr>
              <a:buClr>
                <a:srgbClr val="FFCC00"/>
              </a:buClr>
            </a:pPr>
            <a:r>
              <a:rPr lang="en-US" dirty="0">
                <a:solidFill>
                  <a:srgbClr val="FF0000"/>
                </a:solidFill>
              </a:rPr>
              <a:t>Light waves form a </a:t>
            </a:r>
            <a:r>
              <a:rPr lang="en-US" i="1" dirty="0"/>
              <a:t>diffraction pattern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by passing around an obstacle or bending through a slit and interfering with each other.</a:t>
            </a:r>
          </a:p>
          <a:p>
            <a:pPr>
              <a:buClr>
                <a:srgbClr val="FFCC00"/>
              </a:buClr>
            </a:pPr>
            <a:endParaRPr lang="en-US" dirty="0">
              <a:solidFill>
                <a:srgbClr val="FF0000"/>
              </a:solidFill>
            </a:endParaRPr>
          </a:p>
          <a:p>
            <a:pPr>
              <a:buClr>
                <a:srgbClr val="FFCC00"/>
              </a:buClr>
            </a:pPr>
            <a:r>
              <a:rPr lang="en-US" dirty="0">
                <a:solidFill>
                  <a:srgbClr val="FF0000"/>
                </a:solidFill>
              </a:rPr>
              <a:t>Wavelets (</a:t>
            </a:r>
            <a:r>
              <a:rPr lang="en-US" dirty="0"/>
              <a:t>as in Huygens’ principle</a:t>
            </a:r>
            <a:r>
              <a:rPr lang="en-US" dirty="0">
                <a:solidFill>
                  <a:srgbClr val="FF0000"/>
                </a:solidFill>
              </a:rPr>
              <a:t>) in a wave front </a:t>
            </a:r>
            <a:r>
              <a:rPr lang="en-US" dirty="0"/>
              <a:t>interfere</a:t>
            </a:r>
            <a:r>
              <a:rPr lang="en-US" dirty="0">
                <a:solidFill>
                  <a:srgbClr val="FF0000"/>
                </a:solidFill>
              </a:rPr>
              <a:t> with each other.</a:t>
            </a:r>
          </a:p>
        </p:txBody>
      </p:sp>
      <p:sp>
        <p:nvSpPr>
          <p:cNvPr id="1002506" name="Rectangle 10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6653213" y="6251575"/>
            <a:ext cx="1143000" cy="3048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196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5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025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5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025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5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025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2502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0704" name="Picture 16" descr="53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62150"/>
            <a:ext cx="7924800" cy="3646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10690" name="Rectangle 2"/>
          <p:cNvSpPr>
            <a:spLocks noChangeArrowheads="1"/>
          </p:cNvSpPr>
          <p:nvPr/>
        </p:nvSpPr>
        <p:spPr bwMode="auto">
          <a:xfrm>
            <a:off x="1006475" y="152400"/>
            <a:ext cx="20939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 baseline="0">
                <a:solidFill>
                  <a:schemeClr val="bg1"/>
                </a:solidFill>
              </a:rPr>
              <a:t>Chapter</a:t>
            </a:r>
            <a:r>
              <a:rPr lang="en-US" sz="3200" b="1" baseline="0">
                <a:solidFill>
                  <a:schemeClr val="bg1"/>
                </a:solidFill>
              </a:rPr>
              <a:t> 15</a:t>
            </a:r>
            <a:endParaRPr lang="en-US" sz="2800" b="1" baseline="0">
              <a:solidFill>
                <a:schemeClr val="bg1"/>
              </a:solidFill>
            </a:endParaRPr>
          </a:p>
        </p:txBody>
      </p:sp>
      <p:sp>
        <p:nvSpPr>
          <p:cNvPr id="101069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2500"/>
              <a:t>Destructive Interference in Single-Slit Diffraction</a:t>
            </a:r>
            <a:endParaRPr lang="en-US" sz="2400"/>
          </a:p>
        </p:txBody>
      </p:sp>
      <p:sp>
        <p:nvSpPr>
          <p:cNvPr id="1010706" name="Rectangle 1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653213" y="6251575"/>
            <a:ext cx="1143000" cy="3048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213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436" name="Rectangle 4"/>
          <p:cNvSpPr>
            <a:spLocks noChangeArrowheads="1"/>
          </p:cNvSpPr>
          <p:nvPr/>
        </p:nvSpPr>
        <p:spPr bwMode="auto">
          <a:xfrm>
            <a:off x="1006475" y="152400"/>
            <a:ext cx="20939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 baseline="0">
                <a:solidFill>
                  <a:schemeClr val="bg1"/>
                </a:solidFill>
              </a:rPr>
              <a:t>Chapter</a:t>
            </a:r>
            <a:r>
              <a:rPr lang="en-US" sz="3200" b="1" baseline="0">
                <a:solidFill>
                  <a:schemeClr val="bg1"/>
                </a:solidFill>
              </a:rPr>
              <a:t> 15</a:t>
            </a:r>
            <a:endParaRPr lang="en-US" sz="2800" b="1" baseline="0">
              <a:solidFill>
                <a:schemeClr val="bg1"/>
              </a:solidFill>
            </a:endParaRPr>
          </a:p>
        </p:txBody>
      </p:sp>
      <p:sp>
        <p:nvSpPr>
          <p:cNvPr id="1042437" name="Rectangle 5"/>
          <p:cNvSpPr>
            <a:spLocks noGrp="1" noChangeArrowheads="1"/>
          </p:cNvSpPr>
          <p:nvPr>
            <p:ph type="title"/>
          </p:nvPr>
        </p:nvSpPr>
        <p:spPr>
          <a:xfrm>
            <a:off x="533400" y="450080"/>
            <a:ext cx="7797800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Bending of Light Waves, </a:t>
            </a:r>
            <a:r>
              <a:rPr lang="en-US" b="0" i="1" dirty="0"/>
              <a:t>continued</a:t>
            </a:r>
            <a:endParaRPr lang="en-US" dirty="0"/>
          </a:p>
        </p:txBody>
      </p:sp>
      <p:sp>
        <p:nvSpPr>
          <p:cNvPr id="104243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711200" y="4114800"/>
            <a:ext cx="7747000" cy="19812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Clr>
                <a:srgbClr val="FFCC00"/>
              </a:buClr>
            </a:pPr>
            <a:r>
              <a:rPr lang="en-US" dirty="0">
                <a:solidFill>
                  <a:srgbClr val="FF0000"/>
                </a:solidFill>
              </a:rPr>
              <a:t>In a </a:t>
            </a:r>
            <a:r>
              <a:rPr lang="en-US" dirty="0"/>
              <a:t>diffraction pattern, </a:t>
            </a:r>
            <a:r>
              <a:rPr lang="en-US" dirty="0">
                <a:solidFill>
                  <a:srgbClr val="FF0000"/>
                </a:solidFill>
              </a:rPr>
              <a:t>the central maximum is twice as wide as the secondary maxima.</a:t>
            </a:r>
          </a:p>
          <a:p>
            <a:pPr>
              <a:lnSpc>
                <a:spcPct val="90000"/>
              </a:lnSpc>
              <a:buClr>
                <a:srgbClr val="FFCC00"/>
              </a:buClr>
            </a:pPr>
            <a:endParaRPr lang="en-US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Clr>
                <a:srgbClr val="FFCC00"/>
              </a:buClr>
            </a:pPr>
            <a:r>
              <a:rPr lang="en-US" dirty="0"/>
              <a:t>Light diffracted </a:t>
            </a:r>
            <a:r>
              <a:rPr lang="en-US" dirty="0">
                <a:solidFill>
                  <a:srgbClr val="FF0000"/>
                </a:solidFill>
              </a:rPr>
              <a:t>by an obstacle also produces a pattern.</a:t>
            </a:r>
          </a:p>
        </p:txBody>
      </p:sp>
      <p:pic>
        <p:nvPicPr>
          <p:cNvPr id="1042448" name="Picture 16" descr="53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475" y="1828800"/>
            <a:ext cx="5149850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2449" name="Rectangle 1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653213" y="6251575"/>
            <a:ext cx="1143000" cy="3048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0548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42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42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42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2438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24" name="Rectangle 4"/>
          <p:cNvSpPr>
            <a:spLocks noChangeArrowheads="1"/>
          </p:cNvSpPr>
          <p:nvPr/>
        </p:nvSpPr>
        <p:spPr bwMode="auto">
          <a:xfrm>
            <a:off x="1006475" y="152400"/>
            <a:ext cx="20939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 baseline="0">
                <a:solidFill>
                  <a:schemeClr val="bg1"/>
                </a:solidFill>
              </a:rPr>
              <a:t>Chapter</a:t>
            </a:r>
            <a:r>
              <a:rPr lang="en-US" sz="3200" b="1" baseline="0">
                <a:solidFill>
                  <a:schemeClr val="bg1"/>
                </a:solidFill>
              </a:rPr>
              <a:t> 15</a:t>
            </a:r>
            <a:endParaRPr lang="en-US" sz="2800" b="1" baseline="0">
              <a:solidFill>
                <a:schemeClr val="bg1"/>
              </a:solidFill>
            </a:endParaRPr>
          </a:p>
        </p:txBody>
      </p:sp>
      <p:sp>
        <p:nvSpPr>
          <p:cNvPr id="100352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Diffraction Gratings</a:t>
            </a:r>
          </a:p>
        </p:txBody>
      </p:sp>
      <p:sp>
        <p:nvSpPr>
          <p:cNvPr id="10035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53400" cy="4525963"/>
          </a:xfrm>
        </p:spPr>
        <p:txBody>
          <a:bodyPr>
            <a:normAutofit lnSpcReduction="10000"/>
          </a:bodyPr>
          <a:lstStyle/>
          <a:p>
            <a:pPr>
              <a:buClr>
                <a:srgbClr val="FECB00"/>
              </a:buClr>
            </a:pPr>
            <a:r>
              <a:rPr lang="en-US" dirty="0">
                <a:solidFill>
                  <a:srgbClr val="FF0000"/>
                </a:solidFill>
              </a:rPr>
              <a:t>A </a:t>
            </a:r>
            <a:r>
              <a:rPr lang="en-US" dirty="0"/>
              <a:t>diffraction grating </a:t>
            </a:r>
            <a:r>
              <a:rPr lang="en-US" dirty="0">
                <a:solidFill>
                  <a:srgbClr val="FF0000"/>
                </a:solidFill>
              </a:rPr>
              <a:t>uses diffraction and interference to disperse light into its component colors.</a:t>
            </a:r>
          </a:p>
          <a:p>
            <a:pPr>
              <a:buClr>
                <a:srgbClr val="FECB00"/>
              </a:buClr>
            </a:pP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The position of a maximum depends on the separation of the slits in the grating, </a:t>
            </a:r>
            <a:r>
              <a:rPr lang="en-US" i="1" dirty="0">
                <a:solidFill>
                  <a:srgbClr val="FF0000"/>
                </a:solidFill>
              </a:rPr>
              <a:t>d,</a:t>
            </a:r>
            <a:r>
              <a:rPr lang="en-US" dirty="0">
                <a:solidFill>
                  <a:srgbClr val="FF0000"/>
                </a:solidFill>
              </a:rPr>
              <a:t> the order of the maximum </a:t>
            </a:r>
            <a:r>
              <a:rPr lang="en-US" i="1" dirty="0">
                <a:solidFill>
                  <a:srgbClr val="FF0000"/>
                </a:solidFill>
              </a:rPr>
              <a:t>m</a:t>
            </a:r>
            <a:r>
              <a:rPr lang="en-US" dirty="0">
                <a:solidFill>
                  <a:srgbClr val="FF0000"/>
                </a:solidFill>
              </a:rPr>
              <a:t>,, and the </a:t>
            </a:r>
            <a:r>
              <a:rPr lang="en-US" dirty="0"/>
              <a:t>wavelength of the light, </a:t>
            </a:r>
            <a:r>
              <a:rPr lang="en-US" i="1" dirty="0">
                <a:latin typeface="Symbol" pitchFamily="18" charset="2"/>
              </a:rPr>
              <a:t>l</a:t>
            </a:r>
            <a:r>
              <a:rPr lang="en-US" dirty="0"/>
              <a:t>.</a:t>
            </a:r>
          </a:p>
          <a:p>
            <a:pPr lvl="1" algn="ctr">
              <a:buFontTx/>
              <a:buNone/>
            </a:pPr>
            <a:r>
              <a:rPr lang="en-US" i="1" dirty="0"/>
              <a:t>d</a:t>
            </a:r>
            <a:r>
              <a:rPr lang="en-US" dirty="0"/>
              <a:t> sin </a:t>
            </a:r>
            <a:r>
              <a:rPr lang="en-US" i="1" dirty="0">
                <a:latin typeface="Symbol" pitchFamily="18" charset="2"/>
              </a:rPr>
              <a:t>q</a:t>
            </a:r>
            <a:r>
              <a:rPr lang="en-US" dirty="0"/>
              <a:t> = ±</a:t>
            </a:r>
            <a:r>
              <a:rPr lang="en-US" i="1" dirty="0"/>
              <a:t>m</a:t>
            </a:r>
            <a:r>
              <a:rPr lang="en-US" i="1" dirty="0">
                <a:latin typeface="Symbol" pitchFamily="18" charset="2"/>
              </a:rPr>
              <a:t>l</a:t>
            </a:r>
            <a:r>
              <a:rPr lang="en-US" i="1" dirty="0"/>
              <a:t>		m</a:t>
            </a:r>
            <a:r>
              <a:rPr lang="en-US" dirty="0"/>
              <a:t> = 0, 1, 2, 3, …</a:t>
            </a:r>
          </a:p>
        </p:txBody>
      </p:sp>
      <p:sp>
        <p:nvSpPr>
          <p:cNvPr id="1003529" name="Rectangl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6653213" y="6251575"/>
            <a:ext cx="1143000" cy="3048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199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035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035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035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26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0392" name="Picture 8" descr="53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1481138"/>
            <a:ext cx="7429500" cy="4614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0386" name="Rectangle 2"/>
          <p:cNvSpPr>
            <a:spLocks noChangeArrowheads="1"/>
          </p:cNvSpPr>
          <p:nvPr/>
        </p:nvSpPr>
        <p:spPr bwMode="auto">
          <a:xfrm>
            <a:off x="1006475" y="152400"/>
            <a:ext cx="20939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 baseline="0">
                <a:solidFill>
                  <a:schemeClr val="bg1"/>
                </a:solidFill>
              </a:rPr>
              <a:t>Chapter</a:t>
            </a:r>
            <a:r>
              <a:rPr lang="en-US" sz="3200" b="1" baseline="0">
                <a:solidFill>
                  <a:schemeClr val="bg1"/>
                </a:solidFill>
              </a:rPr>
              <a:t> 15</a:t>
            </a:r>
            <a:endParaRPr lang="en-US" sz="2800" b="1" baseline="0">
              <a:solidFill>
                <a:schemeClr val="bg1"/>
              </a:solidFill>
            </a:endParaRPr>
          </a:p>
        </p:txBody>
      </p:sp>
      <p:sp>
        <p:nvSpPr>
          <p:cNvPr id="104038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97800" cy="1404938"/>
          </a:xfrm>
          <a:noFill/>
          <a:ln/>
        </p:spPr>
        <p:txBody>
          <a:bodyPr>
            <a:normAutofit/>
          </a:bodyPr>
          <a:lstStyle/>
          <a:p>
            <a:r>
              <a:rPr lang="en-US" sz="2800" dirty="0"/>
              <a:t>Constructive Interference by a Diffraction Grating</a:t>
            </a:r>
          </a:p>
        </p:txBody>
      </p:sp>
      <p:sp>
        <p:nvSpPr>
          <p:cNvPr id="1040394" name="Rectangle 10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653213" y="6251575"/>
            <a:ext cx="1143000" cy="3048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174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26" name="Rectangle 6"/>
          <p:cNvSpPr>
            <a:spLocks noChangeArrowheads="1"/>
          </p:cNvSpPr>
          <p:nvPr/>
        </p:nvSpPr>
        <p:spPr bwMode="auto">
          <a:xfrm>
            <a:off x="1006475" y="152400"/>
            <a:ext cx="20939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 baseline="0">
                <a:solidFill>
                  <a:schemeClr val="bg1"/>
                </a:solidFill>
              </a:rPr>
              <a:t>Chapter</a:t>
            </a:r>
            <a:r>
              <a:rPr lang="en-US" sz="3200" b="1" baseline="0">
                <a:solidFill>
                  <a:schemeClr val="bg1"/>
                </a:solidFill>
              </a:rPr>
              <a:t> 15</a:t>
            </a:r>
            <a:endParaRPr lang="en-US" sz="2800" b="1" baseline="0">
              <a:solidFill>
                <a:schemeClr val="bg1"/>
              </a:solidFill>
            </a:endParaRPr>
          </a:p>
        </p:txBody>
      </p:sp>
      <p:sp>
        <p:nvSpPr>
          <p:cNvPr id="952331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952332" name="Rectangle 1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Describe</a:t>
            </a:r>
            <a:r>
              <a:rPr lang="en-US" dirty="0"/>
              <a:t> how light waves interfere with each other to produce bright and dark fringes.</a:t>
            </a:r>
          </a:p>
          <a:p>
            <a:endParaRPr lang="en-US" dirty="0"/>
          </a:p>
          <a:p>
            <a:r>
              <a:rPr lang="en-US" b="1" dirty="0"/>
              <a:t>Identify</a:t>
            </a:r>
            <a:r>
              <a:rPr lang="en-US" dirty="0"/>
              <a:t> the conditions required for interference to occur.</a:t>
            </a:r>
          </a:p>
          <a:p>
            <a:endParaRPr lang="en-US" dirty="0"/>
          </a:p>
          <a:p>
            <a:r>
              <a:rPr lang="en-US" b="1" dirty="0"/>
              <a:t>Predict</a:t>
            </a:r>
            <a:r>
              <a:rPr lang="en-US" dirty="0"/>
              <a:t> the location of interference fringes using the equation for double-slit interference.</a:t>
            </a:r>
          </a:p>
        </p:txBody>
      </p:sp>
    </p:spTree>
    <p:extLst>
      <p:ext uri="{BB962C8B-B14F-4D97-AF65-F5344CB8AC3E}">
        <p14:creationId xmlns:p14="http://schemas.microsoft.com/office/powerpoint/2010/main" val="2066538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52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523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523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32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508" name="Rectangle 4"/>
          <p:cNvSpPr>
            <a:spLocks noChangeArrowheads="1"/>
          </p:cNvSpPr>
          <p:nvPr/>
        </p:nvSpPr>
        <p:spPr bwMode="auto">
          <a:xfrm>
            <a:off x="1006475" y="152400"/>
            <a:ext cx="20939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 baseline="0">
                <a:solidFill>
                  <a:schemeClr val="bg1"/>
                </a:solidFill>
              </a:rPr>
              <a:t>Chapter</a:t>
            </a:r>
            <a:r>
              <a:rPr lang="en-US" sz="3200" b="1" baseline="0">
                <a:solidFill>
                  <a:schemeClr val="bg1"/>
                </a:solidFill>
              </a:rPr>
              <a:t> 15</a:t>
            </a:r>
            <a:endParaRPr lang="en-US" sz="2800" b="1" baseline="0">
              <a:solidFill>
                <a:schemeClr val="bg1"/>
              </a:solidFill>
            </a:endParaRPr>
          </a:p>
        </p:txBody>
      </p:sp>
      <p:sp>
        <p:nvSpPr>
          <p:cNvPr id="104550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Sample Problem</a:t>
            </a:r>
          </a:p>
        </p:txBody>
      </p:sp>
      <p:sp>
        <p:nvSpPr>
          <p:cNvPr id="104551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3581400"/>
          </a:xfrm>
        </p:spPr>
        <p:txBody>
          <a:bodyPr>
            <a:normAutofit lnSpcReduction="10000"/>
          </a:bodyPr>
          <a:lstStyle/>
          <a:p>
            <a:pPr>
              <a:buClr>
                <a:srgbClr val="FECB00"/>
              </a:buClr>
              <a:buFontTx/>
              <a:buNone/>
            </a:pPr>
            <a:r>
              <a:rPr lang="en-US" b="1" dirty="0"/>
              <a:t>Diffraction Gratings</a:t>
            </a:r>
            <a:endParaRPr lang="en-US" dirty="0"/>
          </a:p>
          <a:p>
            <a:pPr>
              <a:buClr>
                <a:srgbClr val="FECB00"/>
              </a:buClr>
              <a:buFontTx/>
              <a:buNone/>
            </a:pPr>
            <a:r>
              <a:rPr lang="en-US" dirty="0"/>
              <a:t>	</a:t>
            </a:r>
            <a:r>
              <a:rPr lang="en-US" i="1" dirty="0"/>
              <a:t>Monochromatic light from a helium-neon laser (</a:t>
            </a:r>
            <a:r>
              <a:rPr lang="en-US" i="1" dirty="0">
                <a:latin typeface="Symbol" pitchFamily="18" charset="2"/>
              </a:rPr>
              <a:t>l</a:t>
            </a:r>
            <a:r>
              <a:rPr lang="en-US" i="1" dirty="0"/>
              <a:t> = 632.8 nm) shines at a right angle to the surface of a diffraction grating that contains 150 500 lines/m. Find the angles at which one would observe the first-order and second-order maxima.</a:t>
            </a:r>
          </a:p>
        </p:txBody>
      </p:sp>
      <p:sp>
        <p:nvSpPr>
          <p:cNvPr id="1045513" name="Rectangl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6653213" y="6251575"/>
            <a:ext cx="1143000" cy="3048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988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45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5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455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5510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532" name="Rectangle 4"/>
          <p:cNvSpPr>
            <a:spLocks noChangeArrowheads="1"/>
          </p:cNvSpPr>
          <p:nvPr/>
        </p:nvSpPr>
        <p:spPr bwMode="auto">
          <a:xfrm>
            <a:off x="1006475" y="152400"/>
            <a:ext cx="20939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 baseline="0">
                <a:solidFill>
                  <a:schemeClr val="bg1"/>
                </a:solidFill>
              </a:rPr>
              <a:t>Chapter</a:t>
            </a:r>
            <a:r>
              <a:rPr lang="en-US" sz="3200" b="1" baseline="0">
                <a:solidFill>
                  <a:schemeClr val="bg1"/>
                </a:solidFill>
              </a:rPr>
              <a:t> 15</a:t>
            </a:r>
            <a:endParaRPr lang="en-US" sz="2800" b="1" baseline="0">
              <a:solidFill>
                <a:schemeClr val="bg1"/>
              </a:solidFill>
            </a:endParaRPr>
          </a:p>
        </p:txBody>
      </p:sp>
      <p:sp>
        <p:nvSpPr>
          <p:cNvPr id="104653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Problem, </a:t>
            </a:r>
            <a:r>
              <a:rPr lang="en-US" b="0" i="1" dirty="0"/>
              <a:t>continued</a:t>
            </a:r>
            <a:endParaRPr lang="en-US" dirty="0"/>
          </a:p>
        </p:txBody>
      </p:sp>
      <p:sp>
        <p:nvSpPr>
          <p:cNvPr id="104653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Clr>
                <a:srgbClr val="FECB00"/>
              </a:buClr>
              <a:buFontTx/>
              <a:buNone/>
            </a:pPr>
            <a:r>
              <a:rPr lang="en-US" b="1" dirty="0"/>
              <a:t>Diffraction Gratings</a:t>
            </a:r>
          </a:p>
          <a:p>
            <a:pPr marL="457200" indent="-457200">
              <a:buClr>
                <a:srgbClr val="FECB00"/>
              </a:buClr>
              <a:buFont typeface="Times" pitchFamily="18" charset="0"/>
              <a:buAutoNum type="arabicPeriod"/>
            </a:pPr>
            <a:r>
              <a:rPr lang="en-US" b="1" dirty="0"/>
              <a:t>Define</a:t>
            </a:r>
          </a:p>
          <a:p>
            <a:pPr marL="457200" indent="-457200">
              <a:buClr>
                <a:srgbClr val="FECB00"/>
              </a:buClr>
              <a:buFontTx/>
              <a:buNone/>
            </a:pPr>
            <a:r>
              <a:rPr lang="en-US" b="1" dirty="0"/>
              <a:t>Given:</a:t>
            </a:r>
            <a:r>
              <a:rPr lang="en-US" dirty="0"/>
              <a:t>	</a:t>
            </a:r>
            <a:r>
              <a:rPr lang="en-US" i="1" dirty="0">
                <a:latin typeface="Symbol" pitchFamily="18" charset="2"/>
              </a:rPr>
              <a:t>l</a:t>
            </a:r>
            <a:r>
              <a:rPr lang="en-US" dirty="0">
                <a:latin typeface="Symbol" pitchFamily="18" charset="2"/>
              </a:rPr>
              <a:t> </a:t>
            </a:r>
            <a:r>
              <a:rPr lang="en-US" dirty="0"/>
              <a:t>= 632.8 nm = 6.328 </a:t>
            </a:r>
            <a:r>
              <a:rPr lang="en-US" dirty="0">
                <a:sym typeface="Symbol" pitchFamily="18" charset="2"/>
              </a:rPr>
              <a:t> 10</a:t>
            </a:r>
            <a:r>
              <a:rPr lang="en-US" baseline="30000" dirty="0">
                <a:sym typeface="Symbol" pitchFamily="18" charset="2"/>
              </a:rPr>
              <a:t>–7</a:t>
            </a:r>
            <a:r>
              <a:rPr lang="en-US" dirty="0">
                <a:sym typeface="Symbol" pitchFamily="18" charset="2"/>
              </a:rPr>
              <a:t> m</a:t>
            </a:r>
          </a:p>
          <a:p>
            <a:pPr marL="914400" lvl="1" indent="-457200">
              <a:buClr>
                <a:srgbClr val="FECB00"/>
              </a:buClr>
              <a:buFontTx/>
              <a:buNone/>
            </a:pPr>
            <a:r>
              <a:rPr lang="en-US" i="1" dirty="0"/>
              <a:t>		m</a:t>
            </a:r>
            <a:r>
              <a:rPr lang="en-US" dirty="0"/>
              <a:t> = 1 and 2</a:t>
            </a:r>
            <a:endParaRPr lang="en-US" i="1" dirty="0"/>
          </a:p>
        </p:txBody>
      </p:sp>
      <p:sp>
        <p:nvSpPr>
          <p:cNvPr id="1046535" name="Rectangle 7"/>
          <p:cNvSpPr>
            <a:spLocks noChangeArrowheads="1"/>
          </p:cNvSpPr>
          <p:nvPr/>
        </p:nvSpPr>
        <p:spPr bwMode="auto">
          <a:xfrm>
            <a:off x="711200" y="5011738"/>
            <a:ext cx="4629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baseline="0" dirty="0"/>
              <a:t>Unknown:</a:t>
            </a:r>
            <a:r>
              <a:rPr lang="en-US" sz="2400" baseline="0" dirty="0"/>
              <a:t>	</a:t>
            </a:r>
            <a:r>
              <a:rPr lang="en-US" sz="2400" i="1" baseline="0" dirty="0">
                <a:latin typeface="Symbol" pitchFamily="18" charset="2"/>
              </a:rPr>
              <a:t>q</a:t>
            </a:r>
            <a:r>
              <a:rPr lang="en-US" sz="2400" i="1" dirty="0">
                <a:latin typeface="Symbol" pitchFamily="18" charset="2"/>
              </a:rPr>
              <a:t>1</a:t>
            </a:r>
            <a:r>
              <a:rPr lang="en-US" sz="2400" baseline="0" dirty="0"/>
              <a:t> = ?		</a:t>
            </a:r>
            <a:r>
              <a:rPr lang="en-US" sz="2400" i="1" baseline="0" dirty="0">
                <a:latin typeface="Symbol" pitchFamily="18" charset="2"/>
              </a:rPr>
              <a:t>q</a:t>
            </a:r>
            <a:r>
              <a:rPr lang="en-US" sz="2400" i="1" dirty="0"/>
              <a:t>2</a:t>
            </a:r>
            <a:r>
              <a:rPr lang="en-US" sz="2400" baseline="0" dirty="0"/>
              <a:t> = </a:t>
            </a:r>
            <a:r>
              <a:rPr lang="en-US" sz="2400" baseline="0" dirty="0">
                <a:solidFill>
                  <a:schemeClr val="bg1"/>
                </a:solidFill>
              </a:rPr>
              <a:t>?</a:t>
            </a:r>
          </a:p>
        </p:txBody>
      </p:sp>
      <p:graphicFrame>
        <p:nvGraphicFramePr>
          <p:cNvPr id="104653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8502583"/>
              </p:ext>
            </p:extLst>
          </p:nvPr>
        </p:nvGraphicFramePr>
        <p:xfrm>
          <a:off x="3505200" y="3855469"/>
          <a:ext cx="4089400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Equation" r:id="rId3" imgW="4089400" imgH="1193800" progId="Equation.DSMT4">
                  <p:embed/>
                </p:oleObj>
              </mc:Choice>
              <mc:Fallback>
                <p:oleObj name="Equation" r:id="rId3" imgW="4089400" imgH="119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3855469"/>
                        <a:ext cx="4089400" cy="1193800"/>
                      </a:xfrm>
                      <a:prstGeom prst="rect">
                        <a:avLst/>
                      </a:prstGeom>
                      <a:solidFill>
                        <a:schemeClr val="bg1">
                          <a:lumMod val="65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6541" name="Rectangle 13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5943600" y="6251575"/>
            <a:ext cx="1143000" cy="3048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671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46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46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46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5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465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46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46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6534" grpId="0" build="p" autoUpdateAnimBg="0"/>
      <p:bldP spid="1046535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81000"/>
            <a:ext cx="42273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Clr>
                <a:srgbClr val="FECB00"/>
              </a:buClr>
              <a:buFont typeface="Times" pitchFamily="18" charset="0"/>
              <a:buNone/>
            </a:pPr>
            <a:r>
              <a:rPr lang="en-US" sz="2800" i="1" dirty="0" smtClean="0"/>
              <a:t>d</a:t>
            </a:r>
            <a:r>
              <a:rPr lang="en-US" sz="2800" dirty="0" smtClean="0"/>
              <a:t> sin </a:t>
            </a:r>
            <a:r>
              <a:rPr lang="en-US" sz="2800" i="1" dirty="0" smtClean="0">
                <a:latin typeface="Symbol" pitchFamily="18" charset="2"/>
              </a:rPr>
              <a:t>q</a:t>
            </a:r>
            <a:r>
              <a:rPr lang="en-US" sz="2800" dirty="0" smtClean="0"/>
              <a:t> = ±</a:t>
            </a:r>
            <a:r>
              <a:rPr lang="en-US" sz="2800" i="1" dirty="0" smtClean="0"/>
              <a:t>m</a:t>
            </a:r>
            <a:r>
              <a:rPr lang="en-US" sz="2800" i="1" dirty="0" smtClean="0">
                <a:latin typeface="Symbol" pitchFamily="18" charset="2"/>
              </a:rPr>
              <a:t>l</a:t>
            </a:r>
            <a:endParaRPr lang="en-US" sz="2800" i="1" dirty="0">
              <a:latin typeface="Symbol" pitchFamily="18" charset="2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5310577"/>
              </p:ext>
            </p:extLst>
          </p:nvPr>
        </p:nvGraphicFramePr>
        <p:xfrm>
          <a:off x="4953000" y="533400"/>
          <a:ext cx="3232944" cy="1323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5" name="Equation" r:id="rId3" imgW="1955800" imgH="812800" progId="Equation.DSMT4">
                  <p:embed/>
                </p:oleObj>
              </mc:Choice>
              <mc:Fallback>
                <p:oleObj name="Equation" r:id="rId3" imgW="1955800" imgH="8128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533400"/>
                        <a:ext cx="3232944" cy="1323320"/>
                      </a:xfrm>
                      <a:prstGeom prst="rect">
                        <a:avLst/>
                      </a:prstGeom>
                      <a:solidFill>
                        <a:schemeClr val="bg1">
                          <a:lumMod val="65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9208088"/>
              </p:ext>
            </p:extLst>
          </p:nvPr>
        </p:nvGraphicFramePr>
        <p:xfrm>
          <a:off x="1219200" y="2133600"/>
          <a:ext cx="6781800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6" name="Equation" r:id="rId5" imgW="4902200" imgH="2108200" progId="Equation.DSMT4">
                  <p:embed/>
                </p:oleObj>
              </mc:Choice>
              <mc:Fallback>
                <p:oleObj name="Equation" r:id="rId5" imgW="4902200" imgH="2108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133600"/>
                        <a:ext cx="6781800" cy="1905000"/>
                      </a:xfrm>
                      <a:prstGeom prst="rect">
                        <a:avLst/>
                      </a:prstGeom>
                      <a:solidFill>
                        <a:schemeClr val="bg1">
                          <a:lumMod val="65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3896124"/>
              </p:ext>
            </p:extLst>
          </p:nvPr>
        </p:nvGraphicFramePr>
        <p:xfrm>
          <a:off x="1295400" y="4343400"/>
          <a:ext cx="6781800" cy="2315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" name="Equation" r:id="rId7" imgW="3873500" imgH="3022600" progId="Equation.DSMT4">
                  <p:embed/>
                </p:oleObj>
              </mc:Choice>
              <mc:Fallback>
                <p:oleObj name="Equation" r:id="rId7" imgW="3873500" imgH="3022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343400"/>
                        <a:ext cx="6781800" cy="2315570"/>
                      </a:xfrm>
                      <a:prstGeom prst="rect">
                        <a:avLst/>
                      </a:prstGeom>
                      <a:solidFill>
                        <a:schemeClr val="bg1">
                          <a:lumMod val="65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07198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2612" name="Rectangle 4"/>
          <p:cNvSpPr>
            <a:spLocks noChangeArrowheads="1"/>
          </p:cNvSpPr>
          <p:nvPr/>
        </p:nvSpPr>
        <p:spPr bwMode="auto">
          <a:xfrm>
            <a:off x="990600" y="1219200"/>
            <a:ext cx="7543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sz="2000" b="1" baseline="0">
              <a:solidFill>
                <a:schemeClr val="bg1"/>
              </a:solidFill>
            </a:endParaRPr>
          </a:p>
          <a:p>
            <a:endParaRPr lang="en-US" sz="2000" b="1" baseline="0">
              <a:solidFill>
                <a:schemeClr val="bg1"/>
              </a:solidFill>
            </a:endParaRPr>
          </a:p>
          <a:p>
            <a:r>
              <a:rPr lang="en-US" sz="2000" b="1" baseline="0">
                <a:solidFill>
                  <a:schemeClr val="bg1"/>
                </a:solidFill>
              </a:rPr>
              <a:t>Click below to watch the Visual Concept.</a:t>
            </a:r>
          </a:p>
        </p:txBody>
      </p:sp>
      <p:sp>
        <p:nvSpPr>
          <p:cNvPr id="1092616" name="Rectangle 8"/>
          <p:cNvSpPr>
            <a:spLocks noChangeArrowheads="1"/>
          </p:cNvSpPr>
          <p:nvPr/>
        </p:nvSpPr>
        <p:spPr bwMode="auto">
          <a:xfrm>
            <a:off x="1006475" y="152400"/>
            <a:ext cx="20939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 baseline="0">
                <a:solidFill>
                  <a:schemeClr val="bg1"/>
                </a:solidFill>
              </a:rPr>
              <a:t>Chapter</a:t>
            </a:r>
            <a:r>
              <a:rPr lang="en-US" sz="3200" b="1" baseline="0">
                <a:solidFill>
                  <a:schemeClr val="bg1"/>
                </a:solidFill>
              </a:rPr>
              <a:t> 15</a:t>
            </a:r>
            <a:endParaRPr lang="en-US" sz="2800" b="1" baseline="0">
              <a:solidFill>
                <a:schemeClr val="bg1"/>
              </a:solidFill>
            </a:endParaRPr>
          </a:p>
        </p:txBody>
      </p:sp>
      <p:sp>
        <p:nvSpPr>
          <p:cNvPr id="1092617" name="Rectangl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6653213" y="6251575"/>
            <a:ext cx="1143000" cy="3048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2619" name="Rectangle 11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hlinkClick r:id="rId3" action="ppaction://hlinkfile"/>
              </a:rPr>
              <a:t>Function of a Spectrometer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235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4548" name="Rectangle 4"/>
          <p:cNvSpPr>
            <a:spLocks noChangeArrowheads="1"/>
          </p:cNvSpPr>
          <p:nvPr/>
        </p:nvSpPr>
        <p:spPr bwMode="auto">
          <a:xfrm>
            <a:off x="1006475" y="152400"/>
            <a:ext cx="20939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 baseline="0">
                <a:solidFill>
                  <a:schemeClr val="bg1"/>
                </a:solidFill>
              </a:rPr>
              <a:t>Chapter</a:t>
            </a:r>
            <a:r>
              <a:rPr lang="en-US" sz="3200" b="1" baseline="0">
                <a:solidFill>
                  <a:schemeClr val="bg1"/>
                </a:solidFill>
              </a:rPr>
              <a:t> 15</a:t>
            </a:r>
            <a:endParaRPr lang="en-US" sz="2800" b="1" baseline="0">
              <a:solidFill>
                <a:schemeClr val="bg1"/>
              </a:solidFill>
            </a:endParaRPr>
          </a:p>
        </p:txBody>
      </p:sp>
      <p:sp>
        <p:nvSpPr>
          <p:cNvPr id="1004549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Diffraction and Instrument Resolution</a:t>
            </a:r>
          </a:p>
        </p:txBody>
      </p:sp>
      <p:sp>
        <p:nvSpPr>
          <p:cNvPr id="10045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38188" y="1611253"/>
            <a:ext cx="7796212" cy="4114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Clr>
                <a:srgbClr val="FECB00"/>
              </a:buClr>
            </a:pPr>
            <a:r>
              <a:rPr lang="en-US" dirty="0">
                <a:solidFill>
                  <a:srgbClr val="FF0000"/>
                </a:solidFill>
              </a:rPr>
              <a:t>The ability of an optical system to distinguish between closely spaced objects is </a:t>
            </a:r>
            <a:r>
              <a:rPr lang="en-US" dirty="0"/>
              <a:t>limited by the wave nature of light.</a:t>
            </a:r>
          </a:p>
          <a:p>
            <a:pPr>
              <a:lnSpc>
                <a:spcPct val="90000"/>
              </a:lnSpc>
            </a:pPr>
            <a:endParaRPr lang="en-US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b="1" dirty="0"/>
              <a:t>Resolving power </a:t>
            </a:r>
            <a:r>
              <a:rPr lang="en-US" dirty="0">
                <a:solidFill>
                  <a:srgbClr val="FF0000"/>
                </a:solidFill>
              </a:rPr>
              <a:t>is the ability of an optical instrument to form separate images of two objects that are close together. </a:t>
            </a:r>
          </a:p>
          <a:p>
            <a:pPr>
              <a:lnSpc>
                <a:spcPct val="90000"/>
              </a:lnSpc>
            </a:pPr>
            <a:endParaRPr lang="en-US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/>
              <a:t>Resolution </a:t>
            </a:r>
            <a:r>
              <a:rPr lang="en-US" dirty="0">
                <a:solidFill>
                  <a:srgbClr val="FF0000"/>
                </a:solidFill>
              </a:rPr>
              <a:t>depends on wavelength and aperture width. </a:t>
            </a:r>
            <a:r>
              <a:rPr lang="en-US" dirty="0"/>
              <a:t>For a circular aperture of diameter </a:t>
            </a:r>
            <a:r>
              <a:rPr lang="en-US" i="1" dirty="0"/>
              <a:t>D</a:t>
            </a:r>
            <a:r>
              <a:rPr lang="en-US" dirty="0"/>
              <a:t>:</a:t>
            </a:r>
          </a:p>
        </p:txBody>
      </p:sp>
      <p:graphicFrame>
        <p:nvGraphicFramePr>
          <p:cNvPr id="1004551" name="Object 7"/>
          <p:cNvGraphicFramePr>
            <a:graphicFrameLocks noChangeAspect="1"/>
          </p:cNvGraphicFramePr>
          <p:nvPr/>
        </p:nvGraphicFramePr>
        <p:xfrm>
          <a:off x="3429000" y="5334000"/>
          <a:ext cx="13843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6" name="Equation" r:id="rId3" imgW="1384300" imgH="774700" progId="Equation.DSMT4">
                  <p:embed/>
                </p:oleObj>
              </mc:Choice>
              <mc:Fallback>
                <p:oleObj name="Equation" r:id="rId3" imgW="1384300" imgH="774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334000"/>
                        <a:ext cx="1384300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04555" name="Rectangle 1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6653213" y="6251575"/>
            <a:ext cx="1143000" cy="3048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7356549"/>
              </p:ext>
            </p:extLst>
          </p:nvPr>
        </p:nvGraphicFramePr>
        <p:xfrm>
          <a:off x="3581400" y="5486400"/>
          <a:ext cx="13843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7" name="Equation" r:id="rId6" imgW="1384300" imgH="774700" progId="Equation.DSMT4">
                  <p:embed/>
                </p:oleObj>
              </mc:Choice>
              <mc:Fallback>
                <p:oleObj name="Equation" r:id="rId6" imgW="1384300" imgH="7747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5486400"/>
                        <a:ext cx="1384300" cy="774700"/>
                      </a:xfrm>
                      <a:prstGeom prst="rect">
                        <a:avLst/>
                      </a:prstGeom>
                      <a:solidFill>
                        <a:schemeClr val="bg1">
                          <a:lumMod val="65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531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045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045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045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04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4550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4798" name="Picture 14" descr="5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981200"/>
            <a:ext cx="3417888" cy="3590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14786" name="Rectangle 2"/>
          <p:cNvSpPr>
            <a:spLocks noChangeArrowheads="1"/>
          </p:cNvSpPr>
          <p:nvPr/>
        </p:nvSpPr>
        <p:spPr bwMode="auto">
          <a:xfrm>
            <a:off x="1006475" y="152400"/>
            <a:ext cx="20939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 baseline="0">
                <a:solidFill>
                  <a:schemeClr val="bg1"/>
                </a:solidFill>
              </a:rPr>
              <a:t>Chapter</a:t>
            </a:r>
            <a:r>
              <a:rPr lang="en-US" sz="3200" b="1" baseline="0">
                <a:solidFill>
                  <a:schemeClr val="bg1"/>
                </a:solidFill>
              </a:rPr>
              <a:t> 15</a:t>
            </a:r>
            <a:endParaRPr lang="en-US" sz="2800" b="1" baseline="0">
              <a:solidFill>
                <a:schemeClr val="bg1"/>
              </a:solidFill>
            </a:endParaRPr>
          </a:p>
        </p:txBody>
      </p:sp>
      <p:sp>
        <p:nvSpPr>
          <p:cNvPr id="101478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Resolution of Two Light Sources</a:t>
            </a:r>
          </a:p>
        </p:txBody>
      </p:sp>
      <p:sp>
        <p:nvSpPr>
          <p:cNvPr id="1014799" name="Rectangle 15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653213" y="6251575"/>
            <a:ext cx="1143000" cy="3048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341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5572" name="Rectangle 4"/>
          <p:cNvSpPr>
            <a:spLocks noChangeArrowheads="1"/>
          </p:cNvSpPr>
          <p:nvPr/>
        </p:nvSpPr>
        <p:spPr bwMode="auto">
          <a:xfrm>
            <a:off x="1006475" y="152400"/>
            <a:ext cx="20939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 baseline="0">
                <a:solidFill>
                  <a:schemeClr val="bg1"/>
                </a:solidFill>
              </a:rPr>
              <a:t>Chapter</a:t>
            </a:r>
            <a:r>
              <a:rPr lang="en-US" sz="3200" b="1" baseline="0">
                <a:solidFill>
                  <a:schemeClr val="bg1"/>
                </a:solidFill>
              </a:rPr>
              <a:t> 15</a:t>
            </a:r>
            <a:endParaRPr lang="en-US" sz="2800" b="1" baseline="0">
              <a:solidFill>
                <a:schemeClr val="bg1"/>
              </a:solidFill>
            </a:endParaRPr>
          </a:p>
        </p:txBody>
      </p:sp>
      <p:sp>
        <p:nvSpPr>
          <p:cNvPr id="100557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Lasers and </a:t>
            </a:r>
            <a:r>
              <a:rPr lang="en-US" dirty="0">
                <a:hlinkClick r:id="rId2" action="ppaction://hlinkfile"/>
              </a:rPr>
              <a:t>Coherence</a:t>
            </a:r>
            <a:endParaRPr lang="en-US" dirty="0"/>
          </a:p>
        </p:txBody>
      </p:sp>
      <p:sp>
        <p:nvSpPr>
          <p:cNvPr id="100557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FFCC00"/>
              </a:buClr>
            </a:pPr>
            <a:r>
              <a:rPr lang="en-US" dirty="0">
                <a:solidFill>
                  <a:schemeClr val="bg1"/>
                </a:solidFill>
              </a:rPr>
              <a:t>A</a:t>
            </a:r>
            <a:r>
              <a:rPr lang="en-US" dirty="0">
                <a:hlinkClick r:id="rId3" action="ppaction://hlinkfile"/>
              </a:rPr>
              <a:t> </a:t>
            </a:r>
            <a:r>
              <a:rPr lang="en-US" b="1" dirty="0">
                <a:hlinkClick r:id="rId3" action="ppaction://hlinkfile"/>
              </a:rPr>
              <a:t>laser</a:t>
            </a:r>
            <a:r>
              <a:rPr lang="en-US" dirty="0">
                <a:hlinkClick r:id="rId3" action="ppaction://hlinkfile"/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is a device that produces coherent light at a single wavelength.</a:t>
            </a:r>
          </a:p>
          <a:p>
            <a:pPr>
              <a:buClr>
                <a:srgbClr val="FFCC00"/>
              </a:buClr>
            </a:pPr>
            <a:endParaRPr lang="en-US" dirty="0">
              <a:solidFill>
                <a:srgbClr val="FF0000"/>
              </a:solidFill>
            </a:endParaRPr>
          </a:p>
          <a:p>
            <a:pPr>
              <a:buClr>
                <a:srgbClr val="FFCC00"/>
              </a:buClr>
            </a:pPr>
            <a:r>
              <a:rPr lang="en-US" dirty="0">
                <a:solidFill>
                  <a:srgbClr val="FF0000"/>
                </a:solidFill>
              </a:rPr>
              <a:t>The word laser is an acronym of “</a:t>
            </a:r>
            <a:r>
              <a:rPr lang="en-US" i="1" dirty="0"/>
              <a:t>l</a:t>
            </a:r>
            <a:r>
              <a:rPr lang="en-US" dirty="0"/>
              <a:t>ight </a:t>
            </a:r>
            <a:r>
              <a:rPr lang="en-US" i="1" dirty="0"/>
              <a:t>a</a:t>
            </a:r>
            <a:r>
              <a:rPr lang="en-US" dirty="0"/>
              <a:t>mplification by </a:t>
            </a:r>
            <a:r>
              <a:rPr lang="en-US" i="1" dirty="0"/>
              <a:t>s</a:t>
            </a:r>
            <a:r>
              <a:rPr lang="en-US" dirty="0"/>
              <a:t>timulated </a:t>
            </a:r>
            <a:r>
              <a:rPr lang="en-US" i="1" dirty="0"/>
              <a:t>e</a:t>
            </a:r>
            <a:r>
              <a:rPr lang="en-US" dirty="0"/>
              <a:t>mission of </a:t>
            </a:r>
            <a:r>
              <a:rPr lang="en-US" i="1" dirty="0"/>
              <a:t>r</a:t>
            </a:r>
            <a:r>
              <a:rPr lang="en-US" dirty="0"/>
              <a:t>adiation.”</a:t>
            </a:r>
          </a:p>
          <a:p>
            <a:pPr>
              <a:buClr>
                <a:srgbClr val="FFCC00"/>
              </a:buClr>
            </a:pPr>
            <a:endParaRPr lang="en-US" dirty="0">
              <a:solidFill>
                <a:srgbClr val="FF0000"/>
              </a:solidFill>
            </a:endParaRPr>
          </a:p>
          <a:p>
            <a:pPr>
              <a:buClr>
                <a:srgbClr val="FFCC00"/>
              </a:buClr>
            </a:pPr>
            <a:r>
              <a:rPr lang="en-US" dirty="0">
                <a:solidFill>
                  <a:srgbClr val="FF0000"/>
                </a:solidFill>
              </a:rPr>
              <a:t>Lasers transform other forms of energy into </a:t>
            </a:r>
            <a:r>
              <a:rPr lang="en-US" dirty="0"/>
              <a:t>coherent light.</a:t>
            </a:r>
          </a:p>
        </p:txBody>
      </p:sp>
      <p:sp>
        <p:nvSpPr>
          <p:cNvPr id="1005577" name="AutoShape 9"/>
          <p:cNvSpPr>
            <a:spLocks noChangeArrowheads="1"/>
          </p:cNvSpPr>
          <p:nvPr/>
        </p:nvSpPr>
        <p:spPr bwMode="auto">
          <a:xfrm rot="10800000">
            <a:off x="6096000" y="3733800"/>
            <a:ext cx="136525" cy="73025"/>
          </a:xfrm>
          <a:prstGeom prst="triangle">
            <a:avLst>
              <a:gd name="adj" fmla="val 50000"/>
            </a:avLst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5578" name="Rectangle 10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6653213" y="6251575"/>
            <a:ext cx="1143000" cy="3048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989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5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055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5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055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05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5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055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5574" grpId="0" build="p" autoUpdateAnimBg="0"/>
      <p:bldP spid="100557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596" name="Rectangle 4"/>
          <p:cNvSpPr>
            <a:spLocks noChangeArrowheads="1"/>
          </p:cNvSpPr>
          <p:nvPr/>
        </p:nvSpPr>
        <p:spPr bwMode="auto">
          <a:xfrm>
            <a:off x="1006475" y="152400"/>
            <a:ext cx="20939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 baseline="0">
                <a:solidFill>
                  <a:schemeClr val="bg1"/>
                </a:solidFill>
              </a:rPr>
              <a:t>Chapter</a:t>
            </a:r>
            <a:r>
              <a:rPr lang="en-US" sz="3200" b="1" baseline="0">
                <a:solidFill>
                  <a:schemeClr val="bg1"/>
                </a:solidFill>
              </a:rPr>
              <a:t> 15</a:t>
            </a:r>
            <a:endParaRPr lang="en-US" sz="2800" b="1" baseline="0">
              <a:solidFill>
                <a:schemeClr val="bg1"/>
              </a:solidFill>
            </a:endParaRPr>
          </a:p>
        </p:txBody>
      </p:sp>
      <p:sp>
        <p:nvSpPr>
          <p:cNvPr id="100659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Applications of Lasers</a:t>
            </a:r>
          </a:p>
        </p:txBody>
      </p:sp>
      <p:sp>
        <p:nvSpPr>
          <p:cNvPr id="100659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Clr>
                <a:srgbClr val="FFCC00"/>
              </a:buClr>
            </a:pPr>
            <a:r>
              <a:rPr lang="en-US" dirty="0">
                <a:solidFill>
                  <a:srgbClr val="FF0000"/>
                </a:solidFill>
              </a:rPr>
              <a:t>Lasers are used to measure distances with great precision.</a:t>
            </a:r>
          </a:p>
          <a:p>
            <a:pPr>
              <a:lnSpc>
                <a:spcPct val="90000"/>
              </a:lnSpc>
              <a:buClr>
                <a:srgbClr val="FFCC00"/>
              </a:buClr>
            </a:pPr>
            <a:endParaRPr lang="en-US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Clr>
                <a:srgbClr val="FFCC00"/>
              </a:buClr>
            </a:pPr>
            <a:r>
              <a:rPr lang="en-US" dirty="0"/>
              <a:t>Compact disc and DVD players </a:t>
            </a:r>
            <a:r>
              <a:rPr lang="en-US" dirty="0">
                <a:solidFill>
                  <a:srgbClr val="FF0000"/>
                </a:solidFill>
              </a:rPr>
              <a:t>use lasers to read digital data on these discs.</a:t>
            </a:r>
          </a:p>
          <a:p>
            <a:pPr>
              <a:lnSpc>
                <a:spcPct val="90000"/>
              </a:lnSpc>
              <a:buClr>
                <a:srgbClr val="FFCC00"/>
              </a:buClr>
            </a:pPr>
            <a:endParaRPr lang="en-US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Clr>
                <a:srgbClr val="FFCC00"/>
              </a:buClr>
            </a:pPr>
            <a:r>
              <a:rPr lang="en-US" dirty="0">
                <a:solidFill>
                  <a:srgbClr val="FF0000"/>
                </a:solidFill>
              </a:rPr>
              <a:t>Lasers have many applications in medicine.</a:t>
            </a:r>
          </a:p>
          <a:p>
            <a:pPr lvl="1">
              <a:lnSpc>
                <a:spcPct val="90000"/>
              </a:lnSpc>
              <a:buClr>
                <a:srgbClr val="FFCC00"/>
              </a:buClr>
            </a:pPr>
            <a:r>
              <a:rPr lang="en-US" dirty="0"/>
              <a:t>Eye surgery</a:t>
            </a:r>
          </a:p>
          <a:p>
            <a:pPr lvl="1">
              <a:lnSpc>
                <a:spcPct val="90000"/>
              </a:lnSpc>
              <a:buClr>
                <a:srgbClr val="FFCC00"/>
              </a:buClr>
            </a:pPr>
            <a:r>
              <a:rPr lang="en-US" dirty="0"/>
              <a:t>Tumor removal</a:t>
            </a:r>
          </a:p>
          <a:p>
            <a:pPr lvl="1">
              <a:lnSpc>
                <a:spcPct val="90000"/>
              </a:lnSpc>
              <a:buClr>
                <a:srgbClr val="FFCC00"/>
              </a:buClr>
            </a:pPr>
            <a:r>
              <a:rPr lang="en-US" dirty="0"/>
              <a:t>Scar removal</a:t>
            </a:r>
          </a:p>
        </p:txBody>
      </p:sp>
      <p:sp>
        <p:nvSpPr>
          <p:cNvPr id="1006602" name="Rectangle 10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6653213" y="6251575"/>
            <a:ext cx="1143000" cy="3048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353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06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5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065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5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065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5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065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5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065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5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065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6598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2" name="Rectangle 2"/>
          <p:cNvSpPr>
            <a:spLocks noChangeArrowheads="1"/>
          </p:cNvSpPr>
          <p:nvPr/>
        </p:nvSpPr>
        <p:spPr bwMode="auto">
          <a:xfrm>
            <a:off x="1006475" y="152400"/>
            <a:ext cx="20939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 baseline="0">
                <a:solidFill>
                  <a:schemeClr val="bg1"/>
                </a:solidFill>
              </a:rPr>
              <a:t>Chapter</a:t>
            </a:r>
            <a:r>
              <a:rPr lang="en-US" sz="3200" b="1" baseline="0">
                <a:solidFill>
                  <a:schemeClr val="bg1"/>
                </a:solidFill>
              </a:rPr>
              <a:t> 15</a:t>
            </a:r>
            <a:endParaRPr lang="en-US" sz="2800" b="1" baseline="0">
              <a:solidFill>
                <a:schemeClr val="bg1"/>
              </a:solidFill>
            </a:endParaRPr>
          </a:p>
        </p:txBody>
      </p:sp>
      <p:sp>
        <p:nvSpPr>
          <p:cNvPr id="101888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1219200"/>
            <a:ext cx="4038600" cy="6096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Components of a Compact Disc Player</a:t>
            </a:r>
          </a:p>
        </p:txBody>
      </p:sp>
      <p:pic>
        <p:nvPicPr>
          <p:cNvPr id="1018898" name="Picture 18" descr="54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990600"/>
            <a:ext cx="36195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18899" name="Rectangle 19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6653213" y="6251575"/>
            <a:ext cx="1143000" cy="3048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71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5684" name="Picture 4" descr="5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175" y="1990725"/>
            <a:ext cx="6850063" cy="370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95685" name="Rectangle 5"/>
          <p:cNvSpPr>
            <a:spLocks noChangeArrowheads="1"/>
          </p:cNvSpPr>
          <p:nvPr/>
        </p:nvSpPr>
        <p:spPr bwMode="auto">
          <a:xfrm>
            <a:off x="1006475" y="152400"/>
            <a:ext cx="20939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 baseline="0">
                <a:solidFill>
                  <a:schemeClr val="bg1"/>
                </a:solidFill>
              </a:rPr>
              <a:t>Chapter</a:t>
            </a:r>
            <a:r>
              <a:rPr lang="en-US" sz="3200" b="1" baseline="0">
                <a:solidFill>
                  <a:schemeClr val="bg1"/>
                </a:solidFill>
              </a:rPr>
              <a:t> 15</a:t>
            </a:r>
            <a:endParaRPr lang="en-US" sz="2800" b="1" baseline="0">
              <a:solidFill>
                <a:schemeClr val="bg1"/>
              </a:solidFill>
            </a:endParaRPr>
          </a:p>
        </p:txBody>
      </p:sp>
      <p:sp>
        <p:nvSpPr>
          <p:cNvPr id="1095686" name="Rectangle 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Incoherent and Coherent Light</a:t>
            </a:r>
          </a:p>
        </p:txBody>
      </p:sp>
      <p:sp>
        <p:nvSpPr>
          <p:cNvPr id="1095688" name="Rectangle 8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6653213" y="6251575"/>
            <a:ext cx="1143000" cy="3048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648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398" name="Rectangle 6"/>
          <p:cNvSpPr>
            <a:spLocks noChangeArrowheads="1"/>
          </p:cNvSpPr>
          <p:nvPr/>
        </p:nvSpPr>
        <p:spPr bwMode="auto">
          <a:xfrm>
            <a:off x="1006475" y="152400"/>
            <a:ext cx="20939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 baseline="0">
                <a:solidFill>
                  <a:schemeClr val="bg1"/>
                </a:solidFill>
              </a:rPr>
              <a:t>Chapter</a:t>
            </a:r>
            <a:r>
              <a:rPr lang="en-US" sz="3200" b="1" baseline="0">
                <a:solidFill>
                  <a:schemeClr val="bg1"/>
                </a:solidFill>
              </a:rPr>
              <a:t> 15</a:t>
            </a:r>
            <a:endParaRPr lang="en-US" sz="2800" b="1" baseline="0">
              <a:solidFill>
                <a:schemeClr val="bg1"/>
              </a:solidFill>
            </a:endParaRPr>
          </a:p>
        </p:txBody>
      </p:sp>
      <p:sp>
        <p:nvSpPr>
          <p:cNvPr id="955404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Combining Light Waves</a:t>
            </a:r>
          </a:p>
        </p:txBody>
      </p:sp>
      <p:sp>
        <p:nvSpPr>
          <p:cNvPr id="955405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1006475" y="1828800"/>
            <a:ext cx="7391400" cy="44196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Clr>
                <a:srgbClr val="FFCC00"/>
              </a:buClr>
            </a:pPr>
            <a:r>
              <a:rPr lang="en-US" dirty="0"/>
              <a:t>Interference </a:t>
            </a:r>
            <a:r>
              <a:rPr lang="en-US" dirty="0">
                <a:solidFill>
                  <a:srgbClr val="FF0000"/>
                </a:solidFill>
              </a:rPr>
              <a:t>takes place only between waves with the same wavelength. A light source that has a single wavelength is called </a:t>
            </a:r>
            <a:r>
              <a:rPr lang="en-US" i="1" dirty="0"/>
              <a:t>monochromatic</a:t>
            </a:r>
            <a:r>
              <a:rPr lang="en-US" dirty="0"/>
              <a:t>.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In </a:t>
            </a:r>
            <a:r>
              <a:rPr lang="en-US" i="1" dirty="0"/>
              <a:t>constructive interference,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component waves combine to form a resultant wave with the same wavelength but with an amplitude that is </a:t>
            </a:r>
            <a:r>
              <a:rPr lang="en-US" dirty="0"/>
              <a:t>greater </a:t>
            </a:r>
            <a:r>
              <a:rPr lang="en-US" dirty="0">
                <a:solidFill>
                  <a:srgbClr val="FF0000"/>
                </a:solidFill>
              </a:rPr>
              <a:t>than the either of the individual component waves.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In the case of </a:t>
            </a:r>
            <a:r>
              <a:rPr lang="en-US" i="1" dirty="0"/>
              <a:t>destructive interference,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the resultant amplitude is less than the amplitude of the larger </a:t>
            </a:r>
            <a:r>
              <a:rPr lang="en-US" dirty="0" smtClean="0">
                <a:solidFill>
                  <a:srgbClr val="FF0000"/>
                </a:solidFill>
              </a:rPr>
              <a:t>component </a:t>
            </a:r>
            <a:r>
              <a:rPr lang="en-US" dirty="0">
                <a:solidFill>
                  <a:srgbClr val="FF0000"/>
                </a:solidFill>
              </a:rPr>
              <a:t>wave.</a:t>
            </a:r>
          </a:p>
        </p:txBody>
      </p:sp>
    </p:spTree>
    <p:extLst>
      <p:ext uri="{BB962C8B-B14F-4D97-AF65-F5344CB8AC3E}">
        <p14:creationId xmlns:p14="http://schemas.microsoft.com/office/powerpoint/2010/main" val="541988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55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4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554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4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554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5405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3054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0995" name="Rectangle 3"/>
          <p:cNvSpPr>
            <a:spLocks noChangeArrowheads="1"/>
          </p:cNvSpPr>
          <p:nvPr/>
        </p:nvSpPr>
        <p:spPr bwMode="auto">
          <a:xfrm>
            <a:off x="1006475" y="152400"/>
            <a:ext cx="20939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 baseline="0">
                <a:solidFill>
                  <a:schemeClr val="bg1"/>
                </a:solidFill>
              </a:rPr>
              <a:t>Chapter</a:t>
            </a:r>
            <a:r>
              <a:rPr lang="en-US" sz="3200" b="1" baseline="0">
                <a:solidFill>
                  <a:schemeClr val="bg1"/>
                </a:solidFill>
              </a:rPr>
              <a:t> 15</a:t>
            </a:r>
            <a:endParaRPr lang="en-US" sz="2800" b="1" baseline="0">
              <a:solidFill>
                <a:schemeClr val="bg1"/>
              </a:solidFill>
            </a:endParaRPr>
          </a:p>
        </p:txBody>
      </p:sp>
      <p:sp>
        <p:nvSpPr>
          <p:cNvPr id="980997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en-US" dirty="0"/>
              <a:t>Interference Between Transverse Waves</a:t>
            </a:r>
          </a:p>
        </p:txBody>
      </p:sp>
      <p:pic>
        <p:nvPicPr>
          <p:cNvPr id="981006" name="Picture 14" descr="526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663" y="1943100"/>
            <a:ext cx="7323137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81007" name="Picture 15" descr="526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663" y="4222750"/>
            <a:ext cx="7323137" cy="155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5938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49" name="Rectangle 9"/>
          <p:cNvSpPr>
            <a:spLocks noChangeArrowheads="1"/>
          </p:cNvSpPr>
          <p:nvPr/>
        </p:nvSpPr>
        <p:spPr bwMode="auto">
          <a:xfrm>
            <a:off x="711200" y="1828800"/>
            <a:ext cx="77724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buClr>
                <a:srgbClr val="FFCC00"/>
              </a:buClr>
              <a:buFontTx/>
              <a:buChar char="•"/>
            </a:pPr>
            <a:r>
              <a:rPr lang="en-US" sz="2400" baseline="0" dirty="0">
                <a:solidFill>
                  <a:srgbClr val="FF0000"/>
                </a:solidFill>
              </a:rPr>
              <a:t>Waves must have a </a:t>
            </a:r>
            <a:r>
              <a:rPr lang="en-US" sz="2400" baseline="0" dirty="0"/>
              <a:t>constant phase difference </a:t>
            </a:r>
            <a:r>
              <a:rPr lang="en-US" sz="2400" baseline="0" dirty="0">
                <a:solidFill>
                  <a:srgbClr val="FF0000"/>
                </a:solidFill>
              </a:rPr>
              <a:t>for interference to be observed.</a:t>
            </a:r>
          </a:p>
          <a:p>
            <a:pPr marL="342900" indent="-342900">
              <a:spcBef>
                <a:spcPct val="20000"/>
              </a:spcBef>
              <a:buClr>
                <a:srgbClr val="FFCC00"/>
              </a:buClr>
              <a:buSzPct val="100000"/>
              <a:buFontTx/>
              <a:buChar char="•"/>
            </a:pPr>
            <a:endParaRPr lang="en-US" sz="2400" baseline="0" dirty="0"/>
          </a:p>
          <a:p>
            <a:pPr marL="342900" indent="-342900">
              <a:spcBef>
                <a:spcPct val="20000"/>
              </a:spcBef>
              <a:buClr>
                <a:srgbClr val="FFCC00"/>
              </a:buClr>
              <a:buSzPct val="100000"/>
              <a:buFontTx/>
              <a:buChar char="•"/>
            </a:pPr>
            <a:r>
              <a:rPr lang="en-US" sz="2400" b="1" baseline="0" dirty="0"/>
              <a:t>Coherence</a:t>
            </a:r>
            <a:r>
              <a:rPr lang="en-US" sz="2400" baseline="0" dirty="0"/>
              <a:t> </a:t>
            </a:r>
            <a:r>
              <a:rPr lang="en-US" sz="2400" baseline="0" dirty="0">
                <a:solidFill>
                  <a:srgbClr val="FF0000"/>
                </a:solidFill>
              </a:rPr>
              <a:t>is the correlation between the phases of two or more waves.</a:t>
            </a:r>
          </a:p>
          <a:p>
            <a:pPr marL="742950" lvl="1" indent="-285750">
              <a:spcBef>
                <a:spcPct val="20000"/>
              </a:spcBef>
              <a:buClr>
                <a:srgbClr val="FFCC00"/>
              </a:buClr>
              <a:buSzPct val="100000"/>
              <a:buFontTx/>
              <a:buChar char="–"/>
            </a:pPr>
            <a:r>
              <a:rPr lang="en-US" sz="2400" baseline="0" dirty="0">
                <a:solidFill>
                  <a:srgbClr val="FF0000"/>
                </a:solidFill>
              </a:rPr>
              <a:t>Sources of light for which the phase difference is constant are said to be </a:t>
            </a:r>
            <a:r>
              <a:rPr lang="en-US" sz="2400" i="1" baseline="0" dirty="0"/>
              <a:t>coherent</a:t>
            </a:r>
            <a:r>
              <a:rPr lang="en-US" sz="2400" i="1" baseline="0" dirty="0" smtClean="0"/>
              <a:t>. (lasers)</a:t>
            </a:r>
            <a:endParaRPr lang="en-US" sz="2400" i="1" baseline="0" dirty="0"/>
          </a:p>
          <a:p>
            <a:pPr marL="742950" lvl="1" indent="-285750">
              <a:spcBef>
                <a:spcPct val="20000"/>
              </a:spcBef>
              <a:buClr>
                <a:srgbClr val="FFCC00"/>
              </a:buClr>
              <a:buSzPct val="100000"/>
              <a:buFontTx/>
              <a:buChar char="–"/>
            </a:pPr>
            <a:r>
              <a:rPr lang="en-US" sz="2400" baseline="0" dirty="0">
                <a:solidFill>
                  <a:srgbClr val="FF0000"/>
                </a:solidFill>
              </a:rPr>
              <a:t>Sources of light for which the phase difference is not constant are said to be </a:t>
            </a:r>
            <a:r>
              <a:rPr lang="en-US" sz="2400" i="1" baseline="0" dirty="0"/>
              <a:t>incoherent</a:t>
            </a:r>
            <a:r>
              <a:rPr lang="en-US" sz="2400" i="1" baseline="0" dirty="0" smtClean="0"/>
              <a:t>.(</a:t>
            </a:r>
            <a:r>
              <a:rPr lang="en-US" sz="2400" i="1" baseline="0" dirty="0" err="1" smtClean="0"/>
              <a:t>incadenance</a:t>
            </a:r>
            <a:r>
              <a:rPr lang="en-US" sz="2400" i="1" baseline="0" dirty="0" smtClean="0"/>
              <a:t> &amp; </a:t>
            </a:r>
            <a:r>
              <a:rPr lang="en-US" sz="2400" i="1" baseline="0" dirty="0" err="1" smtClean="0"/>
              <a:t>flurosecent</a:t>
            </a:r>
            <a:r>
              <a:rPr lang="en-US" sz="2400" i="1" dirty="0" smtClean="0"/>
              <a:t> lights) </a:t>
            </a:r>
            <a:endParaRPr lang="en-US" sz="2400" baseline="0" dirty="0"/>
          </a:p>
        </p:txBody>
      </p:sp>
      <p:sp>
        <p:nvSpPr>
          <p:cNvPr id="1034244" name="Rectangle 4"/>
          <p:cNvSpPr>
            <a:spLocks noChangeArrowheads="1"/>
          </p:cNvSpPr>
          <p:nvPr/>
        </p:nvSpPr>
        <p:spPr bwMode="auto">
          <a:xfrm>
            <a:off x="1006475" y="152400"/>
            <a:ext cx="20939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 baseline="0">
                <a:solidFill>
                  <a:schemeClr val="bg1"/>
                </a:solidFill>
              </a:rPr>
              <a:t>Chapter</a:t>
            </a:r>
            <a:r>
              <a:rPr lang="en-US" sz="3200" b="1" baseline="0">
                <a:solidFill>
                  <a:schemeClr val="bg1"/>
                </a:solidFill>
              </a:rPr>
              <a:t> 15</a:t>
            </a:r>
            <a:endParaRPr lang="en-US" sz="2800" b="1" baseline="0">
              <a:solidFill>
                <a:schemeClr val="bg1"/>
              </a:solidFill>
            </a:endParaRPr>
          </a:p>
        </p:txBody>
      </p:sp>
      <p:sp>
        <p:nvSpPr>
          <p:cNvPr id="1034245" name="Rectangle 5"/>
          <p:cNvSpPr>
            <a:spLocks noGrp="1" noChangeArrowheads="1"/>
          </p:cNvSpPr>
          <p:nvPr>
            <p:ph type="title"/>
          </p:nvPr>
        </p:nvSpPr>
        <p:spPr>
          <a:xfrm>
            <a:off x="258549" y="340175"/>
            <a:ext cx="8229600" cy="802825"/>
          </a:xfrm>
        </p:spPr>
        <p:txBody>
          <a:bodyPr/>
          <a:lstStyle/>
          <a:p>
            <a:r>
              <a:rPr lang="en-US" dirty="0">
                <a:hlinkClick r:id="rId2" action="ppaction://hlinkfile"/>
              </a:rPr>
              <a:t>Combining Light Waves</a:t>
            </a:r>
            <a:r>
              <a:rPr lang="en-US" dirty="0"/>
              <a:t>, </a:t>
            </a:r>
            <a:r>
              <a:rPr lang="en-US" b="0" i="1" dirty="0"/>
              <a:t>continued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603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1476" name="Rectangle 4"/>
          <p:cNvSpPr>
            <a:spLocks noChangeArrowheads="1"/>
          </p:cNvSpPr>
          <p:nvPr/>
        </p:nvSpPr>
        <p:spPr bwMode="auto">
          <a:xfrm>
            <a:off x="1006475" y="152400"/>
            <a:ext cx="20939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 baseline="0">
                <a:solidFill>
                  <a:schemeClr val="bg1"/>
                </a:solidFill>
              </a:rPr>
              <a:t>Chapter</a:t>
            </a:r>
            <a:r>
              <a:rPr lang="en-US" sz="3200" b="1" baseline="0">
                <a:solidFill>
                  <a:schemeClr val="bg1"/>
                </a:solidFill>
              </a:rPr>
              <a:t> 15</a:t>
            </a:r>
            <a:endParaRPr lang="en-US" sz="2800" b="1" baseline="0">
              <a:solidFill>
                <a:schemeClr val="bg1"/>
              </a:solidFill>
            </a:endParaRPr>
          </a:p>
        </p:txBody>
      </p:sp>
      <p:sp>
        <p:nvSpPr>
          <p:cNvPr id="100147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Demonstrating Interference</a:t>
            </a:r>
          </a:p>
        </p:txBody>
      </p:sp>
      <p:sp>
        <p:nvSpPr>
          <p:cNvPr id="100147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FFCC00"/>
              </a:buClr>
            </a:pPr>
            <a:r>
              <a:rPr lang="en-US" dirty="0"/>
              <a:t>Interference</a:t>
            </a:r>
            <a:r>
              <a:rPr lang="en-US" dirty="0">
                <a:solidFill>
                  <a:srgbClr val="FF0000"/>
                </a:solidFill>
              </a:rPr>
              <a:t> can be demonstrated by passing light through </a:t>
            </a:r>
            <a:r>
              <a:rPr lang="en-US" dirty="0"/>
              <a:t>two narrow parallel slits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pPr>
              <a:buClr>
                <a:srgbClr val="FFCC00"/>
              </a:buClr>
            </a:pPr>
            <a:endParaRPr lang="en-US" dirty="0">
              <a:solidFill>
                <a:srgbClr val="FF0000"/>
              </a:solidFill>
            </a:endParaRPr>
          </a:p>
          <a:p>
            <a:pPr>
              <a:buClr>
                <a:srgbClr val="FFCC00"/>
              </a:buClr>
            </a:pPr>
            <a:r>
              <a:rPr lang="en-US" dirty="0">
                <a:solidFill>
                  <a:srgbClr val="FF0000"/>
                </a:solidFill>
              </a:rPr>
              <a:t>If </a:t>
            </a:r>
            <a:r>
              <a:rPr lang="en-US" dirty="0"/>
              <a:t>monochromatic light </a:t>
            </a:r>
            <a:r>
              <a:rPr lang="en-US" dirty="0">
                <a:solidFill>
                  <a:srgbClr val="FF0000"/>
                </a:solidFill>
              </a:rPr>
              <a:t>is used, the light from the two slits produces a series of bright and dark parallel bands, or </a:t>
            </a:r>
            <a:r>
              <a:rPr lang="en-US" i="1" dirty="0"/>
              <a:t>fringes,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on a viewing screen.</a:t>
            </a:r>
          </a:p>
        </p:txBody>
      </p:sp>
    </p:spTree>
    <p:extLst>
      <p:ext uri="{BB962C8B-B14F-4D97-AF65-F5344CB8AC3E}">
        <p14:creationId xmlns:p14="http://schemas.microsoft.com/office/powerpoint/2010/main" val="2625800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4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014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4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014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1478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8655" name="Picture 15" descr="52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55"/>
          <a:stretch>
            <a:fillRect/>
          </a:stretch>
        </p:blipFill>
        <p:spPr bwMode="auto">
          <a:xfrm>
            <a:off x="365078" y="1604749"/>
            <a:ext cx="82296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8642" name="Rectangle 2"/>
          <p:cNvSpPr>
            <a:spLocks noChangeArrowheads="1"/>
          </p:cNvSpPr>
          <p:nvPr/>
        </p:nvSpPr>
        <p:spPr bwMode="auto">
          <a:xfrm>
            <a:off x="1006475" y="152400"/>
            <a:ext cx="20939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 baseline="0">
                <a:solidFill>
                  <a:schemeClr val="bg1"/>
                </a:solidFill>
              </a:rPr>
              <a:t>Chapter</a:t>
            </a:r>
            <a:r>
              <a:rPr lang="en-US" sz="3200" b="1" baseline="0">
                <a:solidFill>
                  <a:schemeClr val="bg1"/>
                </a:solidFill>
              </a:rPr>
              <a:t> 15</a:t>
            </a:r>
            <a:endParaRPr lang="en-US" sz="2800" b="1" baseline="0">
              <a:solidFill>
                <a:schemeClr val="bg1"/>
              </a:solidFill>
            </a:endParaRPr>
          </a:p>
        </p:txBody>
      </p:sp>
      <p:sp>
        <p:nvSpPr>
          <p:cNvPr id="100864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Conditions for Interference of Light Waves</a:t>
            </a:r>
          </a:p>
        </p:txBody>
      </p:sp>
    </p:spTree>
    <p:extLst>
      <p:ext uri="{BB962C8B-B14F-4D97-AF65-F5344CB8AC3E}">
        <p14:creationId xmlns:p14="http://schemas.microsoft.com/office/powerpoint/2010/main" val="270449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132" name="Picture 12" descr="52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28"/>
          <a:stretch>
            <a:fillRect/>
          </a:stretch>
        </p:blipFill>
        <p:spPr bwMode="auto">
          <a:xfrm>
            <a:off x="5773738" y="1843088"/>
            <a:ext cx="2728912" cy="341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124" name="Rectangle 4"/>
          <p:cNvSpPr>
            <a:spLocks noChangeArrowheads="1"/>
          </p:cNvSpPr>
          <p:nvPr/>
        </p:nvSpPr>
        <p:spPr bwMode="auto">
          <a:xfrm>
            <a:off x="1006475" y="152400"/>
            <a:ext cx="20939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 baseline="0">
                <a:solidFill>
                  <a:schemeClr val="bg1"/>
                </a:solidFill>
              </a:rPr>
              <a:t>Chapter</a:t>
            </a:r>
            <a:r>
              <a:rPr lang="en-US" sz="3200" b="1" baseline="0">
                <a:solidFill>
                  <a:schemeClr val="bg1"/>
                </a:solidFill>
              </a:rPr>
              <a:t> 15</a:t>
            </a:r>
            <a:endParaRPr lang="en-US" sz="2800" b="1" baseline="0">
              <a:solidFill>
                <a:schemeClr val="bg1"/>
              </a:solidFill>
            </a:endParaRPr>
          </a:p>
        </p:txBody>
      </p:sp>
      <p:sp>
        <p:nvSpPr>
          <p:cNvPr id="1029125" name="Rectangle 5"/>
          <p:cNvSpPr>
            <a:spLocks noGrp="1" noChangeArrowheads="1"/>
          </p:cNvSpPr>
          <p:nvPr>
            <p:ph type="title"/>
          </p:nvPr>
        </p:nvSpPr>
        <p:spPr>
          <a:xfrm>
            <a:off x="304800" y="121693"/>
            <a:ext cx="8483600" cy="1524000"/>
          </a:xfrm>
        </p:spPr>
        <p:txBody>
          <a:bodyPr>
            <a:normAutofit/>
          </a:bodyPr>
          <a:lstStyle/>
          <a:p>
            <a:r>
              <a:rPr lang="en-US" dirty="0">
                <a:hlinkClick r:id="rId3" action="ppaction://hlinkfile"/>
              </a:rPr>
              <a:t>Demonstrating Interference</a:t>
            </a:r>
            <a:r>
              <a:rPr lang="en-US" dirty="0"/>
              <a:t>, </a:t>
            </a:r>
            <a:r>
              <a:rPr lang="en-US" b="0" i="1" dirty="0"/>
              <a:t>continued</a:t>
            </a:r>
            <a:endParaRPr lang="en-US" dirty="0"/>
          </a:p>
        </p:txBody>
      </p:sp>
      <p:sp>
        <p:nvSpPr>
          <p:cNvPr id="1029126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711200" y="1828800"/>
            <a:ext cx="4851400" cy="41148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  <a:buClr>
                <a:srgbClr val="FFCC00"/>
              </a:buClr>
            </a:pPr>
            <a:r>
              <a:rPr lang="en-US" dirty="0">
                <a:solidFill>
                  <a:srgbClr val="FF0000"/>
                </a:solidFill>
              </a:rPr>
              <a:t>The location of </a:t>
            </a:r>
            <a:r>
              <a:rPr lang="en-US" dirty="0"/>
              <a:t>interference fringes</a:t>
            </a:r>
            <a:r>
              <a:rPr lang="en-US" dirty="0">
                <a:solidFill>
                  <a:srgbClr val="FF0000"/>
                </a:solidFill>
              </a:rPr>
              <a:t> can be predicted.</a:t>
            </a:r>
          </a:p>
          <a:p>
            <a:pPr>
              <a:lnSpc>
                <a:spcPct val="90000"/>
              </a:lnSpc>
              <a:buClr>
                <a:srgbClr val="FFCC00"/>
              </a:buClr>
            </a:pPr>
            <a:endParaRPr lang="en-US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Clr>
                <a:srgbClr val="FFCC00"/>
              </a:buClr>
            </a:pPr>
            <a:r>
              <a:rPr lang="en-US" dirty="0">
                <a:solidFill>
                  <a:srgbClr val="FF0000"/>
                </a:solidFill>
              </a:rPr>
              <a:t>The </a:t>
            </a:r>
            <a:r>
              <a:rPr lang="en-US" b="1" dirty="0"/>
              <a:t>path difference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is the difference in the distance traveled by two beams when they are scattered in the same direction from different points.</a:t>
            </a:r>
          </a:p>
          <a:p>
            <a:pPr>
              <a:lnSpc>
                <a:spcPct val="90000"/>
              </a:lnSpc>
              <a:buClr>
                <a:srgbClr val="FFCC00"/>
              </a:buClr>
            </a:pPr>
            <a:endParaRPr lang="en-US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Clr>
                <a:srgbClr val="FFCC00"/>
              </a:buClr>
            </a:pPr>
            <a:r>
              <a:rPr lang="en-US" dirty="0">
                <a:solidFill>
                  <a:srgbClr val="FF0000"/>
                </a:solidFill>
              </a:rPr>
              <a:t>The path difference equals </a:t>
            </a:r>
            <a:r>
              <a:rPr lang="en-US" i="1" dirty="0" err="1"/>
              <a:t>d</a:t>
            </a:r>
            <a:r>
              <a:rPr lang="en-US" dirty="0" err="1"/>
              <a:t>sin</a:t>
            </a:r>
            <a:r>
              <a:rPr lang="en-US" i="1" dirty="0" err="1">
                <a:latin typeface="Symbol" pitchFamily="18" charset="2"/>
              </a:rPr>
              <a:t>q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1652582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9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29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29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126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172" name="Rectangle 4"/>
          <p:cNvSpPr>
            <a:spLocks noChangeArrowheads="1"/>
          </p:cNvSpPr>
          <p:nvPr/>
        </p:nvSpPr>
        <p:spPr bwMode="auto">
          <a:xfrm>
            <a:off x="1006475" y="152400"/>
            <a:ext cx="20939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 baseline="0">
                <a:solidFill>
                  <a:schemeClr val="bg1"/>
                </a:solidFill>
              </a:rPr>
              <a:t>Chapter</a:t>
            </a:r>
            <a:r>
              <a:rPr lang="en-US" sz="3200" b="1" baseline="0">
                <a:solidFill>
                  <a:schemeClr val="bg1"/>
                </a:solidFill>
              </a:rPr>
              <a:t> 15</a:t>
            </a:r>
            <a:endParaRPr lang="en-US" sz="2800" b="1" baseline="0">
              <a:solidFill>
                <a:schemeClr val="bg1"/>
              </a:solidFill>
            </a:endParaRPr>
          </a:p>
        </p:txBody>
      </p:sp>
      <p:sp>
        <p:nvSpPr>
          <p:cNvPr id="1031173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dirty="0"/>
              <a:t>Demonstrating Interference, </a:t>
            </a:r>
            <a:r>
              <a:rPr lang="en-US" b="0" i="1" dirty="0"/>
              <a:t>continued</a:t>
            </a:r>
            <a:endParaRPr lang="en-US" dirty="0"/>
          </a:p>
        </p:txBody>
      </p:sp>
      <p:sp>
        <p:nvSpPr>
          <p:cNvPr id="103117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spcBef>
                <a:spcPct val="15000"/>
              </a:spcBef>
              <a:buClr>
                <a:srgbClr val="FFCC00"/>
              </a:buClr>
            </a:pPr>
            <a:r>
              <a:rPr lang="en-US" dirty="0">
                <a:solidFill>
                  <a:srgbClr val="FF0000"/>
                </a:solidFill>
              </a:rPr>
              <a:t>The number assigned to interference fringes with respect to the central bright fringe is called </a:t>
            </a:r>
            <a:r>
              <a:rPr lang="en-US" dirty="0"/>
              <a:t>the </a:t>
            </a:r>
            <a:r>
              <a:rPr lang="en-US" b="1" dirty="0"/>
              <a:t>order number</a:t>
            </a:r>
            <a:r>
              <a:rPr lang="en-US" b="1" dirty="0">
                <a:solidFill>
                  <a:srgbClr val="FF0000"/>
                </a:solidFill>
              </a:rPr>
              <a:t>.</a:t>
            </a:r>
            <a:r>
              <a:rPr lang="en-US" dirty="0">
                <a:solidFill>
                  <a:srgbClr val="FF0000"/>
                </a:solidFill>
              </a:rPr>
              <a:t> The </a:t>
            </a:r>
            <a:r>
              <a:rPr lang="en-US" dirty="0"/>
              <a:t>order number </a:t>
            </a:r>
            <a:r>
              <a:rPr lang="en-US" dirty="0">
                <a:solidFill>
                  <a:srgbClr val="FF0000"/>
                </a:solidFill>
              </a:rPr>
              <a:t>is represented by the symbol </a:t>
            </a:r>
            <a:r>
              <a:rPr lang="en-US" i="1" dirty="0"/>
              <a:t>m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pPr>
              <a:lnSpc>
                <a:spcPct val="90000"/>
              </a:lnSpc>
              <a:spcBef>
                <a:spcPct val="15000"/>
              </a:spcBef>
              <a:buClr>
                <a:srgbClr val="FFCC00"/>
              </a:buClr>
            </a:pPr>
            <a:endParaRPr lang="en-US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spcBef>
                <a:spcPct val="15000"/>
              </a:spcBef>
              <a:buClr>
                <a:srgbClr val="FFCC00"/>
              </a:buClr>
            </a:pPr>
            <a:r>
              <a:rPr lang="en-US" dirty="0">
                <a:solidFill>
                  <a:srgbClr val="FF0000"/>
                </a:solidFill>
              </a:rPr>
              <a:t>The </a:t>
            </a:r>
            <a:r>
              <a:rPr lang="en-US" dirty="0"/>
              <a:t>central bright </a:t>
            </a:r>
            <a:r>
              <a:rPr lang="en-US" dirty="0">
                <a:solidFill>
                  <a:srgbClr val="FF0000"/>
                </a:solidFill>
              </a:rPr>
              <a:t>fringe at </a:t>
            </a:r>
            <a:r>
              <a:rPr lang="en-US" i="1" dirty="0">
                <a:solidFill>
                  <a:srgbClr val="FF0000"/>
                </a:solidFill>
              </a:rPr>
              <a:t>q</a:t>
            </a:r>
            <a:r>
              <a:rPr lang="en-US" dirty="0">
                <a:solidFill>
                  <a:srgbClr val="FF0000"/>
                </a:solidFill>
              </a:rPr>
              <a:t> = 0 (</a:t>
            </a:r>
            <a:r>
              <a:rPr lang="en-US" i="1" dirty="0">
                <a:solidFill>
                  <a:srgbClr val="FF0000"/>
                </a:solidFill>
              </a:rPr>
              <a:t>m</a:t>
            </a:r>
            <a:r>
              <a:rPr lang="en-US" dirty="0">
                <a:solidFill>
                  <a:srgbClr val="FF0000"/>
                </a:solidFill>
              </a:rPr>
              <a:t> = 0) is called the </a:t>
            </a:r>
            <a:r>
              <a:rPr lang="en-US" i="1" dirty="0" err="1"/>
              <a:t>zeroth</a:t>
            </a:r>
            <a:r>
              <a:rPr lang="en-US" i="1" dirty="0"/>
              <a:t>-order maximum</a:t>
            </a:r>
            <a:r>
              <a:rPr lang="en-US" i="1" dirty="0">
                <a:solidFill>
                  <a:srgbClr val="FF0000"/>
                </a:solidFill>
              </a:rPr>
              <a:t>,</a:t>
            </a:r>
            <a:r>
              <a:rPr lang="en-US" dirty="0">
                <a:solidFill>
                  <a:srgbClr val="FF0000"/>
                </a:solidFill>
              </a:rPr>
              <a:t> or the </a:t>
            </a:r>
            <a:r>
              <a:rPr lang="en-US" i="1" dirty="0"/>
              <a:t>central maximum</a:t>
            </a:r>
            <a:r>
              <a:rPr lang="en-US" dirty="0"/>
              <a:t>.</a:t>
            </a:r>
          </a:p>
          <a:p>
            <a:pPr>
              <a:lnSpc>
                <a:spcPct val="90000"/>
              </a:lnSpc>
              <a:spcBef>
                <a:spcPct val="15000"/>
              </a:spcBef>
              <a:buClr>
                <a:srgbClr val="FFCC00"/>
              </a:buClr>
            </a:pPr>
            <a:endParaRPr lang="en-US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spcBef>
                <a:spcPct val="15000"/>
              </a:spcBef>
              <a:buClr>
                <a:srgbClr val="FFCC00"/>
              </a:buClr>
            </a:pPr>
            <a:r>
              <a:rPr lang="en-US" dirty="0">
                <a:solidFill>
                  <a:srgbClr val="FF0000"/>
                </a:solidFill>
              </a:rPr>
              <a:t>The </a:t>
            </a:r>
            <a:r>
              <a:rPr lang="en-US" dirty="0"/>
              <a:t>first maximum </a:t>
            </a:r>
            <a:r>
              <a:rPr lang="en-US" dirty="0">
                <a:solidFill>
                  <a:srgbClr val="FF0000"/>
                </a:solidFill>
              </a:rPr>
              <a:t>on either side of the central maximum </a:t>
            </a:r>
            <a:r>
              <a:rPr lang="en-US" dirty="0"/>
              <a:t>(</a:t>
            </a:r>
            <a:r>
              <a:rPr lang="en-US" i="1" dirty="0"/>
              <a:t>m</a:t>
            </a:r>
            <a:r>
              <a:rPr lang="en-US" dirty="0"/>
              <a:t> = 1) </a:t>
            </a:r>
            <a:r>
              <a:rPr lang="en-US" dirty="0">
                <a:solidFill>
                  <a:srgbClr val="FF0000"/>
                </a:solidFill>
              </a:rPr>
              <a:t>is called the </a:t>
            </a:r>
            <a:r>
              <a:rPr lang="en-US" i="1" dirty="0"/>
              <a:t>first-order maximum.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875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31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31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31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1174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865</Words>
  <Application>Microsoft Macintosh PowerPoint</Application>
  <PresentationFormat>On-screen Show (4:3)</PresentationFormat>
  <Paragraphs>146</Paragraphs>
  <Slides>30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Office Theme</vt:lpstr>
      <vt:lpstr>Equation</vt:lpstr>
      <vt:lpstr>Chapter 27 – Diffraction &amp; Interference </vt:lpstr>
      <vt:lpstr>Objectives</vt:lpstr>
      <vt:lpstr>Combining Light Waves</vt:lpstr>
      <vt:lpstr>Interference Between Transverse Waves</vt:lpstr>
      <vt:lpstr>Combining Light Waves, continued</vt:lpstr>
      <vt:lpstr>Demonstrating Interference</vt:lpstr>
      <vt:lpstr>Conditions for Interference of Light Waves</vt:lpstr>
      <vt:lpstr>Demonstrating Interference, continued</vt:lpstr>
      <vt:lpstr>Demonstrating Interference, continued</vt:lpstr>
      <vt:lpstr>Demonstrating Interference, continued</vt:lpstr>
      <vt:lpstr>Sample Problem</vt:lpstr>
      <vt:lpstr>Sample Problem, continued</vt:lpstr>
      <vt:lpstr>PowerPoint Presentation</vt:lpstr>
      <vt:lpstr>PowerPoint Presentation</vt:lpstr>
      <vt:lpstr>The Bending of Light Waves</vt:lpstr>
      <vt:lpstr>Destructive Interference in Single-Slit Diffraction</vt:lpstr>
      <vt:lpstr>The Bending of Light Waves, continued</vt:lpstr>
      <vt:lpstr>Diffraction Gratings</vt:lpstr>
      <vt:lpstr>Constructive Interference by a Diffraction Grating</vt:lpstr>
      <vt:lpstr>Sample Problem</vt:lpstr>
      <vt:lpstr>Sample Problem, continued</vt:lpstr>
      <vt:lpstr>PowerPoint Presentation</vt:lpstr>
      <vt:lpstr>Function of a Spectrometer</vt:lpstr>
      <vt:lpstr>Diffraction and Instrument Resolution</vt:lpstr>
      <vt:lpstr>Resolution of Two Light Sources</vt:lpstr>
      <vt:lpstr>Lasers and Coherence</vt:lpstr>
      <vt:lpstr>Applications of Lasers</vt:lpstr>
      <vt:lpstr>Components of a Compact Disc Player</vt:lpstr>
      <vt:lpstr>Incoherent and Coherent Light</vt:lpstr>
      <vt:lpstr>PowerPoint Presentation</vt:lpstr>
    </vt:vector>
  </TitlesOfParts>
  <Company>Willoughby-Eastlake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27 – Diffraction &amp; Interference </dc:title>
  <dc:creator>Willoughby-Eastlake Schools</dc:creator>
  <cp:lastModifiedBy>christine kollm-tomb</cp:lastModifiedBy>
  <cp:revision>14</cp:revision>
  <cp:lastPrinted>2013-03-21T12:34:15Z</cp:lastPrinted>
  <dcterms:created xsi:type="dcterms:W3CDTF">2013-03-14T13:27:04Z</dcterms:created>
  <dcterms:modified xsi:type="dcterms:W3CDTF">2014-03-18T00:34:15Z</dcterms:modified>
</cp:coreProperties>
</file>