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5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1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8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E021-DAD9-B844-945F-9F23061BC5E4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4B21-4BAB-EF46-B636-7260269E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86465"/>
              </p:ext>
            </p:extLst>
          </p:nvPr>
        </p:nvGraphicFramePr>
        <p:xfrm>
          <a:off x="113161" y="213772"/>
          <a:ext cx="8751081" cy="119532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8576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baseline="0" dirty="0" smtClean="0"/>
                        <a:t>Modern Periodic Tab le</a:t>
                      </a:r>
                      <a:endParaRPr lang="en-US" dirty="0"/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r>
                        <a:rPr lang="en-US" dirty="0" smtClean="0"/>
                        <a:t>Periodic Law</a:t>
                      </a:r>
                    </a:p>
                    <a:p>
                      <a:r>
                        <a:rPr lang="en-US" baseline="0" dirty="0" smtClean="0"/>
                        <a:t>P. 131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Periods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Groups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Electron Configurations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Periodic Law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Modern Periodic Table arranged by increasing atomic number (# of protons)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Row/periods-&gt;                                            7 periods on the table</a:t>
                      </a:r>
                      <a:endParaRPr lang="en-US" baseline="0" dirty="0" smtClean="0">
                        <a:sym typeface="Wingdings"/>
                      </a:endParaRP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         Similar </a:t>
                      </a:r>
                      <a:r>
                        <a:rPr lang="en-US" baseline="0" dirty="0" smtClean="0">
                          <a:sym typeface="Wingdings"/>
                        </a:rPr>
                        <a:t>chemical properties were in the the same </a:t>
                      </a:r>
                      <a:r>
                        <a:rPr lang="en-US" baseline="0" dirty="0" smtClean="0">
                          <a:sym typeface="Wingdings"/>
                        </a:rPr>
                        <a:t>group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         Chemical Properties are similar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         Referred to as “Groups” or “Families” of elements 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         Same electron configuration -&gt; similar chemical properties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         Ex: all elements in group 1; H, Li, Na, K, </a:t>
                      </a:r>
                      <a:r>
                        <a:rPr lang="en-US" baseline="0" dirty="0" err="1" smtClean="0">
                          <a:sym typeface="Wingdings"/>
                        </a:rPr>
                        <a:t>Rb</a:t>
                      </a:r>
                      <a:r>
                        <a:rPr lang="en-US" baseline="0" dirty="0" smtClean="0">
                          <a:sym typeface="Wingdings"/>
                        </a:rPr>
                        <a:t>, Cs &amp; </a:t>
                      </a:r>
                      <a:r>
                        <a:rPr lang="en-US" baseline="0" dirty="0" err="1" smtClean="0">
                          <a:sym typeface="Wingdings"/>
                        </a:rPr>
                        <a:t>Fr</a:t>
                      </a:r>
                      <a:r>
                        <a:rPr lang="en-US" baseline="0" dirty="0" smtClean="0">
                          <a:sym typeface="Wingdings"/>
                        </a:rPr>
                        <a:t> all have one 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          e</a:t>
                      </a:r>
                      <a:r>
                        <a:rPr lang="en-US" baseline="30000" dirty="0" smtClean="0">
                          <a:sym typeface="Wingdings"/>
                        </a:rPr>
                        <a:t>-</a:t>
                      </a:r>
                      <a:r>
                        <a:rPr lang="en-US" baseline="0" dirty="0" smtClean="0">
                          <a:sym typeface="Wingdings"/>
                        </a:rPr>
                        <a:t> in their most outer energy level (Shell)</a:t>
                      </a: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         </a:t>
                      </a: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Determine the elements chemical properties; (reactivity)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ym typeface="Wingdings"/>
                        </a:rPr>
                        <a:t>Is the pattern of repeating chemical &amp; physical properties; based on the electron configurations</a:t>
                      </a: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67502" y="1936524"/>
            <a:ext cx="1958007" cy="25149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05561" y="2489816"/>
            <a:ext cx="273159" cy="17353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8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66361"/>
              </p:ext>
            </p:extLst>
          </p:nvPr>
        </p:nvGraphicFramePr>
        <p:xfrm>
          <a:off x="113161" y="213772"/>
          <a:ext cx="8751081" cy="118932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8576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baseline="0" dirty="0" smtClean="0"/>
                        <a:t>Modern Periodic Tab le</a:t>
                      </a:r>
                      <a:endParaRPr lang="en-US" dirty="0"/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r>
                        <a:rPr lang="en-US" dirty="0" smtClean="0"/>
                        <a:t>Atomic Mass</a:t>
                      </a:r>
                    </a:p>
                    <a:p>
                      <a:r>
                        <a:rPr lang="en-US" baseline="0" dirty="0" smtClean="0"/>
                        <a:t>P. 134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Isotopes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Atomic Mass Unit 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amu</a:t>
                      </a:r>
                      <a:r>
                        <a:rPr lang="en-US" baseline="0" dirty="0" smtClean="0"/>
                        <a:t>)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Isotopes of Chlorine</a:t>
                      </a:r>
                    </a:p>
                    <a:p>
                      <a:r>
                        <a:rPr lang="en-US" baseline="0" dirty="0" smtClean="0"/>
                        <a:t>(weighted average)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The average masses of *naturally occurring isotopes found in nature. *some isotopes are man-made (synthetic)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Same element; different number of neutrons inside the nucleus. 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Ex: Carbon-12;      Carbon-13;         Carbon-14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          6 p</a:t>
                      </a:r>
                      <a:r>
                        <a:rPr lang="en-US" baseline="30000" dirty="0" smtClean="0">
                          <a:sym typeface="Wingdings"/>
                        </a:rPr>
                        <a:t>+ </a:t>
                      </a:r>
                      <a:r>
                        <a:rPr lang="en-US" baseline="0" dirty="0" smtClean="0">
                          <a:sym typeface="Wingdings"/>
                        </a:rPr>
                        <a:t>6 n</a:t>
                      </a:r>
                      <a:r>
                        <a:rPr lang="en-US" baseline="30000" dirty="0" smtClean="0">
                          <a:sym typeface="Wingdings"/>
                        </a:rPr>
                        <a:t>0’</a:t>
                      </a:r>
                      <a:r>
                        <a:rPr lang="en-US" baseline="0" dirty="0" smtClean="0">
                          <a:sym typeface="Wingdings"/>
                        </a:rPr>
                        <a:t>;         6 p</a:t>
                      </a:r>
                      <a:r>
                        <a:rPr lang="en-US" baseline="30000" dirty="0" smtClean="0">
                          <a:sym typeface="Wingdings"/>
                        </a:rPr>
                        <a:t>+ </a:t>
                      </a:r>
                      <a:r>
                        <a:rPr lang="en-US" baseline="0" dirty="0" smtClean="0">
                          <a:sym typeface="Wingdings"/>
                        </a:rPr>
                        <a:t>7n</a:t>
                      </a:r>
                      <a:r>
                        <a:rPr lang="en-US" baseline="30000" dirty="0" smtClean="0">
                          <a:sym typeface="Wingdings"/>
                        </a:rPr>
                        <a:t>0   </a:t>
                      </a:r>
                      <a:r>
                        <a:rPr lang="en-US" baseline="0" dirty="0" smtClean="0">
                          <a:sym typeface="Wingdings"/>
                        </a:rPr>
                        <a:t>;       6 p</a:t>
                      </a:r>
                      <a:r>
                        <a:rPr lang="en-US" baseline="30000" dirty="0" smtClean="0">
                          <a:sym typeface="Wingdings"/>
                        </a:rPr>
                        <a:t>+ 8</a:t>
                      </a:r>
                      <a:r>
                        <a:rPr lang="en-US" baseline="0" dirty="0" smtClean="0">
                          <a:sym typeface="Wingdings"/>
                        </a:rPr>
                        <a:t>6 n</a:t>
                      </a:r>
                      <a:r>
                        <a:rPr lang="en-US" baseline="30000" dirty="0" smtClean="0">
                          <a:sym typeface="Wingdings"/>
                        </a:rPr>
                        <a:t>0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Scientist assigned Carbon-12 a mass of 12 </a:t>
                      </a:r>
                      <a:r>
                        <a:rPr lang="en-US" baseline="0" dirty="0" err="1" smtClean="0">
                          <a:sym typeface="Wingdings"/>
                        </a:rPr>
                        <a:t>amu</a:t>
                      </a:r>
                      <a:r>
                        <a:rPr lang="en-US" baseline="0" dirty="0" smtClean="0">
                          <a:sym typeface="Wingdings"/>
                        </a:rPr>
                        <a:t>; so 1 </a:t>
                      </a:r>
                      <a:r>
                        <a:rPr lang="en-US" baseline="0" dirty="0" err="1" smtClean="0">
                          <a:sym typeface="Wingdings"/>
                        </a:rPr>
                        <a:t>amu</a:t>
                      </a:r>
                      <a:r>
                        <a:rPr lang="en-US" baseline="0" dirty="0" smtClean="0">
                          <a:sym typeface="Wingdings"/>
                        </a:rPr>
                        <a:t> is 1/12 of a carbon-12 atom. 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Chlorine has two naturally occurring isotopes; atomic mass 35.45 </a:t>
                      </a:r>
                    </a:p>
                    <a:p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  <a:tr h="55177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0076"/>
              </p:ext>
            </p:extLst>
          </p:nvPr>
        </p:nvGraphicFramePr>
        <p:xfrm>
          <a:off x="993300" y="4826963"/>
          <a:ext cx="66267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340"/>
                <a:gridCol w="1325340"/>
                <a:gridCol w="1325340"/>
                <a:gridCol w="1325340"/>
                <a:gridCol w="1325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Isotope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in 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Decimal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Weighted average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Chlorine</a:t>
                      </a:r>
                      <a:r>
                        <a:rPr lang="en-US" baseline="0" dirty="0" smtClean="0"/>
                        <a:t>-35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75.78 %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.7578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26.4995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Chlorine</a:t>
                      </a:r>
                      <a:r>
                        <a:rPr lang="en-US" baseline="0" dirty="0" smtClean="0"/>
                        <a:t>-37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36.966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8.9531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                                                                       Total    =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45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94034"/>
              </p:ext>
            </p:extLst>
          </p:nvPr>
        </p:nvGraphicFramePr>
        <p:xfrm>
          <a:off x="251469" y="163473"/>
          <a:ext cx="8751081" cy="9812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817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baseline="0" dirty="0" smtClean="0"/>
                        <a:t>Modern Periodic Tab le</a:t>
                      </a:r>
                      <a:endParaRPr lang="en-US" dirty="0"/>
                    </a:p>
                  </a:txBody>
                  <a:tcPr/>
                </a:tc>
              </a:tr>
              <a:tr h="6101712">
                <a:tc>
                  <a:txBody>
                    <a:bodyPr/>
                    <a:lstStyle/>
                    <a:p>
                      <a:r>
                        <a:rPr lang="en-US" dirty="0" smtClean="0"/>
                        <a:t>Classes of Elements</a:t>
                      </a:r>
                    </a:p>
                    <a:p>
                      <a:r>
                        <a:rPr lang="en-US" baseline="0" dirty="0" smtClean="0"/>
                        <a:t>P. 135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 smtClean="0"/>
                        <a:t>Metals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Transition Metals</a:t>
                      </a:r>
                    </a:p>
                    <a:p>
                      <a:r>
                        <a:rPr lang="en-US" baseline="0" dirty="0" smtClean="0"/>
                        <a:t>p. 136 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 ways to classify elements </a:t>
                      </a: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sym typeface="Wingdings"/>
                        </a:rPr>
                        <a:t>Based on states at room temperature; solids, liquids; gas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aseline="0" dirty="0" smtClean="0">
                          <a:sym typeface="Wingdings"/>
                        </a:rPr>
                        <a:t>If they occur naturally on the earth. Atomic numbers 1-92 occur naturally in the earth. Atomic numbers above 93 are man-made (</a:t>
                      </a:r>
                      <a:r>
                        <a:rPr lang="en-US" baseline="0" dirty="0" smtClean="0"/>
                        <a:t>synthetic)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aseline="0" dirty="0" smtClean="0"/>
                        <a:t>General Properties - &gt; Metals; Non-Metals or Metalloids</a:t>
                      </a:r>
                    </a:p>
                    <a:p>
                      <a:pPr marL="342900" indent="-342900">
                        <a:buAutoNum type="arabicPeriod" startAt="2"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Majority of the elements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Good conductors of heat &amp; electricity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Most are solids at room temperature except Hg (mercury)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Malleable (bendable)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Ductile (drawn into wires)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Most reactive metals are group 1; Most reactive metals </a:t>
                      </a:r>
                      <a:r>
                        <a:rPr lang="en-US" baseline="0" dirty="0" err="1" smtClean="0"/>
                        <a:t>Fr</a:t>
                      </a:r>
                      <a:r>
                        <a:rPr lang="en-US" baseline="0" dirty="0" smtClean="0"/>
                        <a:t> (francium) 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Groups 3-12; Forms compounds with distinctive colors ex: CuSO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0" dirty="0" smtClean="0"/>
                        <a:t> Copper (II) Sulfate; First elements discovered  </a:t>
                      </a:r>
                      <a:endParaRPr lang="en-US" baseline="0" dirty="0" smtClean="0"/>
                    </a:p>
                  </a:txBody>
                  <a:tcPr/>
                </a:tc>
              </a:tr>
              <a:tr h="2893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83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641590"/>
              </p:ext>
            </p:extLst>
          </p:nvPr>
        </p:nvGraphicFramePr>
        <p:xfrm>
          <a:off x="251469" y="163473"/>
          <a:ext cx="8751081" cy="9812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87"/>
                <a:gridCol w="6534894"/>
              </a:tblGrid>
              <a:tr h="8173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baseline="0" dirty="0" smtClean="0"/>
                        <a:t>Modern Periodic Tab le</a:t>
                      </a:r>
                      <a:endParaRPr lang="en-US" dirty="0"/>
                    </a:p>
                  </a:txBody>
                  <a:tcPr/>
                </a:tc>
              </a:tr>
              <a:tr h="6101712">
                <a:tc>
                  <a:txBody>
                    <a:bodyPr/>
                    <a:lstStyle/>
                    <a:p>
                      <a:r>
                        <a:rPr lang="en-US" dirty="0" smtClean="0"/>
                        <a:t>Actinide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&amp; Lanthanide Series</a:t>
                      </a:r>
                    </a:p>
                    <a:p>
                      <a:r>
                        <a:rPr lang="en-US" baseline="0" dirty="0" smtClean="0"/>
                        <a:t>p. 136</a:t>
                      </a:r>
                      <a:endParaRPr lang="en-US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Non-Metals</a:t>
                      </a:r>
                    </a:p>
                    <a:p>
                      <a:r>
                        <a:rPr lang="en-US" baseline="0" dirty="0" smtClean="0"/>
                        <a:t>p. 136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Metalloids</a:t>
                      </a:r>
                    </a:p>
                    <a:p>
                      <a:r>
                        <a:rPr lang="en-US" baseline="0" dirty="0" smtClean="0"/>
                        <a:t>p. 136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Figure 13 </a:t>
                      </a:r>
                    </a:p>
                    <a:p>
                      <a:r>
                        <a:rPr lang="en-US" baseline="0" dirty="0" smtClean="0"/>
                        <a:t>p. 136 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Parts of transition </a:t>
                      </a:r>
                      <a:r>
                        <a:rPr lang="en-US" baseline="0" dirty="0" smtClean="0">
                          <a:sym typeface="Wingdings"/>
                        </a:rPr>
                        <a:t> below the main body of periodic table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period 6 (Actinide) period 7 (Lanthanide) </a:t>
                      </a:r>
                    </a:p>
                    <a:p>
                      <a:r>
                        <a:rPr lang="en-US" baseline="0" dirty="0" smtClean="0">
                          <a:sym typeface="Wingdings"/>
                        </a:rPr>
                        <a:t>Also called </a:t>
                      </a:r>
                      <a:r>
                        <a:rPr lang="en-US" b="1" baseline="0" dirty="0" smtClean="0">
                          <a:sym typeface="Wingdings"/>
                        </a:rPr>
                        <a:t>rare earth metals </a:t>
                      </a:r>
                      <a:endParaRPr lang="en-US" b="1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Properties opposite of metals;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Non conductors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Brittle -&gt; many are gases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err="1" smtClean="0"/>
                        <a:t>Fl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flourine</a:t>
                      </a:r>
                      <a:r>
                        <a:rPr lang="en-US" baseline="0" dirty="0" smtClean="0"/>
                        <a:t>) most reactive non-metal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Properties of both metals and non metals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Ability to be a conductor based on temperature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Right along the “stair-step line” 8 elements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B, Si, </a:t>
                      </a:r>
                      <a:r>
                        <a:rPr lang="en-US" baseline="0" dirty="0" err="1" smtClean="0"/>
                        <a:t>Ge</a:t>
                      </a:r>
                      <a:r>
                        <a:rPr lang="en-US" baseline="0" dirty="0" smtClean="0"/>
                        <a:t>, As, </a:t>
                      </a:r>
                      <a:r>
                        <a:rPr lang="en-US" baseline="0" dirty="0" err="1" smtClean="0"/>
                        <a:t>Sb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en-US" baseline="0" dirty="0" smtClean="0"/>
                        <a:t>, Po, At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/>
                        <a:t>As you go across the period the elements become less metallic and more </a:t>
                      </a:r>
                      <a:r>
                        <a:rPr lang="en-US" baseline="0" smtClean="0"/>
                        <a:t>non metallic. </a:t>
                      </a:r>
                      <a:endParaRPr lang="en-US" baseline="0" dirty="0" smtClean="0"/>
                    </a:p>
                  </a:txBody>
                  <a:tcPr/>
                </a:tc>
              </a:tr>
              <a:tr h="2893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baseline="0" dirty="0" smtClean="0">
                        <a:sym typeface="Wingding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25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570</Words>
  <Application>Microsoft Macintosh PowerPoint</Application>
  <PresentationFormat>On-screen Show (4:3)</PresentationFormat>
  <Paragraphs>153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Eastlake North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kollm-tomb</dc:creator>
  <cp:lastModifiedBy>christine kollm-tomb</cp:lastModifiedBy>
  <cp:revision>11</cp:revision>
  <dcterms:created xsi:type="dcterms:W3CDTF">2015-10-26T09:56:11Z</dcterms:created>
  <dcterms:modified xsi:type="dcterms:W3CDTF">2015-11-12T10:38:33Z</dcterms:modified>
</cp:coreProperties>
</file>