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1" r:id="rId2"/>
  </p:sldMasterIdLst>
  <p:notesMasterIdLst>
    <p:notesMasterId r:id="rId25"/>
  </p:notesMasterIdLst>
  <p:handoutMasterIdLst>
    <p:handoutMasterId r:id="rId26"/>
  </p:handoutMasterIdLst>
  <p:sldIdLst>
    <p:sldId id="460" r:id="rId3"/>
    <p:sldId id="354" r:id="rId4"/>
    <p:sldId id="266" r:id="rId5"/>
    <p:sldId id="478" r:id="rId6"/>
    <p:sldId id="296" r:id="rId7"/>
    <p:sldId id="362" r:id="rId8"/>
    <p:sldId id="455" r:id="rId9"/>
    <p:sldId id="419" r:id="rId10"/>
    <p:sldId id="418" r:id="rId11"/>
    <p:sldId id="453" r:id="rId12"/>
    <p:sldId id="459" r:id="rId13"/>
    <p:sldId id="424" r:id="rId14"/>
    <p:sldId id="425" r:id="rId15"/>
    <p:sldId id="461" r:id="rId16"/>
    <p:sldId id="299" r:id="rId17"/>
    <p:sldId id="300" r:id="rId18"/>
    <p:sldId id="267" r:id="rId19"/>
    <p:sldId id="420" r:id="rId20"/>
    <p:sldId id="426" r:id="rId21"/>
    <p:sldId id="430" r:id="rId22"/>
    <p:sldId id="431" r:id="rId23"/>
    <p:sldId id="473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FD604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64" y="-104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33D7DC9-8839-BF49-B940-745DD2CE6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76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E27EBBF8-1198-F84F-92C1-1B4FCAF36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98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BAAAFBC-D6E7-4341-BCFA-C185ABF9307B}" type="slidenum">
              <a:rPr lang="en-US" sz="1300">
                <a:latin typeface="Arial" charset="0"/>
              </a:rPr>
              <a:pPr eaLnBrk="1" hangingPunct="1"/>
              <a:t>1</a:t>
            </a:fld>
            <a:endParaRPr lang="en-US" sz="1300">
              <a:latin typeface="Arial" charset="0"/>
            </a:endParaRPr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FBA23D5-BBC8-2A49-8372-960DD2E52C7C}" type="slidenum">
              <a:rPr lang="en-US" sz="1300">
                <a:latin typeface="Arial" charset="0"/>
              </a:rPr>
              <a:pPr eaLnBrk="1" hangingPunct="1"/>
              <a:t>11</a:t>
            </a:fld>
            <a:endParaRPr lang="en-US" sz="1300">
              <a:latin typeface="Arial" charset="0"/>
            </a:endParaRPr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F6ADD58-CA8D-FF49-AD0D-B4031B0A2616}" type="slidenum">
              <a:rPr lang="en-US" sz="1300">
                <a:latin typeface="Arial" charset="0"/>
              </a:rPr>
              <a:pPr eaLnBrk="1" hangingPunct="1"/>
              <a:t>12</a:t>
            </a:fld>
            <a:endParaRPr lang="en-US" sz="1300">
              <a:latin typeface="Arial" charset="0"/>
            </a:endParaRPr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34CC7597-CF51-7845-825C-74A7C17FD855}" type="slidenum">
              <a:rPr lang="en-US" sz="1300">
                <a:latin typeface="Arial" charset="0"/>
              </a:rPr>
              <a:pPr eaLnBrk="1" hangingPunct="1"/>
              <a:t>13</a:t>
            </a:fld>
            <a:endParaRPr lang="en-US" sz="1300">
              <a:latin typeface="Arial" charset="0"/>
            </a:endParaRPr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CB82C57-C0F6-A44E-B543-3CC9061F5A3A}" type="slidenum">
              <a:rPr lang="en-US" sz="1300">
                <a:latin typeface="Arial" charset="0"/>
              </a:rPr>
              <a:pPr eaLnBrk="1" hangingPunct="1"/>
              <a:t>14</a:t>
            </a:fld>
            <a:endParaRPr lang="en-US" sz="1300">
              <a:latin typeface="Arial" charset="0"/>
            </a:endParaRPr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E5061833-BCE8-D74B-9BB4-FAC61BB26C06}" type="slidenum">
              <a:rPr lang="en-US" sz="1300">
                <a:latin typeface="Arial" charset="0"/>
              </a:rPr>
              <a:pPr eaLnBrk="1" hangingPunct="1"/>
              <a:t>15</a:t>
            </a:fld>
            <a:endParaRPr lang="en-US" sz="1300">
              <a:latin typeface="Arial" charset="0"/>
            </a:endParaRPr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70E20AD-5E02-E14F-A63B-2FFDEDFDC945}" type="slidenum">
              <a:rPr lang="en-US" sz="1300">
                <a:latin typeface="Arial" charset="0"/>
              </a:rPr>
              <a:pPr eaLnBrk="1" hangingPunct="1"/>
              <a:t>16</a:t>
            </a:fld>
            <a:endParaRPr lang="en-US" sz="1300">
              <a:latin typeface="Arial" charset="0"/>
            </a:endParaRPr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AB6D7F5-6156-6647-BD39-45005BCCE4E1}" type="slidenum">
              <a:rPr lang="en-US" sz="1300">
                <a:latin typeface="Arial" charset="0"/>
              </a:rPr>
              <a:pPr eaLnBrk="1" hangingPunct="1"/>
              <a:t>17</a:t>
            </a:fld>
            <a:endParaRPr lang="en-US" sz="1300">
              <a:latin typeface="Arial" charset="0"/>
            </a:endParaRPr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AABAB41-27EC-B740-B05A-1CE3FA1563B9}" type="slidenum">
              <a:rPr lang="en-US" sz="1300">
                <a:latin typeface="Arial" charset="0"/>
              </a:rPr>
              <a:pPr eaLnBrk="1" hangingPunct="1"/>
              <a:t>18</a:t>
            </a:fld>
            <a:endParaRPr lang="en-US" sz="1300">
              <a:latin typeface="Arial" charset="0"/>
            </a:endParaRPr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2CE9DE1-9E2F-3146-86CE-809D2109FCF8}" type="slidenum">
              <a:rPr lang="en-US" sz="1300">
                <a:latin typeface="Arial" charset="0"/>
              </a:rPr>
              <a:pPr eaLnBrk="1" hangingPunct="1"/>
              <a:t>19</a:t>
            </a:fld>
            <a:endParaRPr lang="en-US" sz="1300">
              <a:latin typeface="Arial" charset="0"/>
            </a:endParaRPr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7D9F8BB-0BF7-C043-A9E0-7352E2E0CD95}" type="slidenum">
              <a:rPr lang="en-US" sz="1300">
                <a:latin typeface="Arial" charset="0"/>
              </a:rPr>
              <a:pPr eaLnBrk="1" hangingPunct="1"/>
              <a:t>20</a:t>
            </a:fld>
            <a:endParaRPr lang="en-US" sz="1300">
              <a:latin typeface="Arial" charset="0"/>
            </a:endParaRPr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97B4DD0-0BEE-FE4E-9E8F-3B427AF4F1EB}" type="slidenum">
              <a:rPr lang="en-US" sz="1300">
                <a:latin typeface="Arial" charset="0"/>
              </a:rPr>
              <a:pPr eaLnBrk="1" hangingPunct="1"/>
              <a:t>2</a:t>
            </a:fld>
            <a:endParaRPr lang="en-US" sz="1300">
              <a:latin typeface="Arial" charset="0"/>
            </a:endParaRPr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827A70A-1D3D-9E49-A832-A0C17A915076}" type="slidenum">
              <a:rPr lang="en-US" sz="1300">
                <a:latin typeface="Arial" charset="0"/>
              </a:rPr>
              <a:pPr eaLnBrk="1" hangingPunct="1"/>
              <a:t>21</a:t>
            </a:fld>
            <a:endParaRPr lang="en-US" sz="1300">
              <a:latin typeface="Arial" charset="0"/>
            </a:endParaRPr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79372DA-2BE8-8C45-B82B-B4FAA341B0B2}" type="slidenum">
              <a:rPr lang="en-US" sz="1300">
                <a:latin typeface="Arial" charset="0"/>
              </a:rPr>
              <a:pPr eaLnBrk="1" hangingPunct="1"/>
              <a:t>3</a:t>
            </a:fld>
            <a:endParaRPr lang="en-US" sz="1300">
              <a:latin typeface="Arial" charset="0"/>
            </a:endParaRPr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B5BDD23-48B2-174B-9D7A-21B3D9B7551F}" type="slidenum">
              <a:rPr lang="en-US" sz="1300">
                <a:latin typeface="Arial" charset="0"/>
              </a:rPr>
              <a:pPr eaLnBrk="1" hangingPunct="1"/>
              <a:t>5</a:t>
            </a:fld>
            <a:endParaRPr lang="en-US" sz="1300">
              <a:latin typeface="Arial" charset="0"/>
            </a:endParaRPr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793128A-0B96-3C41-8024-8D801BC41A92}" type="slidenum">
              <a:rPr lang="en-US" sz="1300">
                <a:latin typeface="Arial" charset="0"/>
              </a:rPr>
              <a:pPr eaLnBrk="1" hangingPunct="1"/>
              <a:t>6</a:t>
            </a:fld>
            <a:endParaRPr lang="en-US" sz="1300">
              <a:latin typeface="Arial" charset="0"/>
            </a:endParaRPr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32B4C4F0-4774-3A43-8C2D-69A70AC2A437}" type="slidenum">
              <a:rPr lang="en-US" sz="1300">
                <a:latin typeface="Arial" charset="0"/>
              </a:rPr>
              <a:pPr eaLnBrk="1" hangingPunct="1"/>
              <a:t>7</a:t>
            </a:fld>
            <a:endParaRPr lang="en-US" sz="1300">
              <a:latin typeface="Arial" charset="0"/>
            </a:endParaRPr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8A85F48-6A1C-014A-B005-C933F5D543E6}" type="slidenum">
              <a:rPr lang="en-US" sz="1300">
                <a:latin typeface="Arial" charset="0"/>
              </a:rPr>
              <a:pPr eaLnBrk="1" hangingPunct="1"/>
              <a:t>8</a:t>
            </a:fld>
            <a:endParaRPr lang="en-US" sz="1300">
              <a:latin typeface="Arial" charset="0"/>
            </a:endParaRPr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F3206C2-41C6-6C4F-A377-C72EF27408AA}" type="slidenum">
              <a:rPr lang="en-US" sz="1300">
                <a:latin typeface="Arial" charset="0"/>
              </a:rPr>
              <a:pPr eaLnBrk="1" hangingPunct="1"/>
              <a:t>9</a:t>
            </a:fld>
            <a:endParaRPr lang="en-US" sz="1300">
              <a:latin typeface="Arial" charset="0"/>
            </a:endParaRPr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4B111FC-5A3E-0D45-BD21-4528AC90B778}" type="slidenum">
              <a:rPr lang="en-US" sz="1300">
                <a:latin typeface="Arial" charset="0"/>
              </a:rPr>
              <a:pPr eaLnBrk="1" hangingPunct="1"/>
              <a:t>10</a:t>
            </a:fld>
            <a:endParaRPr lang="en-US" sz="1300">
              <a:latin typeface="Arial" charset="0"/>
            </a:endParaRPr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931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31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60078-F042-C343-AF92-A01DBF35C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4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AF544-E65F-7B47-B135-8C1520848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9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3DB2E-89D7-F644-85F0-C4E3F5AB5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95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804FB-84C9-3642-AC00-8D700DCBF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27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0696C-9E28-554F-94CC-BB0D9056C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01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B0964-7D60-3444-865D-6BFF4E25D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55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4FE06-9EFB-794C-924B-D18431682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07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ADE5B-E64F-CE41-BFEF-772697F77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48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2EAC-724A-D04A-9072-CD1CFAA27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765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773F2-58BF-594A-9E99-0A208C322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05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EE44B-E069-1C45-8EB2-EFB38FBE9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6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2EB33-68CE-7741-8974-C9BEB984C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12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F4C70-E876-2E43-8779-55E58042E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E731B-81E9-9241-9B48-3C5B49414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04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B8895-0EC0-774C-903A-69FA85270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6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BA9DF-A74D-E64E-8A35-F510BB91F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0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F3524-D88F-7A48-9504-A1FAB9FB8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5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80BB0-6318-DE48-BAC0-DB54CA6AD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2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ADDBC-8C22-DB48-91CA-2997D1374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4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63123-A395-5047-9C56-71449B9E1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9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8ADCA-D929-CC48-B4FA-8762C3FA0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4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776FC-06C1-C045-B300-B1F4B3166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2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07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075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3076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3077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3078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3079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3080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3081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3082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3083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3084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3085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3086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3087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3088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3089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3090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3091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3092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3093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3094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3095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3096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3097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3098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3099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3100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3101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102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03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104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105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106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107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108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109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110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111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3112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3113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3114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3115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3116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3117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3118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3119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3120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3121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3122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3123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3124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3125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3126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3127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3128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3129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313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3131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3132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3133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3134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313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13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289" name="Rectangle 31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90" name="Rectangle 31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91" name="Rectangle 31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CBF0536-C7F4-924A-9B29-DDC110195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3"/>
        </a:buBlip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3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DE9F2DC-7088-274C-A26A-FE2B16AF0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2.pn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2.pn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2.pn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2.png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image" Target="../media/image2.png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image" Target="../media/image2.png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image" Target="../media/image2.png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image" Target="../media/image2.png"/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image" Target="../media/image2.png"/><Relationship Id="rId1" Type="http://schemas.openxmlformats.org/officeDocument/2006/relationships/tags" Target="../tags/tag17.xml"/><Relationship Id="rId2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3.wmf"/><Relationship Id="rId5" Type="http://schemas.openxmlformats.org/officeDocument/2006/relationships/image" Target="../media/image2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image" Target="../media/image2.png"/><Relationship Id="rId1" Type="http://schemas.openxmlformats.org/officeDocument/2006/relationships/tags" Target="../tags/tag18.xml"/><Relationship Id="rId2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image" Target="../media/image2.png"/><Relationship Id="rId1" Type="http://schemas.openxmlformats.org/officeDocument/2006/relationships/tags" Target="../tags/tag19.xml"/><Relationship Id="rId2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2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2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6.png"/><Relationship Id="rId5" Type="http://schemas.openxmlformats.org/officeDocument/2006/relationships/image" Target="../media/image2.pn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2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2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2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omic Sans MS" charset="0"/>
                <a:ea typeface="MS PGothic" charset="0"/>
              </a:rPr>
              <a:t>Introduction to Newton</a:t>
            </a:r>
            <a:r>
              <a:rPr lang="ja-JP" altLang="en-US" sz="4000">
                <a:latin typeface="Comic Sans MS" charset="0"/>
                <a:ea typeface="MS PGothic" charset="0"/>
              </a:rPr>
              <a:t>’</a:t>
            </a:r>
            <a:r>
              <a:rPr lang="en-US" altLang="ja-JP" sz="4000">
                <a:latin typeface="Comic Sans MS" charset="0"/>
                <a:ea typeface="MS PGothic" charset="0"/>
              </a:rPr>
              <a:t>s Laws</a:t>
            </a:r>
            <a:br>
              <a:rPr lang="en-US" altLang="ja-JP" sz="4000">
                <a:latin typeface="Comic Sans MS" charset="0"/>
                <a:ea typeface="MS PGothic" charset="0"/>
              </a:rPr>
            </a:br>
            <a:r>
              <a:rPr lang="en-US" altLang="ja-JP" sz="4000">
                <a:latin typeface="Comic Sans MS" charset="0"/>
                <a:ea typeface="MS PGothic" charset="0"/>
              </a:rPr>
              <a:t>Newton</a:t>
            </a:r>
            <a:r>
              <a:rPr lang="ja-JP" altLang="en-US" sz="4000">
                <a:latin typeface="Comic Sans MS" charset="0"/>
                <a:ea typeface="MS PGothic" charset="0"/>
              </a:rPr>
              <a:t>’</a:t>
            </a:r>
            <a:r>
              <a:rPr lang="en-US" altLang="ja-JP" sz="4000">
                <a:latin typeface="Comic Sans MS" charset="0"/>
                <a:ea typeface="MS PGothic" charset="0"/>
              </a:rPr>
              <a:t>s First Law.</a:t>
            </a:r>
            <a:endParaRPr lang="en-US" sz="4000">
              <a:latin typeface="Comic Sans MS" charset="0"/>
              <a:ea typeface="MS PGothic" charset="0"/>
            </a:endParaRPr>
          </a:p>
        </p:txBody>
      </p:sp>
      <p:sp>
        <p:nvSpPr>
          <p:cNvPr id="2765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Comic Sans MS" charset="0"/>
                <a:ea typeface="MS PGothic" charset="0"/>
              </a:rPr>
              <a:t>Force &amp; Motion</a:t>
            </a:r>
          </a:p>
        </p:txBody>
      </p:sp>
      <p:pic>
        <p:nvPicPr>
          <p:cNvPr id="27651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 advTm="936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Sample Problem</a:t>
            </a:r>
          </a:p>
        </p:txBody>
      </p:sp>
      <p:sp>
        <p:nvSpPr>
          <p:cNvPr id="4505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8153400" cy="4114800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AutoNum type="alphaLcParenR"/>
            </a:pPr>
            <a:r>
              <a:rPr lang="en-US">
                <a:latin typeface="Comic Sans MS" charset="0"/>
                <a:ea typeface="MS PGothic" charset="0"/>
              </a:rPr>
              <a:t>A monkey hangs by its tail from a tree branch. Draw a force diagram representing all forces on the monkey</a:t>
            </a:r>
          </a:p>
          <a:p>
            <a:pPr marL="609600" indent="-609600" eaLnBrk="1" hangingPunct="1">
              <a:buFont typeface="Wingdings" charset="0"/>
              <a:buNone/>
            </a:pPr>
            <a:endParaRPr lang="en-US">
              <a:latin typeface="Comic Sans MS" charset="0"/>
              <a:ea typeface="MS PGothic" charset="0"/>
            </a:endParaRPr>
          </a:p>
          <a:p>
            <a:pPr marL="609600" indent="-609600" eaLnBrk="1" hangingPunct="1">
              <a:buFont typeface="Wingdings" charset="0"/>
              <a:buNone/>
            </a:pPr>
            <a:endParaRPr lang="en-US">
              <a:latin typeface="Comic Sans MS" charset="0"/>
              <a:ea typeface="MS PGothic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19600" y="3657600"/>
            <a:ext cx="663575" cy="1371600"/>
            <a:chOff x="2784" y="2304"/>
            <a:chExt cx="418" cy="864"/>
          </a:xfrm>
        </p:grpSpPr>
        <p:sp>
          <p:nvSpPr>
            <p:cNvPr id="45065" name="Line 4"/>
            <p:cNvSpPr>
              <a:spLocks noChangeShapeType="1"/>
            </p:cNvSpPr>
            <p:nvPr/>
          </p:nvSpPr>
          <p:spPr bwMode="auto">
            <a:xfrm flipV="1">
              <a:off x="2784" y="2304"/>
              <a:ext cx="0" cy="8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66" name="Text Box 6"/>
            <p:cNvSpPr txBox="1">
              <a:spLocks noChangeArrowheads="1"/>
            </p:cNvSpPr>
            <p:nvPr/>
          </p:nvSpPr>
          <p:spPr bwMode="auto">
            <a:xfrm>
              <a:off x="2880" y="2592"/>
              <a:ext cx="3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400" b="1"/>
                <a:t>F</a:t>
              </a:r>
              <a:r>
                <a:rPr lang="en-US" sz="2400" b="1" baseline="-25000"/>
                <a:t>T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419600" y="5029200"/>
            <a:ext cx="660400" cy="1371600"/>
            <a:chOff x="2784" y="3168"/>
            <a:chExt cx="416" cy="864"/>
          </a:xfrm>
        </p:grpSpPr>
        <p:sp>
          <p:nvSpPr>
            <p:cNvPr id="45063" name="Line 5"/>
            <p:cNvSpPr>
              <a:spLocks noChangeShapeType="1"/>
            </p:cNvSpPr>
            <p:nvPr/>
          </p:nvSpPr>
          <p:spPr bwMode="auto">
            <a:xfrm>
              <a:off x="2784" y="3168"/>
              <a:ext cx="0" cy="8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64" name="Text Box 7"/>
            <p:cNvSpPr txBox="1">
              <a:spLocks noChangeArrowheads="1"/>
            </p:cNvSpPr>
            <p:nvPr/>
          </p:nvSpPr>
          <p:spPr bwMode="auto">
            <a:xfrm>
              <a:off x="2880" y="3360"/>
              <a:ext cx="3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400" b="1"/>
                <a:t>F</a:t>
              </a:r>
              <a:r>
                <a:rPr lang="en-US" sz="2400" b="1" baseline="-25000"/>
                <a:t>G</a:t>
              </a:r>
            </a:p>
          </p:txBody>
        </p:sp>
      </p:grpSp>
      <p:pic>
        <p:nvPicPr>
          <p:cNvPr id="45061" name="Sound 3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ound 4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25119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Sample Problem</a:t>
            </a:r>
          </a:p>
        </p:txBody>
      </p:sp>
      <p:sp>
        <p:nvSpPr>
          <p:cNvPr id="4710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4800600" cy="4343400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AutoNum type="alphaLcParenR" startAt="2"/>
            </a:pPr>
            <a:r>
              <a:rPr lang="en-US" sz="2800">
                <a:latin typeface="Comic Sans MS" charset="0"/>
                <a:ea typeface="MS PGothic" charset="0"/>
              </a:rPr>
              <a:t>Now the monkey hangs by both hands from two vines. Each of the monkey</a:t>
            </a:r>
            <a:r>
              <a:rPr lang="ja-JP" altLang="en-US" sz="2800">
                <a:latin typeface="Comic Sans MS" charset="0"/>
                <a:ea typeface="MS PGothic" charset="0"/>
              </a:rPr>
              <a:t>’</a:t>
            </a:r>
            <a:r>
              <a:rPr lang="en-US" altLang="ja-JP" sz="2800">
                <a:latin typeface="Comic Sans MS" charset="0"/>
                <a:ea typeface="MS PGothic" charset="0"/>
              </a:rPr>
              <a:t>s arms are at a 45</a:t>
            </a:r>
            <a:r>
              <a:rPr lang="en-US" altLang="ja-JP" sz="2800" baseline="30000">
                <a:latin typeface="Comic Sans MS" charset="0"/>
                <a:ea typeface="MS PGothic" charset="0"/>
              </a:rPr>
              <a:t>o</a:t>
            </a:r>
            <a:r>
              <a:rPr lang="en-US" altLang="ja-JP" sz="2800">
                <a:latin typeface="Comic Sans MS" charset="0"/>
                <a:ea typeface="MS PGothic" charset="0"/>
              </a:rPr>
              <a:t> from the vertical. Draw a force diagram representing all forces on the monkey.</a:t>
            </a:r>
            <a:endParaRPr lang="en-US" sz="2800">
              <a:latin typeface="Comic Sans MS" charset="0"/>
              <a:ea typeface="MS PGothic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934200" y="4191000"/>
            <a:ext cx="660400" cy="1371600"/>
            <a:chOff x="2784" y="3168"/>
            <a:chExt cx="416" cy="864"/>
          </a:xfrm>
        </p:grpSpPr>
        <p:sp>
          <p:nvSpPr>
            <p:cNvPr id="47115" name="Line 5"/>
            <p:cNvSpPr>
              <a:spLocks noChangeShapeType="1"/>
            </p:cNvSpPr>
            <p:nvPr/>
          </p:nvSpPr>
          <p:spPr bwMode="auto">
            <a:xfrm>
              <a:off x="2784" y="3168"/>
              <a:ext cx="0" cy="8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6" name="Text Box 6"/>
            <p:cNvSpPr txBox="1">
              <a:spLocks noChangeArrowheads="1"/>
            </p:cNvSpPr>
            <p:nvPr/>
          </p:nvSpPr>
          <p:spPr bwMode="auto">
            <a:xfrm>
              <a:off x="2880" y="3360"/>
              <a:ext cx="3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400" b="1"/>
                <a:t>F</a:t>
              </a:r>
              <a:r>
                <a:rPr lang="en-US" sz="2400" b="1" baseline="-25000"/>
                <a:t>G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867400" y="3429000"/>
            <a:ext cx="2206625" cy="762000"/>
            <a:chOff x="3696" y="2160"/>
            <a:chExt cx="1390" cy="480"/>
          </a:xfrm>
        </p:grpSpPr>
        <p:sp>
          <p:nvSpPr>
            <p:cNvPr id="47111" name="Line 7"/>
            <p:cNvSpPr>
              <a:spLocks noChangeShapeType="1"/>
            </p:cNvSpPr>
            <p:nvPr/>
          </p:nvSpPr>
          <p:spPr bwMode="auto">
            <a:xfrm flipV="1">
              <a:off x="4368" y="2160"/>
              <a:ext cx="288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2" name="Line 8"/>
            <p:cNvSpPr>
              <a:spLocks noChangeShapeType="1"/>
            </p:cNvSpPr>
            <p:nvPr/>
          </p:nvSpPr>
          <p:spPr bwMode="auto">
            <a:xfrm flipH="1" flipV="1">
              <a:off x="4080" y="2160"/>
              <a:ext cx="288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3" name="Text Box 10"/>
            <p:cNvSpPr txBox="1">
              <a:spLocks noChangeArrowheads="1"/>
            </p:cNvSpPr>
            <p:nvPr/>
          </p:nvSpPr>
          <p:spPr bwMode="auto">
            <a:xfrm>
              <a:off x="3696" y="2160"/>
              <a:ext cx="3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400" b="1"/>
                <a:t>F</a:t>
              </a:r>
              <a:r>
                <a:rPr lang="en-US" sz="2400" b="1" baseline="-25000"/>
                <a:t>a1</a:t>
              </a:r>
            </a:p>
          </p:txBody>
        </p:sp>
        <p:sp>
          <p:nvSpPr>
            <p:cNvPr id="47114" name="Text Box 11"/>
            <p:cNvSpPr txBox="1">
              <a:spLocks noChangeArrowheads="1"/>
            </p:cNvSpPr>
            <p:nvPr/>
          </p:nvSpPr>
          <p:spPr bwMode="auto">
            <a:xfrm>
              <a:off x="4704" y="2160"/>
              <a:ext cx="3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400" b="1"/>
                <a:t>F</a:t>
              </a:r>
              <a:r>
                <a:rPr lang="en-US" sz="2400" b="1" baseline="-25000"/>
                <a:t>a2</a:t>
              </a:r>
            </a:p>
          </p:txBody>
        </p:sp>
      </p:grpSp>
      <p:pic>
        <p:nvPicPr>
          <p:cNvPr id="47109" name="Sound 3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ound 4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36823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Mass and Inertia</a:t>
            </a:r>
          </a:p>
        </p:txBody>
      </p:sp>
      <p:sp>
        <p:nvSpPr>
          <p:cNvPr id="302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Chemists like to define mass as the amount of </a:t>
            </a:r>
            <a:r>
              <a:rPr lang="ja-JP" altLang="en-US">
                <a:latin typeface="Comic Sans MS" charset="0"/>
                <a:ea typeface="MS PGothic" charset="0"/>
              </a:rPr>
              <a:t>“</a:t>
            </a:r>
            <a:r>
              <a:rPr lang="en-US" altLang="ja-JP">
                <a:latin typeface="Comic Sans MS" charset="0"/>
                <a:ea typeface="MS PGothic" charset="0"/>
              </a:rPr>
              <a:t>stuff</a:t>
            </a:r>
            <a:r>
              <a:rPr lang="ja-JP" altLang="en-US">
                <a:latin typeface="Comic Sans MS" charset="0"/>
                <a:ea typeface="MS PGothic" charset="0"/>
              </a:rPr>
              <a:t>”</a:t>
            </a:r>
            <a:r>
              <a:rPr lang="en-US" altLang="ja-JP">
                <a:latin typeface="Comic Sans MS" charset="0"/>
                <a:ea typeface="MS PGothic" charset="0"/>
              </a:rPr>
              <a:t> or </a:t>
            </a:r>
            <a:r>
              <a:rPr lang="ja-JP" altLang="en-US">
                <a:latin typeface="Comic Sans MS" charset="0"/>
                <a:ea typeface="MS PGothic" charset="0"/>
              </a:rPr>
              <a:t>“</a:t>
            </a:r>
            <a:r>
              <a:rPr lang="en-US" altLang="ja-JP">
                <a:latin typeface="Comic Sans MS" charset="0"/>
                <a:ea typeface="MS PGothic" charset="0"/>
              </a:rPr>
              <a:t>matter</a:t>
            </a:r>
            <a:r>
              <a:rPr lang="ja-JP" altLang="en-US">
                <a:latin typeface="Comic Sans MS" charset="0"/>
                <a:ea typeface="MS PGothic" charset="0"/>
              </a:rPr>
              <a:t>”</a:t>
            </a:r>
            <a:r>
              <a:rPr lang="en-US" altLang="ja-JP">
                <a:latin typeface="Comic Sans MS" charset="0"/>
                <a:ea typeface="MS PGothic" charset="0"/>
              </a:rPr>
              <a:t> a substance has.</a:t>
            </a:r>
          </a:p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Physicists define </a:t>
            </a:r>
            <a:r>
              <a:rPr lang="en-US">
                <a:solidFill>
                  <a:srgbClr val="CC0000"/>
                </a:solidFill>
                <a:latin typeface="Comic Sans MS" charset="0"/>
                <a:ea typeface="MS PGothic" charset="0"/>
              </a:rPr>
              <a:t>mass</a:t>
            </a:r>
            <a:r>
              <a:rPr lang="en-US">
                <a:latin typeface="Comic Sans MS" charset="0"/>
                <a:ea typeface="MS PGothic" charset="0"/>
              </a:rPr>
              <a:t> as </a:t>
            </a:r>
            <a:r>
              <a:rPr lang="en-US">
                <a:solidFill>
                  <a:srgbClr val="CC0000"/>
                </a:solidFill>
                <a:latin typeface="Comic Sans MS" charset="0"/>
                <a:ea typeface="MS PGothic" charset="0"/>
              </a:rPr>
              <a:t>inertia</a:t>
            </a:r>
            <a:r>
              <a:rPr lang="en-US">
                <a:latin typeface="Comic Sans MS" charset="0"/>
                <a:ea typeface="MS PGothic" charset="0"/>
              </a:rPr>
              <a:t>, which is the ability of a body to resist acceleration by a net force.</a:t>
            </a:r>
          </a:p>
        </p:txBody>
      </p:sp>
      <p:pic>
        <p:nvPicPr>
          <p:cNvPr id="49155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62802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Sample Problem</a:t>
            </a:r>
          </a:p>
        </p:txBody>
      </p:sp>
      <p:sp>
        <p:nvSpPr>
          <p:cNvPr id="5120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8153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mic Sans MS" charset="0"/>
                <a:ea typeface="MS PGothic" charset="0"/>
              </a:rPr>
              <a:t>A heavy block hangs from a string attached to a rod. An identical string hangs down from the bottom of the block. Which string breaks</a:t>
            </a:r>
          </a:p>
          <a:p>
            <a:pPr marL="1220788" lvl="1" indent="-533400" eaLnBrk="1" hangingPunct="1">
              <a:lnSpc>
                <a:spcPct val="90000"/>
              </a:lnSpc>
              <a:buFont typeface="Wingdings" charset="0"/>
              <a:buAutoNum type="alphaLcParenR"/>
            </a:pPr>
            <a:r>
              <a:rPr lang="en-US">
                <a:latin typeface="Comic Sans MS" charset="0"/>
                <a:ea typeface="MS PGothic" charset="0"/>
              </a:rPr>
              <a:t>when the lower string is pulled with a slowly increasing force?</a:t>
            </a:r>
          </a:p>
          <a:p>
            <a:pPr marL="1220788" lvl="1" indent="-533400" eaLnBrk="1" hangingPunct="1">
              <a:lnSpc>
                <a:spcPct val="90000"/>
              </a:lnSpc>
              <a:buFont typeface="Wingdings" charset="0"/>
              <a:buNone/>
            </a:pPr>
            <a:endParaRPr lang="en-US">
              <a:latin typeface="Comic Sans MS" charset="0"/>
              <a:ea typeface="MS PGothic" charset="0"/>
            </a:endParaRPr>
          </a:p>
          <a:p>
            <a:pPr marL="1220788" lvl="1" indent="-533400" eaLnBrk="1" hangingPunct="1">
              <a:lnSpc>
                <a:spcPct val="90000"/>
              </a:lnSpc>
              <a:buFont typeface="Wingdings" charset="0"/>
              <a:buAutoNum type="alphaLcParenR"/>
            </a:pPr>
            <a:r>
              <a:rPr lang="en-US">
                <a:latin typeface="Comic Sans MS" charset="0"/>
                <a:ea typeface="MS PGothic" charset="0"/>
              </a:rPr>
              <a:t>when the lower string is pulled with a quick jerk?</a:t>
            </a:r>
          </a:p>
        </p:txBody>
      </p:sp>
      <p:sp>
        <p:nvSpPr>
          <p:cNvPr id="303108" name="Text Box 4"/>
          <p:cNvSpPr txBox="1">
            <a:spLocks noChangeArrowheads="1"/>
          </p:cNvSpPr>
          <p:nvPr/>
        </p:nvSpPr>
        <p:spPr bwMode="auto">
          <a:xfrm>
            <a:off x="1203325" y="4770438"/>
            <a:ext cx="6288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CC0000"/>
                </a:solidFill>
              </a:rPr>
              <a:t>Top string breaks due to its greater force.</a:t>
            </a:r>
          </a:p>
        </p:txBody>
      </p:sp>
      <p:sp>
        <p:nvSpPr>
          <p:cNvPr id="303109" name="Text Box 5"/>
          <p:cNvSpPr txBox="1">
            <a:spLocks noChangeArrowheads="1"/>
          </p:cNvSpPr>
          <p:nvPr/>
        </p:nvSpPr>
        <p:spPr bwMode="auto">
          <a:xfrm>
            <a:off x="0" y="6035675"/>
            <a:ext cx="876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CC0000"/>
                </a:solidFill>
              </a:rPr>
              <a:t>Bottom string breaks because block has lots of inertia and resists acceleration. Pulling force doesn</a:t>
            </a:r>
            <a:r>
              <a:rPr lang="ja-JP" altLang="en-US" sz="2400">
                <a:solidFill>
                  <a:srgbClr val="CC0000"/>
                </a:solidFill>
              </a:rPr>
              <a:t>’</a:t>
            </a:r>
            <a:r>
              <a:rPr lang="en-US" altLang="ja-JP" sz="2400">
                <a:solidFill>
                  <a:srgbClr val="CC0000"/>
                </a:solidFill>
              </a:rPr>
              <a:t>t reach top string.</a:t>
            </a:r>
            <a:endParaRPr lang="en-US" sz="2400">
              <a:solidFill>
                <a:srgbClr val="CC0000"/>
              </a:solidFill>
            </a:endParaRPr>
          </a:p>
        </p:txBody>
      </p:sp>
      <p:pic>
        <p:nvPicPr>
          <p:cNvPr id="51205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70022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build="p" autoUpdateAnimBg="0"/>
      <p:bldP spid="30310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5.3 - Newton</a:t>
            </a:r>
            <a:r>
              <a:rPr lang="ja-JP" altLang="en-US">
                <a:latin typeface="Comic Sans MS" charset="0"/>
                <a:ea typeface="MS PGothic" charset="0"/>
              </a:rPr>
              <a:t>’</a:t>
            </a:r>
            <a:r>
              <a:rPr lang="en-US" altLang="ja-JP">
                <a:latin typeface="Comic Sans MS" charset="0"/>
                <a:ea typeface="MS PGothic" charset="0"/>
              </a:rPr>
              <a:t>s Second Law</a:t>
            </a:r>
            <a:endParaRPr lang="en-US">
              <a:latin typeface="Comic Sans MS" charset="0"/>
              <a:ea typeface="MS PGothic" charset="0"/>
            </a:endParaRPr>
          </a:p>
        </p:txBody>
      </p:sp>
      <p:sp>
        <p:nvSpPr>
          <p:cNvPr id="5325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>
              <a:latin typeface="Comic Sans MS" charset="0"/>
              <a:ea typeface="MS PGothic" charset="0"/>
            </a:endParaRPr>
          </a:p>
        </p:txBody>
      </p:sp>
      <p:pic>
        <p:nvPicPr>
          <p:cNvPr id="53251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 advTm="4954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Newton</a:t>
            </a:r>
            <a:r>
              <a:rPr lang="ja-JP" altLang="en-US">
                <a:latin typeface="Comic Sans MS" charset="0"/>
                <a:ea typeface="MS PGothic" charset="0"/>
              </a:rPr>
              <a:t>’</a:t>
            </a:r>
            <a:r>
              <a:rPr lang="en-US" altLang="ja-JP">
                <a:latin typeface="Comic Sans MS" charset="0"/>
                <a:ea typeface="MS PGothic" charset="0"/>
              </a:rPr>
              <a:t>s Second Law</a:t>
            </a:r>
            <a:endParaRPr lang="en-US">
              <a:latin typeface="Comic Sans MS" charset="0"/>
              <a:ea typeface="MS PGothic" charset="0"/>
            </a:endParaRPr>
          </a:p>
        </p:txBody>
      </p:sp>
      <p:sp>
        <p:nvSpPr>
          <p:cNvPr id="14643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A body </a:t>
            </a:r>
            <a:r>
              <a:rPr lang="en-US">
                <a:solidFill>
                  <a:srgbClr val="CC0000"/>
                </a:solidFill>
                <a:latin typeface="Comic Sans MS" charset="0"/>
                <a:ea typeface="MS PGothic" charset="0"/>
              </a:rPr>
              <a:t>accelerates</a:t>
            </a:r>
            <a:r>
              <a:rPr lang="en-US">
                <a:latin typeface="Comic Sans MS" charset="0"/>
                <a:ea typeface="MS PGothic" charset="0"/>
              </a:rPr>
              <a:t> when acted upon by a </a:t>
            </a:r>
            <a:r>
              <a:rPr lang="en-US">
                <a:solidFill>
                  <a:srgbClr val="CC0000"/>
                </a:solidFill>
                <a:latin typeface="Comic Sans MS" charset="0"/>
                <a:ea typeface="MS PGothic" charset="0"/>
              </a:rPr>
              <a:t>net external force</a:t>
            </a:r>
            <a:r>
              <a:rPr lang="en-US">
                <a:latin typeface="Comic Sans MS" charset="0"/>
                <a:ea typeface="MS PGothic" charset="0"/>
              </a:rPr>
              <a:t>.</a:t>
            </a:r>
          </a:p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The acceleration is proportional to the net force and is in the direction which the net force acts.  </a:t>
            </a:r>
          </a:p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a = Force/Mass </a:t>
            </a:r>
          </a:p>
        </p:txBody>
      </p:sp>
      <p:pic>
        <p:nvPicPr>
          <p:cNvPr id="55299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37571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6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6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Newton</a:t>
            </a:r>
            <a:r>
              <a:rPr lang="ja-JP" altLang="en-US">
                <a:latin typeface="Comic Sans MS" charset="0"/>
                <a:ea typeface="MS PGothic" charset="0"/>
              </a:rPr>
              <a:t>’</a:t>
            </a:r>
            <a:r>
              <a:rPr lang="en-US" altLang="ja-JP">
                <a:latin typeface="Comic Sans MS" charset="0"/>
                <a:ea typeface="MS PGothic" charset="0"/>
              </a:rPr>
              <a:t>s Second Law</a:t>
            </a:r>
            <a:endParaRPr lang="en-US">
              <a:latin typeface="Comic Sans MS" charset="0"/>
              <a:ea typeface="MS PGothic" charset="0"/>
            </a:endParaRPr>
          </a:p>
        </p:txBody>
      </p:sp>
      <p:sp>
        <p:nvSpPr>
          <p:cNvPr id="14746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CC0000"/>
                </a:solidFill>
                <a:latin typeface="Comic Sans MS" charset="0"/>
                <a:ea typeface="MS PGothic" charset="0"/>
              </a:rPr>
              <a:t>∑F = ma</a:t>
            </a:r>
            <a:r>
              <a:rPr lang="en-US" sz="3600">
                <a:latin typeface="Comic Sans MS" charset="0"/>
                <a:ea typeface="MS PGothic" charset="0"/>
              </a:rPr>
              <a:t> </a:t>
            </a:r>
          </a:p>
          <a:p>
            <a:pPr lvl="1" eaLnBrk="1" hangingPunct="1"/>
            <a:r>
              <a:rPr lang="en-US" sz="3200">
                <a:latin typeface="Comic Sans MS" charset="0"/>
                <a:ea typeface="MS PGothic" charset="0"/>
              </a:rPr>
              <a:t>where ∑F is the net force measured in Newtons (N)</a:t>
            </a:r>
          </a:p>
          <a:p>
            <a:pPr lvl="1" eaLnBrk="1" hangingPunct="1"/>
            <a:r>
              <a:rPr lang="en-US" sz="3200">
                <a:latin typeface="Comic Sans MS" charset="0"/>
                <a:ea typeface="MS PGothic" charset="0"/>
              </a:rPr>
              <a:t>m is mass (kg)</a:t>
            </a:r>
          </a:p>
          <a:p>
            <a:pPr lvl="1" eaLnBrk="1" hangingPunct="1"/>
            <a:r>
              <a:rPr lang="en-US" sz="3200">
                <a:latin typeface="Comic Sans MS" charset="0"/>
                <a:ea typeface="MS PGothic" charset="0"/>
              </a:rPr>
              <a:t>a is acceleration (m/s</a:t>
            </a:r>
            <a:r>
              <a:rPr lang="en-US" sz="3200" baseline="30000">
                <a:latin typeface="Comic Sans MS" charset="0"/>
                <a:ea typeface="MS PGothic" charset="0"/>
              </a:rPr>
              <a:t>2</a:t>
            </a:r>
            <a:r>
              <a:rPr lang="en-US" sz="3200">
                <a:latin typeface="Comic Sans MS" charset="0"/>
                <a:ea typeface="MS PGothic" charset="0"/>
              </a:rPr>
              <a:t>)</a:t>
            </a:r>
          </a:p>
        </p:txBody>
      </p:sp>
      <p:pic>
        <p:nvPicPr>
          <p:cNvPr id="57347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33629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7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1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Units of force</a:t>
            </a:r>
          </a:p>
        </p:txBody>
      </p:sp>
      <p:sp>
        <p:nvSpPr>
          <p:cNvPr id="108552" name="Rectangle 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C0000"/>
                </a:solidFill>
                <a:latin typeface="Comic Sans MS" charset="0"/>
                <a:ea typeface="MS PGothic" charset="0"/>
              </a:rPr>
              <a:t>Newton (SI system)</a:t>
            </a:r>
          </a:p>
          <a:p>
            <a:pPr lvl="1" eaLnBrk="1" hangingPunct="1"/>
            <a:r>
              <a:rPr lang="en-US">
                <a:solidFill>
                  <a:srgbClr val="CC0000"/>
                </a:solidFill>
                <a:latin typeface="Comic Sans MS" charset="0"/>
                <a:ea typeface="MS PGothic" charset="0"/>
                <a:sym typeface="Symbol" charset="0"/>
              </a:rPr>
              <a:t>1 N  = 1 kg m /s</a:t>
            </a:r>
            <a:r>
              <a:rPr lang="en-US" baseline="30000">
                <a:solidFill>
                  <a:srgbClr val="CC0000"/>
                </a:solidFill>
                <a:latin typeface="Comic Sans MS" charset="0"/>
                <a:ea typeface="MS PGothic" charset="0"/>
                <a:sym typeface="Symbol" charset="0"/>
              </a:rPr>
              <a:t>2</a:t>
            </a:r>
          </a:p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1 N is the force required to accelerate a 1 kg mass at a rate of 1 m/s</a:t>
            </a:r>
            <a:r>
              <a:rPr lang="en-US" baseline="30000">
                <a:latin typeface="Comic Sans MS" charset="0"/>
                <a:ea typeface="MS PGothic" charset="0"/>
              </a:rPr>
              <a:t>2</a:t>
            </a:r>
          </a:p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Pound (British system)</a:t>
            </a:r>
          </a:p>
          <a:p>
            <a:pPr lvl="1" eaLnBrk="1" hangingPunct="1"/>
            <a:r>
              <a:rPr lang="en-US">
                <a:latin typeface="Comic Sans MS" charset="0"/>
                <a:ea typeface="MS PGothic" charset="0"/>
              </a:rPr>
              <a:t>1 lb = 1 slug ft /s</a:t>
            </a:r>
            <a:r>
              <a:rPr lang="en-US" baseline="30000">
                <a:latin typeface="Comic Sans MS" charset="0"/>
                <a:ea typeface="MS PGothic" charset="0"/>
              </a:rPr>
              <a:t>2</a:t>
            </a:r>
          </a:p>
        </p:txBody>
      </p:sp>
      <p:pic>
        <p:nvPicPr>
          <p:cNvPr id="59395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31859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5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5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85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2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Working 2</a:t>
            </a:r>
            <a:r>
              <a:rPr lang="en-US" baseline="30000">
                <a:latin typeface="Comic Sans MS" charset="0"/>
                <a:ea typeface="MS PGothic" charset="0"/>
              </a:rPr>
              <a:t>nd</a:t>
            </a:r>
            <a:r>
              <a:rPr lang="en-US">
                <a:latin typeface="Comic Sans MS" charset="0"/>
                <a:ea typeface="MS PGothic" charset="0"/>
              </a:rPr>
              <a:t> Law Problems</a:t>
            </a:r>
          </a:p>
        </p:txBody>
      </p:sp>
      <p:sp>
        <p:nvSpPr>
          <p:cNvPr id="295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>
                <a:latin typeface="Comic Sans MS" charset="0"/>
                <a:ea typeface="MS PGothic" charset="0"/>
              </a:rPr>
              <a:t>Draw a force or free body diagram.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>
                <a:latin typeface="Comic Sans MS" charset="0"/>
                <a:ea typeface="MS PGothic" charset="0"/>
              </a:rPr>
              <a:t>Set up 2</a:t>
            </a:r>
            <a:r>
              <a:rPr lang="en-US" baseline="30000">
                <a:latin typeface="Comic Sans MS" charset="0"/>
                <a:ea typeface="MS PGothic" charset="0"/>
              </a:rPr>
              <a:t>nd</a:t>
            </a:r>
            <a:r>
              <a:rPr lang="en-US">
                <a:latin typeface="Comic Sans MS" charset="0"/>
                <a:ea typeface="MS PGothic" charset="0"/>
              </a:rPr>
              <a:t> Law equations in each dimension.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Symbol" charset="0"/>
                <a:ea typeface="MS PGothic" charset="0"/>
              </a:rPr>
              <a:t>	</a:t>
            </a:r>
            <a:r>
              <a:rPr lang="en-US">
                <a:solidFill>
                  <a:srgbClr val="FF0000"/>
                </a:solidFill>
                <a:latin typeface="Symbol" charset="0"/>
                <a:ea typeface="MS PGothic" charset="0"/>
              </a:rPr>
              <a:t>S</a:t>
            </a:r>
            <a:r>
              <a:rPr lang="en-US">
                <a:solidFill>
                  <a:srgbClr val="FF0000"/>
                </a:solidFill>
                <a:latin typeface="Comic Sans MS" charset="0"/>
                <a:ea typeface="MS PGothic" charset="0"/>
              </a:rPr>
              <a:t>F</a:t>
            </a:r>
            <a:r>
              <a:rPr lang="en-US" baseline="-25000">
                <a:solidFill>
                  <a:srgbClr val="FF0000"/>
                </a:solidFill>
                <a:latin typeface="Comic Sans MS" charset="0"/>
                <a:ea typeface="MS PGothic" charset="0"/>
              </a:rPr>
              <a:t>x</a:t>
            </a:r>
            <a:r>
              <a:rPr lang="en-US">
                <a:solidFill>
                  <a:srgbClr val="FF0000"/>
                </a:solidFill>
                <a:latin typeface="Comic Sans MS" charset="0"/>
                <a:ea typeface="MS PGothic" charset="0"/>
              </a:rPr>
              <a:t> = ma</a:t>
            </a:r>
            <a:r>
              <a:rPr lang="en-US" baseline="-25000">
                <a:solidFill>
                  <a:srgbClr val="FF0000"/>
                </a:solidFill>
                <a:latin typeface="Comic Sans MS" charset="0"/>
                <a:ea typeface="MS PGothic" charset="0"/>
              </a:rPr>
              <a:t>x</a:t>
            </a:r>
            <a:r>
              <a:rPr lang="en-US">
                <a:solidFill>
                  <a:srgbClr val="FF0000"/>
                </a:solidFill>
                <a:latin typeface="Comic Sans MS" charset="0"/>
                <a:ea typeface="MS PGothic" charset="0"/>
              </a:rPr>
              <a:t>  and/or    </a:t>
            </a:r>
            <a:r>
              <a:rPr lang="en-US">
                <a:solidFill>
                  <a:srgbClr val="FF0000"/>
                </a:solidFill>
                <a:latin typeface="Symbol" charset="0"/>
                <a:ea typeface="MS PGothic" charset="0"/>
              </a:rPr>
              <a:t>S</a:t>
            </a:r>
            <a:r>
              <a:rPr lang="en-US">
                <a:solidFill>
                  <a:srgbClr val="FF0000"/>
                </a:solidFill>
                <a:latin typeface="Comic Sans MS" charset="0"/>
                <a:ea typeface="MS PGothic" charset="0"/>
              </a:rPr>
              <a:t>F</a:t>
            </a:r>
            <a:r>
              <a:rPr lang="en-US" baseline="-25000">
                <a:solidFill>
                  <a:srgbClr val="FF0000"/>
                </a:solidFill>
                <a:latin typeface="Comic Sans MS" charset="0"/>
                <a:ea typeface="MS PGothic" charset="0"/>
              </a:rPr>
              <a:t>y</a:t>
            </a:r>
            <a:r>
              <a:rPr lang="en-US">
                <a:solidFill>
                  <a:srgbClr val="FF0000"/>
                </a:solidFill>
                <a:latin typeface="Comic Sans MS" charset="0"/>
                <a:ea typeface="MS PGothic" charset="0"/>
              </a:rPr>
              <a:t> = ma</a:t>
            </a:r>
            <a:r>
              <a:rPr lang="en-US" baseline="-25000">
                <a:solidFill>
                  <a:srgbClr val="FF0000"/>
                </a:solidFill>
                <a:latin typeface="Comic Sans MS" charset="0"/>
                <a:ea typeface="MS PGothic" charset="0"/>
              </a:rPr>
              <a:t>y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>
                <a:latin typeface="Comic Sans MS" charset="0"/>
                <a:ea typeface="MS PGothic" charset="0"/>
              </a:rPr>
              <a:t>Identify numerical data.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mic Sans MS" charset="0"/>
                <a:ea typeface="MS PGothic" charset="0"/>
              </a:rPr>
              <a:t>  </a:t>
            </a:r>
            <a:r>
              <a:rPr lang="en-US">
                <a:solidFill>
                  <a:srgbClr val="FF0000"/>
                </a:solidFill>
                <a:latin typeface="Comic Sans MS" charset="0"/>
                <a:ea typeface="MS PGothic" charset="0"/>
              </a:rPr>
              <a:t>   x-problem and/or y-problem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>
                <a:latin typeface="Comic Sans MS" charset="0"/>
                <a:ea typeface="MS PGothic" charset="0"/>
              </a:rPr>
              <a:t>Substitute numbers into equations.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mic Sans MS" charset="0"/>
                <a:ea typeface="MS PGothic" charset="0"/>
              </a:rPr>
              <a:t>   </a:t>
            </a:r>
            <a:r>
              <a:rPr lang="en-US">
                <a:solidFill>
                  <a:srgbClr val="FF0000"/>
                </a:solidFill>
                <a:latin typeface="Comic Sans MS" charset="0"/>
                <a:ea typeface="MS PGothic" charset="0"/>
              </a:rPr>
              <a:t>  </a:t>
            </a:r>
            <a:r>
              <a:rPr lang="ja-JP" altLang="en-US">
                <a:solidFill>
                  <a:srgbClr val="FF0000"/>
                </a:solidFill>
                <a:latin typeface="Comic Sans MS" charset="0"/>
                <a:ea typeface="MS PGothic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Comic Sans MS" charset="0"/>
                <a:ea typeface="MS PGothic" charset="0"/>
              </a:rPr>
              <a:t>plug-n-chug</a:t>
            </a:r>
            <a:r>
              <a:rPr lang="ja-JP" altLang="en-US">
                <a:solidFill>
                  <a:srgbClr val="FF0000"/>
                </a:solidFill>
                <a:latin typeface="Comic Sans MS" charset="0"/>
                <a:ea typeface="MS PGothic" charset="0"/>
              </a:rPr>
              <a:t>”</a:t>
            </a:r>
            <a:endParaRPr lang="en-US" altLang="ja-JP">
              <a:solidFill>
                <a:srgbClr val="FF0000"/>
              </a:solidFill>
              <a:latin typeface="Comic Sans MS" charset="0"/>
              <a:ea typeface="MS PGothic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>
                <a:latin typeface="Comic Sans MS" charset="0"/>
                <a:ea typeface="MS PGothic" charset="0"/>
              </a:rPr>
              <a:t>Solve the equations.</a:t>
            </a:r>
          </a:p>
        </p:txBody>
      </p:sp>
      <p:pic>
        <p:nvPicPr>
          <p:cNvPr id="61443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6859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Sample Problem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1219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In a grocery store, you push a 14.5-kg cart with a force of 12.0 N. If the cart starts at rest, how far does it move in 3.00 seconds?</a:t>
            </a:r>
          </a:p>
          <a:p>
            <a:pPr marL="0" indent="0" eaLnBrk="1" hangingPunct="1"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 m = 14.5 kg, </a:t>
            </a:r>
            <a:r>
              <a:rPr lang="en-US" sz="2800">
                <a:latin typeface="Symbol" charset="0"/>
                <a:ea typeface="MS PGothic" charset="0"/>
              </a:rPr>
              <a:t>S</a:t>
            </a:r>
            <a:r>
              <a:rPr lang="en-US" sz="2800">
                <a:latin typeface="Arial" charset="0"/>
                <a:ea typeface="MS PGothic" charset="0"/>
              </a:rPr>
              <a:t>F = 12 N, t = 3 s, v</a:t>
            </a:r>
            <a:r>
              <a:rPr lang="en-US" sz="2800" baseline="-25000">
                <a:latin typeface="Arial" charset="0"/>
                <a:ea typeface="MS PGothic" charset="0"/>
              </a:rPr>
              <a:t>o</a:t>
            </a:r>
            <a:r>
              <a:rPr lang="en-US" sz="2800">
                <a:latin typeface="Arial" charset="0"/>
                <a:ea typeface="MS PGothic" charset="0"/>
              </a:rPr>
              <a:t> = 0 m/s a= ?</a:t>
            </a:r>
          </a:p>
          <a:p>
            <a:pPr marL="0" indent="0" eaLnBrk="1" hangingPunct="1"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 x = ?</a:t>
            </a:r>
          </a:p>
          <a:p>
            <a:pPr marL="0" indent="0" eaLnBrk="1" hangingPunct="1"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 x = v</a:t>
            </a:r>
            <a:r>
              <a:rPr lang="en-US" sz="2800" baseline="-25000">
                <a:latin typeface="Arial" charset="0"/>
                <a:ea typeface="MS PGothic" charset="0"/>
              </a:rPr>
              <a:t>o</a:t>
            </a:r>
            <a:r>
              <a:rPr lang="en-US" sz="2800">
                <a:latin typeface="Arial" charset="0"/>
                <a:ea typeface="MS PGothic" charset="0"/>
              </a:rPr>
              <a:t>t + ½at</a:t>
            </a:r>
            <a:r>
              <a:rPr lang="en-US" sz="2800" baseline="30000">
                <a:latin typeface="Arial" charset="0"/>
                <a:ea typeface="MS PGothic" charset="0"/>
              </a:rPr>
              <a:t>2</a:t>
            </a:r>
            <a:r>
              <a:rPr lang="en-US" sz="2800">
                <a:latin typeface="Arial" charset="0"/>
                <a:ea typeface="MS PGothic" charset="0"/>
              </a:rPr>
              <a:t>          </a:t>
            </a:r>
          </a:p>
          <a:p>
            <a:pPr marL="0" indent="0" eaLnBrk="1" hangingPunct="1"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Need to find </a:t>
            </a:r>
            <a:r>
              <a:rPr lang="ja-JP" altLang="en-US" sz="2800">
                <a:latin typeface="Arial" charset="0"/>
                <a:ea typeface="MS PGothic" charset="0"/>
              </a:rPr>
              <a:t>‘</a:t>
            </a:r>
            <a:r>
              <a:rPr lang="en-US" altLang="ja-JP" sz="2800">
                <a:latin typeface="Arial" charset="0"/>
                <a:ea typeface="MS PGothic" charset="0"/>
              </a:rPr>
              <a:t>a</a:t>
            </a:r>
            <a:r>
              <a:rPr lang="ja-JP" altLang="en-US" sz="2800">
                <a:latin typeface="Arial" charset="0"/>
                <a:ea typeface="MS PGothic" charset="0"/>
              </a:rPr>
              <a:t>’</a:t>
            </a:r>
            <a:r>
              <a:rPr lang="en-US" altLang="ja-JP" sz="2800">
                <a:latin typeface="Arial" charset="0"/>
                <a:ea typeface="MS PGothic" charset="0"/>
              </a:rPr>
              <a:t>, use </a:t>
            </a:r>
            <a:r>
              <a:rPr lang="en-US" altLang="ja-JP" sz="2800">
                <a:latin typeface="Symbol" charset="0"/>
                <a:ea typeface="MS PGothic" charset="0"/>
              </a:rPr>
              <a:t>S</a:t>
            </a:r>
            <a:r>
              <a:rPr lang="en-US" altLang="ja-JP" sz="2800">
                <a:latin typeface="Arial" charset="0"/>
                <a:ea typeface="MS PGothic" charset="0"/>
              </a:rPr>
              <a:t>F = ma (a = F/m)</a:t>
            </a:r>
          </a:p>
          <a:p>
            <a:pPr marL="0" indent="0" eaLnBrk="1" hangingPunct="1"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 x = (0)(3) + ½(12N/14.5 kg)(3)</a:t>
            </a:r>
            <a:r>
              <a:rPr lang="en-US" sz="2800" baseline="30000">
                <a:latin typeface="Arial" charset="0"/>
                <a:ea typeface="MS PGothic" charset="0"/>
              </a:rPr>
              <a:t>2</a:t>
            </a:r>
            <a:endParaRPr lang="en-US" sz="2800">
              <a:latin typeface="Arial" charset="0"/>
              <a:ea typeface="MS PGothic" charset="0"/>
            </a:endParaRPr>
          </a:p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 x = </a:t>
            </a:r>
            <a:r>
              <a:rPr lang="en-US" sz="2400">
                <a:latin typeface="Arial" charset="0"/>
                <a:ea typeface="MS PGothic" charset="0"/>
              </a:rPr>
              <a:t> 3.72 m</a:t>
            </a:r>
          </a:p>
          <a:p>
            <a:pPr marL="0" indent="0" eaLnBrk="1" hangingPunct="1">
              <a:buFontTx/>
              <a:buNone/>
            </a:pPr>
            <a:r>
              <a:rPr lang="en-US" sz="2400">
                <a:latin typeface="Arial" charset="0"/>
                <a:ea typeface="MS PGothic" charset="0"/>
              </a:rPr>
              <a:t> </a:t>
            </a:r>
          </a:p>
          <a:p>
            <a:pPr marL="0" indent="0" eaLnBrk="1" hangingPunct="1">
              <a:buFontTx/>
              <a:buNone/>
            </a:pPr>
            <a:endParaRPr lang="en-US" sz="2400">
              <a:latin typeface="Arial" charset="0"/>
              <a:ea typeface="MS PGothic" charset="0"/>
            </a:endParaRPr>
          </a:p>
        </p:txBody>
      </p:sp>
      <p:pic>
        <p:nvPicPr>
          <p:cNvPr id="63491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90155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Isaac Newton</a:t>
            </a:r>
          </a:p>
        </p:txBody>
      </p:sp>
      <p:sp>
        <p:nvSpPr>
          <p:cNvPr id="20480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848600" cy="4724400"/>
          </a:xfrm>
        </p:spPr>
        <p:txBody>
          <a:bodyPr/>
          <a:lstStyle/>
          <a:p>
            <a:pPr eaLnBrk="1" hangingPunct="1"/>
            <a:r>
              <a:rPr lang="en-US" sz="2400">
                <a:latin typeface="Comic Sans MS" charset="0"/>
                <a:ea typeface="MS PGothic" charset="0"/>
              </a:rPr>
              <a:t>Arguably the greatest scientific genius ever.</a:t>
            </a:r>
          </a:p>
          <a:p>
            <a:pPr eaLnBrk="1" hangingPunct="1"/>
            <a:r>
              <a:rPr lang="en-US" sz="2400">
                <a:latin typeface="Comic Sans MS" charset="0"/>
                <a:ea typeface="MS PGothic" charset="0"/>
              </a:rPr>
              <a:t>Came up with 3 Laws of Motion to explain the observations and analyses of Galileo and Johannes Kepler.</a:t>
            </a:r>
          </a:p>
          <a:p>
            <a:pPr eaLnBrk="1" hangingPunct="1"/>
            <a:r>
              <a:rPr lang="en-US" sz="2400">
                <a:latin typeface="Comic Sans MS" charset="0"/>
                <a:ea typeface="MS PGothic" charset="0"/>
              </a:rPr>
              <a:t>Discovered that white light was composed of many colors all mixed together.</a:t>
            </a:r>
          </a:p>
          <a:p>
            <a:pPr eaLnBrk="1" hangingPunct="1"/>
            <a:r>
              <a:rPr lang="en-US" sz="2400">
                <a:latin typeface="Comic Sans MS" charset="0"/>
                <a:ea typeface="MS PGothic" charset="0"/>
              </a:rPr>
              <a:t>Invented new mathematical techniques such as calculus and binomial expansion theorem in his study of physics.</a:t>
            </a:r>
          </a:p>
          <a:p>
            <a:pPr eaLnBrk="1" hangingPunct="1"/>
            <a:r>
              <a:rPr lang="en-US" sz="2400">
                <a:latin typeface="Comic Sans MS" charset="0"/>
                <a:ea typeface="MS PGothic" charset="0"/>
              </a:rPr>
              <a:t>Published his Laws in 1687 in the book Mathematical Principles of Natural Philosophy.</a:t>
            </a:r>
          </a:p>
        </p:txBody>
      </p:sp>
      <p:pic>
        <p:nvPicPr>
          <p:cNvPr id="5125" name="Picture 5" descr="C:\Users\Chris\AppData\Local\Microsoft\Windows\Temporary Internet Files\Content.IE5\EUJ0T5FN\MC900413302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8600"/>
            <a:ext cx="2335213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64102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4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4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4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4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4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Sample Problem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1981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A catcher stops a 92 mph pitch in his glove, bringing it to rest in 0.15 m. If the force exerted by the catcher is 803 N, what is the mass of the ball?</a:t>
            </a:r>
          </a:p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v</a:t>
            </a:r>
            <a:r>
              <a:rPr lang="en-US" baseline="-25000">
                <a:latin typeface="Arial" charset="0"/>
                <a:ea typeface="MS PGothic" charset="0"/>
              </a:rPr>
              <a:t>o</a:t>
            </a:r>
            <a:r>
              <a:rPr lang="en-US">
                <a:latin typeface="Arial" charset="0"/>
                <a:ea typeface="MS PGothic" charset="0"/>
              </a:rPr>
              <a:t> = 92 mph = 41.1 m/s, v = 0 m/s,  x = 0.15 m, </a:t>
            </a:r>
            <a:r>
              <a:rPr lang="en-US">
                <a:latin typeface="Symbol" charset="0"/>
                <a:ea typeface="MS PGothic" charset="0"/>
              </a:rPr>
              <a:t>S</a:t>
            </a:r>
            <a:r>
              <a:rPr lang="en-US">
                <a:latin typeface="Arial" charset="0"/>
                <a:ea typeface="MS PGothic" charset="0"/>
              </a:rPr>
              <a:t>F = 803 N</a:t>
            </a:r>
          </a:p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m = ?</a:t>
            </a:r>
          </a:p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m = </a:t>
            </a:r>
            <a:r>
              <a:rPr lang="en-US">
                <a:latin typeface="Symbol" charset="0"/>
                <a:ea typeface="MS PGothic" charset="0"/>
              </a:rPr>
              <a:t>S</a:t>
            </a:r>
            <a:r>
              <a:rPr lang="en-US">
                <a:latin typeface="Arial" charset="0"/>
                <a:ea typeface="MS PGothic" charset="0"/>
              </a:rPr>
              <a:t>F/a   need to find </a:t>
            </a:r>
            <a:r>
              <a:rPr lang="ja-JP" altLang="en-US">
                <a:latin typeface="Arial" charset="0"/>
                <a:ea typeface="MS PGothic" charset="0"/>
              </a:rPr>
              <a:t>‘</a:t>
            </a:r>
            <a:r>
              <a:rPr lang="en-US" altLang="ja-JP">
                <a:latin typeface="Arial" charset="0"/>
                <a:ea typeface="MS PGothic" charset="0"/>
              </a:rPr>
              <a:t>a</a:t>
            </a:r>
            <a:r>
              <a:rPr lang="ja-JP" altLang="en-US">
                <a:latin typeface="Arial" charset="0"/>
                <a:ea typeface="MS PGothic" charset="0"/>
              </a:rPr>
              <a:t>’</a:t>
            </a:r>
            <a:r>
              <a:rPr lang="en-US" altLang="ja-JP">
                <a:latin typeface="Arial" charset="0"/>
                <a:ea typeface="MS PGothic" charset="0"/>
              </a:rPr>
              <a:t>, use v</a:t>
            </a:r>
            <a:r>
              <a:rPr lang="en-US" altLang="ja-JP" baseline="30000">
                <a:latin typeface="Arial" charset="0"/>
                <a:ea typeface="MS PGothic" charset="0"/>
              </a:rPr>
              <a:t>2</a:t>
            </a:r>
            <a:r>
              <a:rPr lang="en-US" altLang="ja-JP">
                <a:latin typeface="Arial" charset="0"/>
                <a:ea typeface="MS PGothic" charset="0"/>
              </a:rPr>
              <a:t> = v</a:t>
            </a:r>
            <a:r>
              <a:rPr lang="en-US" altLang="ja-JP" baseline="-25000">
                <a:latin typeface="Arial" charset="0"/>
                <a:ea typeface="MS PGothic" charset="0"/>
              </a:rPr>
              <a:t>o</a:t>
            </a:r>
            <a:r>
              <a:rPr lang="en-US" altLang="ja-JP" baseline="30000">
                <a:latin typeface="Arial" charset="0"/>
                <a:ea typeface="MS PGothic" charset="0"/>
              </a:rPr>
              <a:t>2</a:t>
            </a:r>
            <a:r>
              <a:rPr lang="en-US" altLang="ja-JP">
                <a:latin typeface="Arial" charset="0"/>
                <a:ea typeface="MS PGothic" charset="0"/>
              </a:rPr>
              <a:t> +2ax</a:t>
            </a:r>
          </a:p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a= 5630 m/s/s</a:t>
            </a:r>
          </a:p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F = ma = (m = F/a)</a:t>
            </a:r>
          </a:p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m = (803 N)/(  5630 m/s/s )</a:t>
            </a:r>
          </a:p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m = .14 kg </a:t>
            </a:r>
          </a:p>
        </p:txBody>
      </p:sp>
      <p:pic>
        <p:nvPicPr>
          <p:cNvPr id="65539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100842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Sample Problem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2286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A 747 jetliner lands and begins to slow to a stop as it moves along the runway. If its mass is 3.50 x 10</a:t>
            </a:r>
            <a:r>
              <a:rPr lang="en-US" baseline="30000">
                <a:latin typeface="Arial" charset="0"/>
                <a:ea typeface="MS PGothic" charset="0"/>
              </a:rPr>
              <a:t>5</a:t>
            </a:r>
            <a:r>
              <a:rPr lang="en-US">
                <a:latin typeface="Arial" charset="0"/>
                <a:ea typeface="MS PGothic" charset="0"/>
              </a:rPr>
              <a:t> kg, its speed is 27.0 m/s, and the net braking force is 4.30 x 10</a:t>
            </a:r>
            <a:r>
              <a:rPr lang="en-US" baseline="30000">
                <a:latin typeface="Arial" charset="0"/>
                <a:ea typeface="MS PGothic" charset="0"/>
              </a:rPr>
              <a:t>5</a:t>
            </a:r>
            <a:r>
              <a:rPr lang="en-US">
                <a:latin typeface="Arial" charset="0"/>
                <a:ea typeface="MS PGothic" charset="0"/>
              </a:rPr>
              <a:t> 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	a) what is its speed 7.50 s later?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 m = 3.50 x 10</a:t>
            </a:r>
            <a:r>
              <a:rPr lang="en-US" baseline="30000">
                <a:latin typeface="Arial" charset="0"/>
                <a:ea typeface="MS PGothic" charset="0"/>
              </a:rPr>
              <a:t>5</a:t>
            </a:r>
            <a:r>
              <a:rPr lang="en-US">
                <a:latin typeface="Arial" charset="0"/>
                <a:ea typeface="MS PGothic" charset="0"/>
              </a:rPr>
              <a:t> kg, v</a:t>
            </a:r>
            <a:r>
              <a:rPr lang="en-US" baseline="-25000">
                <a:latin typeface="Arial" charset="0"/>
                <a:ea typeface="MS PGothic" charset="0"/>
              </a:rPr>
              <a:t>o</a:t>
            </a:r>
            <a:r>
              <a:rPr lang="en-US">
                <a:latin typeface="Arial" charset="0"/>
                <a:ea typeface="MS PGothic" charset="0"/>
              </a:rPr>
              <a:t> = 27 m/s, </a:t>
            </a:r>
            <a:r>
              <a:rPr lang="en-US">
                <a:latin typeface="Symbol" charset="0"/>
                <a:ea typeface="MS PGothic" charset="0"/>
              </a:rPr>
              <a:t>S</a:t>
            </a:r>
            <a:r>
              <a:rPr lang="en-US">
                <a:latin typeface="Arial" charset="0"/>
                <a:ea typeface="MS PGothic" charset="0"/>
              </a:rPr>
              <a:t>F= -4.30 x10</a:t>
            </a:r>
            <a:r>
              <a:rPr lang="en-US" baseline="30000">
                <a:latin typeface="Arial" charset="0"/>
                <a:ea typeface="MS PGothic" charset="0"/>
              </a:rPr>
              <a:t>5</a:t>
            </a:r>
            <a:r>
              <a:rPr lang="en-US">
                <a:latin typeface="Arial" charset="0"/>
                <a:ea typeface="MS PGothic" charset="0"/>
              </a:rPr>
              <a:t> N   t = 7.5 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v = 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v = v</a:t>
            </a:r>
            <a:r>
              <a:rPr lang="en-US" baseline="-25000">
                <a:latin typeface="Arial" charset="0"/>
                <a:ea typeface="MS PGothic" charset="0"/>
              </a:rPr>
              <a:t>o</a:t>
            </a:r>
            <a:r>
              <a:rPr lang="en-US">
                <a:latin typeface="Arial" charset="0"/>
                <a:ea typeface="MS PGothic" charset="0"/>
              </a:rPr>
              <a:t> + at        need to find </a:t>
            </a:r>
            <a:r>
              <a:rPr lang="ja-JP" altLang="en-US">
                <a:latin typeface="Arial" charset="0"/>
                <a:ea typeface="MS PGothic" charset="0"/>
              </a:rPr>
              <a:t>‘</a:t>
            </a:r>
            <a:r>
              <a:rPr lang="en-US" altLang="ja-JP">
                <a:latin typeface="Arial" charset="0"/>
                <a:ea typeface="MS PGothic" charset="0"/>
              </a:rPr>
              <a:t>a</a:t>
            </a:r>
            <a:r>
              <a:rPr lang="ja-JP" altLang="en-US">
                <a:latin typeface="Arial" charset="0"/>
                <a:ea typeface="MS PGothic" charset="0"/>
              </a:rPr>
              <a:t>’</a:t>
            </a:r>
            <a:r>
              <a:rPr lang="en-US" altLang="ja-JP">
                <a:latin typeface="Arial" charset="0"/>
                <a:ea typeface="MS PGothic" charset="0"/>
              </a:rPr>
              <a:t>, use </a:t>
            </a:r>
            <a:r>
              <a:rPr lang="en-US" altLang="ja-JP">
                <a:latin typeface="Symbol" charset="0"/>
                <a:ea typeface="MS PGothic" charset="0"/>
              </a:rPr>
              <a:t>S</a:t>
            </a:r>
            <a:r>
              <a:rPr lang="en-US" altLang="ja-JP">
                <a:latin typeface="Arial" charset="0"/>
                <a:ea typeface="MS PGothic" charset="0"/>
              </a:rPr>
              <a:t>F = ma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v = 27 m/s + (   -1.23 m/s/s  )7.5 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v = 17.7 m/s</a:t>
            </a:r>
          </a:p>
        </p:txBody>
      </p:sp>
      <p:pic>
        <p:nvPicPr>
          <p:cNvPr id="67587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101891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	b) How far has it traveled in this time?</a:t>
            </a:r>
          </a:p>
          <a:p>
            <a:pPr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 x = ?</a:t>
            </a:r>
          </a:p>
          <a:p>
            <a:pPr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 x = v</a:t>
            </a:r>
            <a:r>
              <a:rPr lang="en-US" baseline="-25000">
                <a:latin typeface="Arial" charset="0"/>
                <a:ea typeface="MS PGothic" charset="0"/>
              </a:rPr>
              <a:t>o</a:t>
            </a:r>
            <a:r>
              <a:rPr lang="en-US">
                <a:latin typeface="Arial" charset="0"/>
                <a:ea typeface="MS PGothic" charset="0"/>
              </a:rPr>
              <a:t>t + ½at</a:t>
            </a:r>
            <a:r>
              <a:rPr lang="en-US" baseline="30000">
                <a:latin typeface="Arial" charset="0"/>
                <a:ea typeface="MS PGothic" charset="0"/>
              </a:rPr>
              <a:t>2</a:t>
            </a:r>
          </a:p>
          <a:p>
            <a:pPr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 x = 27.0 m/s (7.5s) + ½( -1.22m/s/s )(7.5s)</a:t>
            </a:r>
            <a:r>
              <a:rPr lang="en-US" baseline="30000">
                <a:latin typeface="Arial" charset="0"/>
                <a:ea typeface="MS PGothic" charset="0"/>
              </a:rPr>
              <a:t>2</a:t>
            </a:r>
          </a:p>
          <a:p>
            <a:pPr>
              <a:buFontTx/>
              <a:buNone/>
            </a:pPr>
            <a:r>
              <a:rPr lang="en-US" baseline="30000">
                <a:latin typeface="Arial" charset="0"/>
                <a:ea typeface="MS PGothic" charset="0"/>
              </a:rPr>
              <a:t> </a:t>
            </a:r>
            <a:r>
              <a:rPr lang="en-US">
                <a:latin typeface="Arial" charset="0"/>
                <a:ea typeface="MS PGothic" charset="0"/>
              </a:rPr>
              <a:t>x =   168 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5.1 What is Force?</a:t>
            </a:r>
          </a:p>
        </p:txBody>
      </p:sp>
      <p:sp>
        <p:nvSpPr>
          <p:cNvPr id="10752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A force is a </a:t>
            </a:r>
            <a:r>
              <a:rPr lang="en-US">
                <a:solidFill>
                  <a:srgbClr val="CC0000"/>
                </a:solidFill>
                <a:latin typeface="Comic Sans MS" charset="0"/>
                <a:ea typeface="MS PGothic" charset="0"/>
              </a:rPr>
              <a:t>push</a:t>
            </a:r>
            <a:r>
              <a:rPr lang="en-US">
                <a:latin typeface="Comic Sans MS" charset="0"/>
                <a:ea typeface="MS PGothic" charset="0"/>
              </a:rPr>
              <a:t> or </a:t>
            </a:r>
            <a:r>
              <a:rPr lang="en-US">
                <a:solidFill>
                  <a:srgbClr val="CC0000"/>
                </a:solidFill>
                <a:latin typeface="Comic Sans MS" charset="0"/>
                <a:ea typeface="MS PGothic" charset="0"/>
              </a:rPr>
              <a:t>pull</a:t>
            </a:r>
            <a:r>
              <a:rPr lang="en-US">
                <a:latin typeface="Comic Sans MS" charset="0"/>
                <a:ea typeface="MS PGothic" charset="0"/>
              </a:rPr>
              <a:t> on an object.</a:t>
            </a:r>
          </a:p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Forces cause an object to </a:t>
            </a:r>
            <a:r>
              <a:rPr lang="en-US">
                <a:solidFill>
                  <a:srgbClr val="CC0000"/>
                </a:solidFill>
                <a:latin typeface="Comic Sans MS" charset="0"/>
                <a:ea typeface="MS PGothic" charset="0"/>
              </a:rPr>
              <a:t>accelerate</a:t>
            </a:r>
            <a:r>
              <a:rPr lang="en-US">
                <a:latin typeface="Comic Sans MS" charset="0"/>
                <a:ea typeface="MS PGothic" charset="0"/>
              </a:rPr>
              <a:t>…</a:t>
            </a:r>
          </a:p>
          <a:p>
            <a:pPr lvl="1" eaLnBrk="1" hangingPunct="1"/>
            <a:r>
              <a:rPr lang="en-US">
                <a:latin typeface="Comic Sans MS" charset="0"/>
                <a:ea typeface="MS PGothic" charset="0"/>
              </a:rPr>
              <a:t>To speed up    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Comic Sans MS" charset="0"/>
                <a:ea typeface="MS PGothic" charset="0"/>
              </a:rPr>
              <a:t>               </a:t>
            </a:r>
          </a:p>
          <a:p>
            <a:pPr lvl="1" eaLnBrk="1" hangingPunct="1"/>
            <a:r>
              <a:rPr lang="en-US">
                <a:latin typeface="Comic Sans MS" charset="0"/>
                <a:ea typeface="MS PGothic" charset="0"/>
              </a:rPr>
              <a:t>To slow down</a:t>
            </a:r>
          </a:p>
          <a:p>
            <a:pPr lvl="1" eaLnBrk="1" hangingPunct="1">
              <a:buFont typeface="Wingdings" charset="0"/>
              <a:buNone/>
            </a:pPr>
            <a:endParaRPr lang="en-US">
              <a:latin typeface="Comic Sans MS" charset="0"/>
              <a:ea typeface="MS PGothic" charset="0"/>
            </a:endParaRPr>
          </a:p>
          <a:p>
            <a:pPr lvl="1" eaLnBrk="1" hangingPunct="1"/>
            <a:r>
              <a:rPr lang="en-US">
                <a:latin typeface="Comic Sans MS" charset="0"/>
                <a:ea typeface="MS PGothic" charset="0"/>
              </a:rPr>
              <a:t>To change direction</a:t>
            </a:r>
          </a:p>
          <a:p>
            <a:pPr lvl="1" eaLnBrk="1" hangingPunct="1">
              <a:buFont typeface="Wingdings" charset="0"/>
              <a:buNone/>
            </a:pPr>
            <a:endParaRPr lang="en-US">
              <a:latin typeface="Comic Sans MS" charset="0"/>
              <a:ea typeface="MS PGothic" charset="0"/>
            </a:endParaRPr>
          </a:p>
        </p:txBody>
      </p:sp>
      <p:pic>
        <p:nvPicPr>
          <p:cNvPr id="31747" name="Picture 10" descr="j0368408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200400"/>
            <a:ext cx="18176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9" descr="j0323684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191000"/>
            <a:ext cx="1028700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749" name="Group 23"/>
          <p:cNvGrpSpPr>
            <a:grpSpLocks/>
          </p:cNvGrpSpPr>
          <p:nvPr/>
        </p:nvGrpSpPr>
        <p:grpSpPr bwMode="auto">
          <a:xfrm>
            <a:off x="7086600" y="5105400"/>
            <a:ext cx="1085850" cy="1092200"/>
            <a:chOff x="4006" y="3120"/>
            <a:chExt cx="924" cy="928"/>
          </a:xfrm>
        </p:grpSpPr>
        <p:sp>
          <p:nvSpPr>
            <p:cNvPr id="31752" name="Freeform 15"/>
            <p:cNvSpPr>
              <a:spLocks/>
            </p:cNvSpPr>
            <p:nvPr/>
          </p:nvSpPr>
          <p:spPr bwMode="auto">
            <a:xfrm>
              <a:off x="4071" y="3440"/>
              <a:ext cx="784" cy="214"/>
            </a:xfrm>
            <a:custGeom>
              <a:avLst/>
              <a:gdLst>
                <a:gd name="T0" fmla="*/ 1 w 1567"/>
                <a:gd name="T1" fmla="*/ 1 h 428"/>
                <a:gd name="T2" fmla="*/ 1 w 1567"/>
                <a:gd name="T3" fmla="*/ 1 h 428"/>
                <a:gd name="T4" fmla="*/ 1 w 1567"/>
                <a:gd name="T5" fmla="*/ 1 h 428"/>
                <a:gd name="T6" fmla="*/ 1 w 1567"/>
                <a:gd name="T7" fmla="*/ 1 h 428"/>
                <a:gd name="T8" fmla="*/ 1 w 1567"/>
                <a:gd name="T9" fmla="*/ 1 h 428"/>
                <a:gd name="T10" fmla="*/ 1 w 1567"/>
                <a:gd name="T11" fmla="*/ 1 h 428"/>
                <a:gd name="T12" fmla="*/ 1 w 1567"/>
                <a:gd name="T13" fmla="*/ 1 h 428"/>
                <a:gd name="T14" fmla="*/ 1 w 1567"/>
                <a:gd name="T15" fmla="*/ 0 h 428"/>
                <a:gd name="T16" fmla="*/ 1 w 1567"/>
                <a:gd name="T17" fmla="*/ 1 h 428"/>
                <a:gd name="T18" fmla="*/ 1 w 1567"/>
                <a:gd name="T19" fmla="*/ 1 h 428"/>
                <a:gd name="T20" fmla="*/ 1 w 1567"/>
                <a:gd name="T21" fmla="*/ 1 h 428"/>
                <a:gd name="T22" fmla="*/ 1 w 1567"/>
                <a:gd name="T23" fmla="*/ 1 h 428"/>
                <a:gd name="T24" fmla="*/ 1 w 1567"/>
                <a:gd name="T25" fmla="*/ 1 h 428"/>
                <a:gd name="T26" fmla="*/ 1 w 1567"/>
                <a:gd name="T27" fmla="*/ 1 h 428"/>
                <a:gd name="T28" fmla="*/ 1 w 1567"/>
                <a:gd name="T29" fmla="*/ 1 h 428"/>
                <a:gd name="T30" fmla="*/ 1 w 1567"/>
                <a:gd name="T31" fmla="*/ 1 h 428"/>
                <a:gd name="T32" fmla="*/ 1 w 1567"/>
                <a:gd name="T33" fmla="*/ 1 h 428"/>
                <a:gd name="T34" fmla="*/ 1 w 1567"/>
                <a:gd name="T35" fmla="*/ 1 h 428"/>
                <a:gd name="T36" fmla="*/ 1 w 1567"/>
                <a:gd name="T37" fmla="*/ 1 h 428"/>
                <a:gd name="T38" fmla="*/ 1 w 1567"/>
                <a:gd name="T39" fmla="*/ 1 h 428"/>
                <a:gd name="T40" fmla="*/ 1 w 1567"/>
                <a:gd name="T41" fmla="*/ 1 h 428"/>
                <a:gd name="T42" fmla="*/ 1 w 1567"/>
                <a:gd name="T43" fmla="*/ 1 h 428"/>
                <a:gd name="T44" fmla="*/ 1 w 1567"/>
                <a:gd name="T45" fmla="*/ 1 h 428"/>
                <a:gd name="T46" fmla="*/ 1 w 1567"/>
                <a:gd name="T47" fmla="*/ 1 h 428"/>
                <a:gd name="T48" fmla="*/ 1 w 1567"/>
                <a:gd name="T49" fmla="*/ 1 h 428"/>
                <a:gd name="T50" fmla="*/ 1 w 1567"/>
                <a:gd name="T51" fmla="*/ 1 h 428"/>
                <a:gd name="T52" fmla="*/ 1 w 1567"/>
                <a:gd name="T53" fmla="*/ 1 h 428"/>
                <a:gd name="T54" fmla="*/ 1 w 1567"/>
                <a:gd name="T55" fmla="*/ 1 h 428"/>
                <a:gd name="T56" fmla="*/ 1 w 1567"/>
                <a:gd name="T57" fmla="*/ 1 h 428"/>
                <a:gd name="T58" fmla="*/ 1 w 1567"/>
                <a:gd name="T59" fmla="*/ 1 h 428"/>
                <a:gd name="T60" fmla="*/ 1 w 1567"/>
                <a:gd name="T61" fmla="*/ 1 h 428"/>
                <a:gd name="T62" fmla="*/ 1 w 1567"/>
                <a:gd name="T63" fmla="*/ 1 h 428"/>
                <a:gd name="T64" fmla="*/ 1 w 1567"/>
                <a:gd name="T65" fmla="*/ 1 h 428"/>
                <a:gd name="T66" fmla="*/ 1 w 1567"/>
                <a:gd name="T67" fmla="*/ 1 h 428"/>
                <a:gd name="T68" fmla="*/ 1 w 1567"/>
                <a:gd name="T69" fmla="*/ 1 h 428"/>
                <a:gd name="T70" fmla="*/ 1 w 1567"/>
                <a:gd name="T71" fmla="*/ 1 h 428"/>
                <a:gd name="T72" fmla="*/ 1 w 1567"/>
                <a:gd name="T73" fmla="*/ 1 h 428"/>
                <a:gd name="T74" fmla="*/ 1 w 1567"/>
                <a:gd name="T75" fmla="*/ 1 h 428"/>
                <a:gd name="T76" fmla="*/ 1 w 1567"/>
                <a:gd name="T77" fmla="*/ 1 h 428"/>
                <a:gd name="T78" fmla="*/ 1 w 1567"/>
                <a:gd name="T79" fmla="*/ 1 h 428"/>
                <a:gd name="T80" fmla="*/ 1 w 1567"/>
                <a:gd name="T81" fmla="*/ 1 h 428"/>
                <a:gd name="T82" fmla="*/ 1 w 1567"/>
                <a:gd name="T83" fmla="*/ 1 h 428"/>
                <a:gd name="T84" fmla="*/ 1 w 1567"/>
                <a:gd name="T85" fmla="*/ 1 h 428"/>
                <a:gd name="T86" fmla="*/ 1 w 1567"/>
                <a:gd name="T87" fmla="*/ 1 h 428"/>
                <a:gd name="T88" fmla="*/ 1 w 1567"/>
                <a:gd name="T89" fmla="*/ 1 h 428"/>
                <a:gd name="T90" fmla="*/ 1 w 1567"/>
                <a:gd name="T91" fmla="*/ 1 h 428"/>
                <a:gd name="T92" fmla="*/ 1 w 1567"/>
                <a:gd name="T93" fmla="*/ 1 h 428"/>
                <a:gd name="T94" fmla="*/ 1 w 1567"/>
                <a:gd name="T95" fmla="*/ 1 h 428"/>
                <a:gd name="T96" fmla="*/ 1 w 1567"/>
                <a:gd name="T97" fmla="*/ 1 h 428"/>
                <a:gd name="T98" fmla="*/ 1 w 1567"/>
                <a:gd name="T99" fmla="*/ 1 h 428"/>
                <a:gd name="T100" fmla="*/ 1 w 1567"/>
                <a:gd name="T101" fmla="*/ 1 h 428"/>
                <a:gd name="T102" fmla="*/ 1 w 1567"/>
                <a:gd name="T103" fmla="*/ 1 h 428"/>
                <a:gd name="T104" fmla="*/ 1 w 1567"/>
                <a:gd name="T105" fmla="*/ 1 h 428"/>
                <a:gd name="T106" fmla="*/ 1 w 1567"/>
                <a:gd name="T107" fmla="*/ 1 h 428"/>
                <a:gd name="T108" fmla="*/ 1 w 1567"/>
                <a:gd name="T109" fmla="*/ 1 h 428"/>
                <a:gd name="T110" fmla="*/ 1 w 1567"/>
                <a:gd name="T111" fmla="*/ 1 h 428"/>
                <a:gd name="T112" fmla="*/ 1 w 1567"/>
                <a:gd name="T113" fmla="*/ 1 h 428"/>
                <a:gd name="T114" fmla="*/ 1 w 1567"/>
                <a:gd name="T115" fmla="*/ 1 h 428"/>
                <a:gd name="T116" fmla="*/ 1 w 1567"/>
                <a:gd name="T117" fmla="*/ 1 h 428"/>
                <a:gd name="T118" fmla="*/ 1 w 1567"/>
                <a:gd name="T119" fmla="*/ 1 h 42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7"/>
                <a:gd name="T181" fmla="*/ 0 h 428"/>
                <a:gd name="T182" fmla="*/ 1567 w 1567"/>
                <a:gd name="T183" fmla="*/ 428 h 4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7" h="428">
                  <a:moveTo>
                    <a:pt x="1554" y="93"/>
                  </a:moveTo>
                  <a:lnTo>
                    <a:pt x="1546" y="92"/>
                  </a:lnTo>
                  <a:lnTo>
                    <a:pt x="1538" y="95"/>
                  </a:lnTo>
                  <a:lnTo>
                    <a:pt x="1533" y="99"/>
                  </a:lnTo>
                  <a:lnTo>
                    <a:pt x="1528" y="107"/>
                  </a:lnTo>
                  <a:lnTo>
                    <a:pt x="1523" y="116"/>
                  </a:lnTo>
                  <a:lnTo>
                    <a:pt x="1519" y="126"/>
                  </a:lnTo>
                  <a:lnTo>
                    <a:pt x="1513" y="134"/>
                  </a:lnTo>
                  <a:lnTo>
                    <a:pt x="1507" y="141"/>
                  </a:lnTo>
                  <a:lnTo>
                    <a:pt x="1500" y="147"/>
                  </a:lnTo>
                  <a:lnTo>
                    <a:pt x="1492" y="153"/>
                  </a:lnTo>
                  <a:lnTo>
                    <a:pt x="1484" y="159"/>
                  </a:lnTo>
                  <a:lnTo>
                    <a:pt x="1475" y="162"/>
                  </a:lnTo>
                  <a:lnTo>
                    <a:pt x="1468" y="165"/>
                  </a:lnTo>
                  <a:lnTo>
                    <a:pt x="1462" y="166"/>
                  </a:lnTo>
                  <a:lnTo>
                    <a:pt x="1455" y="167"/>
                  </a:lnTo>
                  <a:lnTo>
                    <a:pt x="1450" y="167"/>
                  </a:lnTo>
                  <a:lnTo>
                    <a:pt x="1443" y="167"/>
                  </a:lnTo>
                  <a:lnTo>
                    <a:pt x="1437" y="167"/>
                  </a:lnTo>
                  <a:lnTo>
                    <a:pt x="1430" y="166"/>
                  </a:lnTo>
                  <a:lnTo>
                    <a:pt x="1424" y="165"/>
                  </a:lnTo>
                  <a:lnTo>
                    <a:pt x="1401" y="158"/>
                  </a:lnTo>
                  <a:lnTo>
                    <a:pt x="1378" y="151"/>
                  </a:lnTo>
                  <a:lnTo>
                    <a:pt x="1356" y="143"/>
                  </a:lnTo>
                  <a:lnTo>
                    <a:pt x="1334" y="135"/>
                  </a:lnTo>
                  <a:lnTo>
                    <a:pt x="1313" y="126"/>
                  </a:lnTo>
                  <a:lnTo>
                    <a:pt x="1292" y="116"/>
                  </a:lnTo>
                  <a:lnTo>
                    <a:pt x="1270" y="106"/>
                  </a:lnTo>
                  <a:lnTo>
                    <a:pt x="1248" y="95"/>
                  </a:lnTo>
                  <a:lnTo>
                    <a:pt x="1226" y="85"/>
                  </a:lnTo>
                  <a:lnTo>
                    <a:pt x="1205" y="76"/>
                  </a:lnTo>
                  <a:lnTo>
                    <a:pt x="1186" y="68"/>
                  </a:lnTo>
                  <a:lnTo>
                    <a:pt x="1165" y="60"/>
                  </a:lnTo>
                  <a:lnTo>
                    <a:pt x="1146" y="52"/>
                  </a:lnTo>
                  <a:lnTo>
                    <a:pt x="1125" y="45"/>
                  </a:lnTo>
                  <a:lnTo>
                    <a:pt x="1104" y="37"/>
                  </a:lnTo>
                  <a:lnTo>
                    <a:pt x="1081" y="30"/>
                  </a:lnTo>
                  <a:lnTo>
                    <a:pt x="1061" y="24"/>
                  </a:lnTo>
                  <a:lnTo>
                    <a:pt x="1042" y="20"/>
                  </a:lnTo>
                  <a:lnTo>
                    <a:pt x="1022" y="15"/>
                  </a:lnTo>
                  <a:lnTo>
                    <a:pt x="1002" y="12"/>
                  </a:lnTo>
                  <a:lnTo>
                    <a:pt x="982" y="8"/>
                  </a:lnTo>
                  <a:lnTo>
                    <a:pt x="961" y="6"/>
                  </a:lnTo>
                  <a:lnTo>
                    <a:pt x="940" y="4"/>
                  </a:lnTo>
                  <a:lnTo>
                    <a:pt x="920" y="2"/>
                  </a:lnTo>
                  <a:lnTo>
                    <a:pt x="899" y="1"/>
                  </a:lnTo>
                  <a:lnTo>
                    <a:pt x="878" y="0"/>
                  </a:lnTo>
                  <a:lnTo>
                    <a:pt x="857" y="0"/>
                  </a:lnTo>
                  <a:lnTo>
                    <a:pt x="837" y="0"/>
                  </a:lnTo>
                  <a:lnTo>
                    <a:pt x="817" y="0"/>
                  </a:lnTo>
                  <a:lnTo>
                    <a:pt x="796" y="0"/>
                  </a:lnTo>
                  <a:lnTo>
                    <a:pt x="777" y="1"/>
                  </a:lnTo>
                  <a:lnTo>
                    <a:pt x="757" y="2"/>
                  </a:lnTo>
                  <a:lnTo>
                    <a:pt x="740" y="4"/>
                  </a:lnTo>
                  <a:lnTo>
                    <a:pt x="723" y="5"/>
                  </a:lnTo>
                  <a:lnTo>
                    <a:pt x="705" y="6"/>
                  </a:lnTo>
                  <a:lnTo>
                    <a:pt x="688" y="8"/>
                  </a:lnTo>
                  <a:lnTo>
                    <a:pt x="671" y="10"/>
                  </a:lnTo>
                  <a:lnTo>
                    <a:pt x="655" y="12"/>
                  </a:lnTo>
                  <a:lnTo>
                    <a:pt x="637" y="15"/>
                  </a:lnTo>
                  <a:lnTo>
                    <a:pt x="620" y="17"/>
                  </a:lnTo>
                  <a:lnTo>
                    <a:pt x="603" y="21"/>
                  </a:lnTo>
                  <a:lnTo>
                    <a:pt x="587" y="24"/>
                  </a:lnTo>
                  <a:lnTo>
                    <a:pt x="569" y="28"/>
                  </a:lnTo>
                  <a:lnTo>
                    <a:pt x="553" y="32"/>
                  </a:lnTo>
                  <a:lnTo>
                    <a:pt x="537" y="37"/>
                  </a:lnTo>
                  <a:lnTo>
                    <a:pt x="520" y="42"/>
                  </a:lnTo>
                  <a:lnTo>
                    <a:pt x="504" y="47"/>
                  </a:lnTo>
                  <a:lnTo>
                    <a:pt x="488" y="53"/>
                  </a:lnTo>
                  <a:lnTo>
                    <a:pt x="467" y="61"/>
                  </a:lnTo>
                  <a:lnTo>
                    <a:pt x="447" y="69"/>
                  </a:lnTo>
                  <a:lnTo>
                    <a:pt x="428" y="77"/>
                  </a:lnTo>
                  <a:lnTo>
                    <a:pt x="407" y="86"/>
                  </a:lnTo>
                  <a:lnTo>
                    <a:pt x="387" y="95"/>
                  </a:lnTo>
                  <a:lnTo>
                    <a:pt x="368" y="104"/>
                  </a:lnTo>
                  <a:lnTo>
                    <a:pt x="348" y="113"/>
                  </a:lnTo>
                  <a:lnTo>
                    <a:pt x="329" y="121"/>
                  </a:lnTo>
                  <a:lnTo>
                    <a:pt x="309" y="130"/>
                  </a:lnTo>
                  <a:lnTo>
                    <a:pt x="291" y="139"/>
                  </a:lnTo>
                  <a:lnTo>
                    <a:pt x="271" y="149"/>
                  </a:lnTo>
                  <a:lnTo>
                    <a:pt x="252" y="158"/>
                  </a:lnTo>
                  <a:lnTo>
                    <a:pt x="232" y="167"/>
                  </a:lnTo>
                  <a:lnTo>
                    <a:pt x="212" y="176"/>
                  </a:lnTo>
                  <a:lnTo>
                    <a:pt x="193" y="184"/>
                  </a:lnTo>
                  <a:lnTo>
                    <a:pt x="173" y="194"/>
                  </a:lnTo>
                  <a:lnTo>
                    <a:pt x="158" y="197"/>
                  </a:lnTo>
                  <a:lnTo>
                    <a:pt x="143" y="200"/>
                  </a:lnTo>
                  <a:lnTo>
                    <a:pt x="127" y="205"/>
                  </a:lnTo>
                  <a:lnTo>
                    <a:pt x="111" y="209"/>
                  </a:lnTo>
                  <a:lnTo>
                    <a:pt x="95" y="210"/>
                  </a:lnTo>
                  <a:lnTo>
                    <a:pt x="80" y="209"/>
                  </a:lnTo>
                  <a:lnTo>
                    <a:pt x="65" y="203"/>
                  </a:lnTo>
                  <a:lnTo>
                    <a:pt x="52" y="194"/>
                  </a:lnTo>
                  <a:lnTo>
                    <a:pt x="43" y="179"/>
                  </a:lnTo>
                  <a:lnTo>
                    <a:pt x="38" y="159"/>
                  </a:lnTo>
                  <a:lnTo>
                    <a:pt x="37" y="139"/>
                  </a:lnTo>
                  <a:lnTo>
                    <a:pt x="40" y="121"/>
                  </a:lnTo>
                  <a:lnTo>
                    <a:pt x="38" y="112"/>
                  </a:lnTo>
                  <a:lnTo>
                    <a:pt x="35" y="105"/>
                  </a:lnTo>
                  <a:lnTo>
                    <a:pt x="30" y="100"/>
                  </a:lnTo>
                  <a:lnTo>
                    <a:pt x="22" y="99"/>
                  </a:lnTo>
                  <a:lnTo>
                    <a:pt x="14" y="100"/>
                  </a:lnTo>
                  <a:lnTo>
                    <a:pt x="10" y="104"/>
                  </a:lnTo>
                  <a:lnTo>
                    <a:pt x="6" y="111"/>
                  </a:lnTo>
                  <a:lnTo>
                    <a:pt x="3" y="120"/>
                  </a:lnTo>
                  <a:lnTo>
                    <a:pt x="0" y="138"/>
                  </a:lnTo>
                  <a:lnTo>
                    <a:pt x="2" y="158"/>
                  </a:lnTo>
                  <a:lnTo>
                    <a:pt x="4" y="176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8" y="227"/>
                  </a:lnTo>
                  <a:lnTo>
                    <a:pt x="42" y="238"/>
                  </a:lnTo>
                  <a:lnTo>
                    <a:pt x="60" y="245"/>
                  </a:lnTo>
                  <a:lnTo>
                    <a:pt x="76" y="249"/>
                  </a:lnTo>
                  <a:lnTo>
                    <a:pt x="91" y="250"/>
                  </a:lnTo>
                  <a:lnTo>
                    <a:pt x="107" y="250"/>
                  </a:lnTo>
                  <a:lnTo>
                    <a:pt x="122" y="249"/>
                  </a:lnTo>
                  <a:lnTo>
                    <a:pt x="137" y="247"/>
                  </a:lnTo>
                  <a:lnTo>
                    <a:pt x="152" y="244"/>
                  </a:lnTo>
                  <a:lnTo>
                    <a:pt x="167" y="240"/>
                  </a:lnTo>
                  <a:lnTo>
                    <a:pt x="181" y="235"/>
                  </a:lnTo>
                  <a:lnTo>
                    <a:pt x="199" y="228"/>
                  </a:lnTo>
                  <a:lnTo>
                    <a:pt x="216" y="221"/>
                  </a:lnTo>
                  <a:lnTo>
                    <a:pt x="233" y="214"/>
                  </a:lnTo>
                  <a:lnTo>
                    <a:pt x="250" y="207"/>
                  </a:lnTo>
                  <a:lnTo>
                    <a:pt x="266" y="199"/>
                  </a:lnTo>
                  <a:lnTo>
                    <a:pt x="284" y="192"/>
                  </a:lnTo>
                  <a:lnTo>
                    <a:pt x="300" y="184"/>
                  </a:lnTo>
                  <a:lnTo>
                    <a:pt x="317" y="176"/>
                  </a:lnTo>
                  <a:lnTo>
                    <a:pt x="333" y="168"/>
                  </a:lnTo>
                  <a:lnTo>
                    <a:pt x="349" y="160"/>
                  </a:lnTo>
                  <a:lnTo>
                    <a:pt x="367" y="153"/>
                  </a:lnTo>
                  <a:lnTo>
                    <a:pt x="383" y="145"/>
                  </a:lnTo>
                  <a:lnTo>
                    <a:pt x="399" y="137"/>
                  </a:lnTo>
                  <a:lnTo>
                    <a:pt x="416" y="130"/>
                  </a:lnTo>
                  <a:lnTo>
                    <a:pt x="432" y="122"/>
                  </a:lnTo>
                  <a:lnTo>
                    <a:pt x="450" y="115"/>
                  </a:lnTo>
                  <a:lnTo>
                    <a:pt x="442" y="130"/>
                  </a:lnTo>
                  <a:lnTo>
                    <a:pt x="436" y="146"/>
                  </a:lnTo>
                  <a:lnTo>
                    <a:pt x="430" y="162"/>
                  </a:lnTo>
                  <a:lnTo>
                    <a:pt x="424" y="179"/>
                  </a:lnTo>
                  <a:lnTo>
                    <a:pt x="421" y="196"/>
                  </a:lnTo>
                  <a:lnTo>
                    <a:pt x="417" y="212"/>
                  </a:lnTo>
                  <a:lnTo>
                    <a:pt x="415" y="229"/>
                  </a:lnTo>
                  <a:lnTo>
                    <a:pt x="413" y="247"/>
                  </a:lnTo>
                  <a:lnTo>
                    <a:pt x="398" y="249"/>
                  </a:lnTo>
                  <a:lnTo>
                    <a:pt x="384" y="252"/>
                  </a:lnTo>
                  <a:lnTo>
                    <a:pt x="370" y="257"/>
                  </a:lnTo>
                  <a:lnTo>
                    <a:pt x="355" y="261"/>
                  </a:lnTo>
                  <a:lnTo>
                    <a:pt x="341" y="266"/>
                  </a:lnTo>
                  <a:lnTo>
                    <a:pt x="329" y="272"/>
                  </a:lnTo>
                  <a:lnTo>
                    <a:pt x="315" y="278"/>
                  </a:lnTo>
                  <a:lnTo>
                    <a:pt x="302" y="285"/>
                  </a:lnTo>
                  <a:lnTo>
                    <a:pt x="290" y="291"/>
                  </a:lnTo>
                  <a:lnTo>
                    <a:pt x="277" y="298"/>
                  </a:lnTo>
                  <a:lnTo>
                    <a:pt x="265" y="308"/>
                  </a:lnTo>
                  <a:lnTo>
                    <a:pt x="253" y="316"/>
                  </a:lnTo>
                  <a:lnTo>
                    <a:pt x="241" y="325"/>
                  </a:lnTo>
                  <a:lnTo>
                    <a:pt x="231" y="335"/>
                  </a:lnTo>
                  <a:lnTo>
                    <a:pt x="219" y="346"/>
                  </a:lnTo>
                  <a:lnTo>
                    <a:pt x="209" y="357"/>
                  </a:lnTo>
                  <a:lnTo>
                    <a:pt x="200" y="369"/>
                  </a:lnTo>
                  <a:lnTo>
                    <a:pt x="193" y="381"/>
                  </a:lnTo>
                  <a:lnTo>
                    <a:pt x="188" y="395"/>
                  </a:lnTo>
                  <a:lnTo>
                    <a:pt x="185" y="410"/>
                  </a:lnTo>
                  <a:lnTo>
                    <a:pt x="185" y="416"/>
                  </a:lnTo>
                  <a:lnTo>
                    <a:pt x="186" y="422"/>
                  </a:lnTo>
                  <a:lnTo>
                    <a:pt x="189" y="426"/>
                  </a:lnTo>
                  <a:lnTo>
                    <a:pt x="195" y="428"/>
                  </a:lnTo>
                  <a:lnTo>
                    <a:pt x="201" y="428"/>
                  </a:lnTo>
                  <a:lnTo>
                    <a:pt x="205" y="427"/>
                  </a:lnTo>
                  <a:lnTo>
                    <a:pt x="210" y="424"/>
                  </a:lnTo>
                  <a:lnTo>
                    <a:pt x="212" y="418"/>
                  </a:lnTo>
                  <a:lnTo>
                    <a:pt x="216" y="408"/>
                  </a:lnTo>
                  <a:lnTo>
                    <a:pt x="219" y="397"/>
                  </a:lnTo>
                  <a:lnTo>
                    <a:pt x="225" y="387"/>
                  </a:lnTo>
                  <a:lnTo>
                    <a:pt x="231" y="378"/>
                  </a:lnTo>
                  <a:lnTo>
                    <a:pt x="239" y="367"/>
                  </a:lnTo>
                  <a:lnTo>
                    <a:pt x="246" y="359"/>
                  </a:lnTo>
                  <a:lnTo>
                    <a:pt x="254" y="351"/>
                  </a:lnTo>
                  <a:lnTo>
                    <a:pt x="261" y="344"/>
                  </a:lnTo>
                  <a:lnTo>
                    <a:pt x="268" y="337"/>
                  </a:lnTo>
                  <a:lnTo>
                    <a:pt x="276" y="332"/>
                  </a:lnTo>
                  <a:lnTo>
                    <a:pt x="284" y="326"/>
                  </a:lnTo>
                  <a:lnTo>
                    <a:pt x="292" y="320"/>
                  </a:lnTo>
                  <a:lnTo>
                    <a:pt x="306" y="311"/>
                  </a:lnTo>
                  <a:lnTo>
                    <a:pt x="321" y="302"/>
                  </a:lnTo>
                  <a:lnTo>
                    <a:pt x="334" y="294"/>
                  </a:lnTo>
                  <a:lnTo>
                    <a:pt x="349" y="287"/>
                  </a:lnTo>
                  <a:lnTo>
                    <a:pt x="363" y="281"/>
                  </a:lnTo>
                  <a:lnTo>
                    <a:pt x="378" y="276"/>
                  </a:lnTo>
                  <a:lnTo>
                    <a:pt x="393" y="272"/>
                  </a:lnTo>
                  <a:lnTo>
                    <a:pt x="409" y="268"/>
                  </a:lnTo>
                  <a:lnTo>
                    <a:pt x="408" y="296"/>
                  </a:lnTo>
                  <a:lnTo>
                    <a:pt x="407" y="324"/>
                  </a:lnTo>
                  <a:lnTo>
                    <a:pt x="405" y="352"/>
                  </a:lnTo>
                  <a:lnTo>
                    <a:pt x="404" y="380"/>
                  </a:lnTo>
                  <a:lnTo>
                    <a:pt x="405" y="386"/>
                  </a:lnTo>
                  <a:lnTo>
                    <a:pt x="408" y="390"/>
                  </a:lnTo>
                  <a:lnTo>
                    <a:pt x="413" y="393"/>
                  </a:lnTo>
                  <a:lnTo>
                    <a:pt x="419" y="394"/>
                  </a:lnTo>
                  <a:lnTo>
                    <a:pt x="423" y="393"/>
                  </a:lnTo>
                  <a:lnTo>
                    <a:pt x="428" y="390"/>
                  </a:lnTo>
                  <a:lnTo>
                    <a:pt x="431" y="386"/>
                  </a:lnTo>
                  <a:lnTo>
                    <a:pt x="432" y="380"/>
                  </a:lnTo>
                  <a:lnTo>
                    <a:pt x="434" y="343"/>
                  </a:lnTo>
                  <a:lnTo>
                    <a:pt x="436" y="306"/>
                  </a:lnTo>
                  <a:lnTo>
                    <a:pt x="438" y="271"/>
                  </a:lnTo>
                  <a:lnTo>
                    <a:pt x="443" y="235"/>
                  </a:lnTo>
                  <a:lnTo>
                    <a:pt x="449" y="200"/>
                  </a:lnTo>
                  <a:lnTo>
                    <a:pt x="457" y="167"/>
                  </a:lnTo>
                  <a:lnTo>
                    <a:pt x="467" y="134"/>
                  </a:lnTo>
                  <a:lnTo>
                    <a:pt x="480" y="103"/>
                  </a:lnTo>
                  <a:lnTo>
                    <a:pt x="485" y="100"/>
                  </a:lnTo>
                  <a:lnTo>
                    <a:pt x="490" y="98"/>
                  </a:lnTo>
                  <a:lnTo>
                    <a:pt x="496" y="97"/>
                  </a:lnTo>
                  <a:lnTo>
                    <a:pt x="502" y="95"/>
                  </a:lnTo>
                  <a:lnTo>
                    <a:pt x="506" y="92"/>
                  </a:lnTo>
                  <a:lnTo>
                    <a:pt x="512" y="91"/>
                  </a:lnTo>
                  <a:lnTo>
                    <a:pt x="518" y="89"/>
                  </a:lnTo>
                  <a:lnTo>
                    <a:pt x="523" y="86"/>
                  </a:lnTo>
                  <a:lnTo>
                    <a:pt x="537" y="82"/>
                  </a:lnTo>
                  <a:lnTo>
                    <a:pt x="551" y="77"/>
                  </a:lnTo>
                  <a:lnTo>
                    <a:pt x="566" y="74"/>
                  </a:lnTo>
                  <a:lnTo>
                    <a:pt x="580" y="70"/>
                  </a:lnTo>
                  <a:lnTo>
                    <a:pt x="595" y="67"/>
                  </a:lnTo>
                  <a:lnTo>
                    <a:pt x="609" y="63"/>
                  </a:lnTo>
                  <a:lnTo>
                    <a:pt x="622" y="61"/>
                  </a:lnTo>
                  <a:lnTo>
                    <a:pt x="637" y="59"/>
                  </a:lnTo>
                  <a:lnTo>
                    <a:pt x="652" y="57"/>
                  </a:lnTo>
                  <a:lnTo>
                    <a:pt x="666" y="54"/>
                  </a:lnTo>
                  <a:lnTo>
                    <a:pt x="681" y="52"/>
                  </a:lnTo>
                  <a:lnTo>
                    <a:pt x="696" y="51"/>
                  </a:lnTo>
                  <a:lnTo>
                    <a:pt x="710" y="50"/>
                  </a:lnTo>
                  <a:lnTo>
                    <a:pt x="725" y="48"/>
                  </a:lnTo>
                  <a:lnTo>
                    <a:pt x="740" y="47"/>
                  </a:lnTo>
                  <a:lnTo>
                    <a:pt x="755" y="46"/>
                  </a:lnTo>
                  <a:lnTo>
                    <a:pt x="773" y="45"/>
                  </a:lnTo>
                  <a:lnTo>
                    <a:pt x="793" y="44"/>
                  </a:lnTo>
                  <a:lnTo>
                    <a:pt x="811" y="43"/>
                  </a:lnTo>
                  <a:lnTo>
                    <a:pt x="831" y="43"/>
                  </a:lnTo>
                  <a:lnTo>
                    <a:pt x="849" y="42"/>
                  </a:lnTo>
                  <a:lnTo>
                    <a:pt x="869" y="42"/>
                  </a:lnTo>
                  <a:lnTo>
                    <a:pt x="887" y="42"/>
                  </a:lnTo>
                  <a:lnTo>
                    <a:pt x="907" y="42"/>
                  </a:lnTo>
                  <a:lnTo>
                    <a:pt x="925" y="43"/>
                  </a:lnTo>
                  <a:lnTo>
                    <a:pt x="944" y="44"/>
                  </a:lnTo>
                  <a:lnTo>
                    <a:pt x="963" y="46"/>
                  </a:lnTo>
                  <a:lnTo>
                    <a:pt x="982" y="48"/>
                  </a:lnTo>
                  <a:lnTo>
                    <a:pt x="1002" y="52"/>
                  </a:lnTo>
                  <a:lnTo>
                    <a:pt x="1020" y="55"/>
                  </a:lnTo>
                  <a:lnTo>
                    <a:pt x="1040" y="60"/>
                  </a:lnTo>
                  <a:lnTo>
                    <a:pt x="1058" y="66"/>
                  </a:lnTo>
                  <a:lnTo>
                    <a:pt x="1065" y="68"/>
                  </a:lnTo>
                  <a:lnTo>
                    <a:pt x="1073" y="70"/>
                  </a:lnTo>
                  <a:lnTo>
                    <a:pt x="1080" y="73"/>
                  </a:lnTo>
                  <a:lnTo>
                    <a:pt x="1088" y="75"/>
                  </a:lnTo>
                  <a:lnTo>
                    <a:pt x="1095" y="77"/>
                  </a:lnTo>
                  <a:lnTo>
                    <a:pt x="1102" y="81"/>
                  </a:lnTo>
                  <a:lnTo>
                    <a:pt x="1110" y="83"/>
                  </a:lnTo>
                  <a:lnTo>
                    <a:pt x="1117" y="85"/>
                  </a:lnTo>
                  <a:lnTo>
                    <a:pt x="1118" y="91"/>
                  </a:lnTo>
                  <a:lnTo>
                    <a:pt x="1122" y="106"/>
                  </a:lnTo>
                  <a:lnTo>
                    <a:pt x="1128" y="129"/>
                  </a:lnTo>
                  <a:lnTo>
                    <a:pt x="1136" y="156"/>
                  </a:lnTo>
                  <a:lnTo>
                    <a:pt x="1144" y="185"/>
                  </a:lnTo>
                  <a:lnTo>
                    <a:pt x="1152" y="217"/>
                  </a:lnTo>
                  <a:lnTo>
                    <a:pt x="1160" y="245"/>
                  </a:lnTo>
                  <a:lnTo>
                    <a:pt x="1166" y="272"/>
                  </a:lnTo>
                  <a:lnTo>
                    <a:pt x="1171" y="298"/>
                  </a:lnTo>
                  <a:lnTo>
                    <a:pt x="1175" y="325"/>
                  </a:lnTo>
                  <a:lnTo>
                    <a:pt x="1179" y="351"/>
                  </a:lnTo>
                  <a:lnTo>
                    <a:pt x="1184" y="378"/>
                  </a:lnTo>
                  <a:lnTo>
                    <a:pt x="1185" y="382"/>
                  </a:lnTo>
                  <a:lnTo>
                    <a:pt x="1188" y="387"/>
                  </a:lnTo>
                  <a:lnTo>
                    <a:pt x="1193" y="390"/>
                  </a:lnTo>
                  <a:lnTo>
                    <a:pt x="1199" y="390"/>
                  </a:lnTo>
                  <a:lnTo>
                    <a:pt x="1204" y="389"/>
                  </a:lnTo>
                  <a:lnTo>
                    <a:pt x="1209" y="386"/>
                  </a:lnTo>
                  <a:lnTo>
                    <a:pt x="1212" y="381"/>
                  </a:lnTo>
                  <a:lnTo>
                    <a:pt x="1212" y="375"/>
                  </a:lnTo>
                  <a:lnTo>
                    <a:pt x="1208" y="344"/>
                  </a:lnTo>
                  <a:lnTo>
                    <a:pt x="1203" y="313"/>
                  </a:lnTo>
                  <a:lnTo>
                    <a:pt x="1199" y="283"/>
                  </a:lnTo>
                  <a:lnTo>
                    <a:pt x="1192" y="252"/>
                  </a:lnTo>
                  <a:lnTo>
                    <a:pt x="1218" y="263"/>
                  </a:lnTo>
                  <a:lnTo>
                    <a:pt x="1243" y="276"/>
                  </a:lnTo>
                  <a:lnTo>
                    <a:pt x="1268" y="293"/>
                  </a:lnTo>
                  <a:lnTo>
                    <a:pt x="1291" y="310"/>
                  </a:lnTo>
                  <a:lnTo>
                    <a:pt x="1313" y="331"/>
                  </a:lnTo>
                  <a:lnTo>
                    <a:pt x="1333" y="351"/>
                  </a:lnTo>
                  <a:lnTo>
                    <a:pt x="1352" y="373"/>
                  </a:lnTo>
                  <a:lnTo>
                    <a:pt x="1369" y="396"/>
                  </a:lnTo>
                  <a:lnTo>
                    <a:pt x="1374" y="400"/>
                  </a:lnTo>
                  <a:lnTo>
                    <a:pt x="1379" y="401"/>
                  </a:lnTo>
                  <a:lnTo>
                    <a:pt x="1384" y="401"/>
                  </a:lnTo>
                  <a:lnTo>
                    <a:pt x="1390" y="397"/>
                  </a:lnTo>
                  <a:lnTo>
                    <a:pt x="1392" y="392"/>
                  </a:lnTo>
                  <a:lnTo>
                    <a:pt x="1392" y="385"/>
                  </a:lnTo>
                  <a:lnTo>
                    <a:pt x="1390" y="378"/>
                  </a:lnTo>
                  <a:lnTo>
                    <a:pt x="1386" y="372"/>
                  </a:lnTo>
                  <a:lnTo>
                    <a:pt x="1369" y="351"/>
                  </a:lnTo>
                  <a:lnTo>
                    <a:pt x="1352" y="333"/>
                  </a:lnTo>
                  <a:lnTo>
                    <a:pt x="1333" y="317"/>
                  </a:lnTo>
                  <a:lnTo>
                    <a:pt x="1316" y="301"/>
                  </a:lnTo>
                  <a:lnTo>
                    <a:pt x="1299" y="288"/>
                  </a:lnTo>
                  <a:lnTo>
                    <a:pt x="1283" y="275"/>
                  </a:lnTo>
                  <a:lnTo>
                    <a:pt x="1266" y="265"/>
                  </a:lnTo>
                  <a:lnTo>
                    <a:pt x="1250" y="256"/>
                  </a:lnTo>
                  <a:lnTo>
                    <a:pt x="1237" y="248"/>
                  </a:lnTo>
                  <a:lnTo>
                    <a:pt x="1224" y="241"/>
                  </a:lnTo>
                  <a:lnTo>
                    <a:pt x="1212" y="235"/>
                  </a:lnTo>
                  <a:lnTo>
                    <a:pt x="1202" y="230"/>
                  </a:lnTo>
                  <a:lnTo>
                    <a:pt x="1194" y="228"/>
                  </a:lnTo>
                  <a:lnTo>
                    <a:pt x="1188" y="226"/>
                  </a:lnTo>
                  <a:lnTo>
                    <a:pt x="1185" y="223"/>
                  </a:lnTo>
                  <a:lnTo>
                    <a:pt x="1184" y="223"/>
                  </a:lnTo>
                  <a:lnTo>
                    <a:pt x="1179" y="207"/>
                  </a:lnTo>
                  <a:lnTo>
                    <a:pt x="1174" y="191"/>
                  </a:lnTo>
                  <a:lnTo>
                    <a:pt x="1171" y="176"/>
                  </a:lnTo>
                  <a:lnTo>
                    <a:pt x="1166" y="160"/>
                  </a:lnTo>
                  <a:lnTo>
                    <a:pt x="1162" y="145"/>
                  </a:lnTo>
                  <a:lnTo>
                    <a:pt x="1157" y="129"/>
                  </a:lnTo>
                  <a:lnTo>
                    <a:pt x="1151" y="114"/>
                  </a:lnTo>
                  <a:lnTo>
                    <a:pt x="1147" y="98"/>
                  </a:lnTo>
                  <a:lnTo>
                    <a:pt x="1157" y="103"/>
                  </a:lnTo>
                  <a:lnTo>
                    <a:pt x="1167" y="107"/>
                  </a:lnTo>
                  <a:lnTo>
                    <a:pt x="1178" y="111"/>
                  </a:lnTo>
                  <a:lnTo>
                    <a:pt x="1188" y="115"/>
                  </a:lnTo>
                  <a:lnTo>
                    <a:pt x="1199" y="120"/>
                  </a:lnTo>
                  <a:lnTo>
                    <a:pt x="1209" y="124"/>
                  </a:lnTo>
                  <a:lnTo>
                    <a:pt x="1219" y="129"/>
                  </a:lnTo>
                  <a:lnTo>
                    <a:pt x="1230" y="134"/>
                  </a:lnTo>
                  <a:lnTo>
                    <a:pt x="1241" y="139"/>
                  </a:lnTo>
                  <a:lnTo>
                    <a:pt x="1253" y="144"/>
                  </a:lnTo>
                  <a:lnTo>
                    <a:pt x="1265" y="150"/>
                  </a:lnTo>
                  <a:lnTo>
                    <a:pt x="1277" y="156"/>
                  </a:lnTo>
                  <a:lnTo>
                    <a:pt x="1288" y="160"/>
                  </a:lnTo>
                  <a:lnTo>
                    <a:pt x="1300" y="166"/>
                  </a:lnTo>
                  <a:lnTo>
                    <a:pt x="1311" y="171"/>
                  </a:lnTo>
                  <a:lnTo>
                    <a:pt x="1323" y="175"/>
                  </a:lnTo>
                  <a:lnTo>
                    <a:pt x="1336" y="181"/>
                  </a:lnTo>
                  <a:lnTo>
                    <a:pt x="1347" y="185"/>
                  </a:lnTo>
                  <a:lnTo>
                    <a:pt x="1359" y="189"/>
                  </a:lnTo>
                  <a:lnTo>
                    <a:pt x="1371" y="194"/>
                  </a:lnTo>
                  <a:lnTo>
                    <a:pt x="1384" y="197"/>
                  </a:lnTo>
                  <a:lnTo>
                    <a:pt x="1397" y="202"/>
                  </a:lnTo>
                  <a:lnTo>
                    <a:pt x="1409" y="204"/>
                  </a:lnTo>
                  <a:lnTo>
                    <a:pt x="1422" y="207"/>
                  </a:lnTo>
                  <a:lnTo>
                    <a:pt x="1446" y="211"/>
                  </a:lnTo>
                  <a:lnTo>
                    <a:pt x="1469" y="209"/>
                  </a:lnTo>
                  <a:lnTo>
                    <a:pt x="1491" y="202"/>
                  </a:lnTo>
                  <a:lnTo>
                    <a:pt x="1511" y="191"/>
                  </a:lnTo>
                  <a:lnTo>
                    <a:pt x="1529" y="177"/>
                  </a:lnTo>
                  <a:lnTo>
                    <a:pt x="1544" y="160"/>
                  </a:lnTo>
                  <a:lnTo>
                    <a:pt x="1557" y="141"/>
                  </a:lnTo>
                  <a:lnTo>
                    <a:pt x="1566" y="119"/>
                  </a:lnTo>
                  <a:lnTo>
                    <a:pt x="1567" y="111"/>
                  </a:lnTo>
                  <a:lnTo>
                    <a:pt x="1566" y="103"/>
                  </a:lnTo>
                  <a:lnTo>
                    <a:pt x="1561" y="97"/>
                  </a:lnTo>
                  <a:lnTo>
                    <a:pt x="1554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Freeform 16"/>
            <p:cNvSpPr>
              <a:spLocks/>
            </p:cNvSpPr>
            <p:nvPr/>
          </p:nvSpPr>
          <p:spPr bwMode="auto">
            <a:xfrm>
              <a:off x="4203" y="3599"/>
              <a:ext cx="51" cy="49"/>
            </a:xfrm>
            <a:custGeom>
              <a:avLst/>
              <a:gdLst>
                <a:gd name="T0" fmla="*/ 0 w 104"/>
                <a:gd name="T1" fmla="*/ 1 h 98"/>
                <a:gd name="T2" fmla="*/ 0 w 104"/>
                <a:gd name="T3" fmla="*/ 1 h 98"/>
                <a:gd name="T4" fmla="*/ 0 w 104"/>
                <a:gd name="T5" fmla="*/ 1 h 98"/>
                <a:gd name="T6" fmla="*/ 0 w 104"/>
                <a:gd name="T7" fmla="*/ 1 h 98"/>
                <a:gd name="T8" fmla="*/ 0 w 104"/>
                <a:gd name="T9" fmla="*/ 1 h 98"/>
                <a:gd name="T10" fmla="*/ 0 w 104"/>
                <a:gd name="T11" fmla="*/ 1 h 98"/>
                <a:gd name="T12" fmla="*/ 0 w 104"/>
                <a:gd name="T13" fmla="*/ 1 h 98"/>
                <a:gd name="T14" fmla="*/ 0 w 104"/>
                <a:gd name="T15" fmla="*/ 1 h 98"/>
                <a:gd name="T16" fmla="*/ 0 w 104"/>
                <a:gd name="T17" fmla="*/ 1 h 98"/>
                <a:gd name="T18" fmla="*/ 0 w 104"/>
                <a:gd name="T19" fmla="*/ 1 h 98"/>
                <a:gd name="T20" fmla="*/ 0 w 104"/>
                <a:gd name="T21" fmla="*/ 1 h 98"/>
                <a:gd name="T22" fmla="*/ 0 w 104"/>
                <a:gd name="T23" fmla="*/ 1 h 98"/>
                <a:gd name="T24" fmla="*/ 0 w 104"/>
                <a:gd name="T25" fmla="*/ 1 h 98"/>
                <a:gd name="T26" fmla="*/ 0 w 104"/>
                <a:gd name="T27" fmla="*/ 1 h 98"/>
                <a:gd name="T28" fmla="*/ 0 w 104"/>
                <a:gd name="T29" fmla="*/ 1 h 98"/>
                <a:gd name="T30" fmla="*/ 0 w 104"/>
                <a:gd name="T31" fmla="*/ 1 h 98"/>
                <a:gd name="T32" fmla="*/ 0 w 104"/>
                <a:gd name="T33" fmla="*/ 0 h 98"/>
                <a:gd name="T34" fmla="*/ 0 w 104"/>
                <a:gd name="T35" fmla="*/ 1 h 98"/>
                <a:gd name="T36" fmla="*/ 0 w 104"/>
                <a:gd name="T37" fmla="*/ 1 h 98"/>
                <a:gd name="T38" fmla="*/ 0 w 104"/>
                <a:gd name="T39" fmla="*/ 1 h 98"/>
                <a:gd name="T40" fmla="*/ 0 w 104"/>
                <a:gd name="T41" fmla="*/ 1 h 98"/>
                <a:gd name="T42" fmla="*/ 0 w 104"/>
                <a:gd name="T43" fmla="*/ 1 h 98"/>
                <a:gd name="T44" fmla="*/ 0 w 104"/>
                <a:gd name="T45" fmla="*/ 1 h 98"/>
                <a:gd name="T46" fmla="*/ 0 w 104"/>
                <a:gd name="T47" fmla="*/ 1 h 98"/>
                <a:gd name="T48" fmla="*/ 0 w 104"/>
                <a:gd name="T49" fmla="*/ 1 h 98"/>
                <a:gd name="T50" fmla="*/ 0 w 104"/>
                <a:gd name="T51" fmla="*/ 1 h 98"/>
                <a:gd name="T52" fmla="*/ 0 w 104"/>
                <a:gd name="T53" fmla="*/ 1 h 98"/>
                <a:gd name="T54" fmla="*/ 0 w 104"/>
                <a:gd name="T55" fmla="*/ 1 h 98"/>
                <a:gd name="T56" fmla="*/ 0 w 104"/>
                <a:gd name="T57" fmla="*/ 1 h 98"/>
                <a:gd name="T58" fmla="*/ 0 w 104"/>
                <a:gd name="T59" fmla="*/ 1 h 98"/>
                <a:gd name="T60" fmla="*/ 0 w 104"/>
                <a:gd name="T61" fmla="*/ 1 h 98"/>
                <a:gd name="T62" fmla="*/ 0 w 104"/>
                <a:gd name="T63" fmla="*/ 1 h 98"/>
                <a:gd name="T64" fmla="*/ 0 w 104"/>
                <a:gd name="T65" fmla="*/ 1 h 98"/>
                <a:gd name="T66" fmla="*/ 0 w 104"/>
                <a:gd name="T67" fmla="*/ 1 h 98"/>
                <a:gd name="T68" fmla="*/ 0 w 104"/>
                <a:gd name="T69" fmla="*/ 1 h 98"/>
                <a:gd name="T70" fmla="*/ 0 w 104"/>
                <a:gd name="T71" fmla="*/ 1 h 98"/>
                <a:gd name="T72" fmla="*/ 0 w 104"/>
                <a:gd name="T73" fmla="*/ 1 h 98"/>
                <a:gd name="T74" fmla="*/ 0 w 104"/>
                <a:gd name="T75" fmla="*/ 1 h 98"/>
                <a:gd name="T76" fmla="*/ 0 w 104"/>
                <a:gd name="T77" fmla="*/ 1 h 98"/>
                <a:gd name="T78" fmla="*/ 0 w 104"/>
                <a:gd name="T79" fmla="*/ 1 h 98"/>
                <a:gd name="T80" fmla="*/ 0 w 104"/>
                <a:gd name="T81" fmla="*/ 1 h 98"/>
                <a:gd name="T82" fmla="*/ 0 w 104"/>
                <a:gd name="T83" fmla="*/ 1 h 98"/>
                <a:gd name="T84" fmla="*/ 0 w 104"/>
                <a:gd name="T85" fmla="*/ 1 h 98"/>
                <a:gd name="T86" fmla="*/ 0 w 104"/>
                <a:gd name="T87" fmla="*/ 1 h 98"/>
                <a:gd name="T88" fmla="*/ 0 w 104"/>
                <a:gd name="T89" fmla="*/ 1 h 98"/>
                <a:gd name="T90" fmla="*/ 0 w 104"/>
                <a:gd name="T91" fmla="*/ 1 h 98"/>
                <a:gd name="T92" fmla="*/ 0 w 104"/>
                <a:gd name="T93" fmla="*/ 1 h 98"/>
                <a:gd name="T94" fmla="*/ 0 w 104"/>
                <a:gd name="T95" fmla="*/ 1 h 98"/>
                <a:gd name="T96" fmla="*/ 0 w 104"/>
                <a:gd name="T97" fmla="*/ 1 h 98"/>
                <a:gd name="T98" fmla="*/ 0 w 104"/>
                <a:gd name="T99" fmla="*/ 1 h 98"/>
                <a:gd name="T100" fmla="*/ 0 w 104"/>
                <a:gd name="T101" fmla="*/ 1 h 98"/>
                <a:gd name="T102" fmla="*/ 0 w 104"/>
                <a:gd name="T103" fmla="*/ 1 h 98"/>
                <a:gd name="T104" fmla="*/ 0 w 104"/>
                <a:gd name="T105" fmla="*/ 1 h 98"/>
                <a:gd name="T106" fmla="*/ 0 w 104"/>
                <a:gd name="T107" fmla="*/ 1 h 98"/>
                <a:gd name="T108" fmla="*/ 0 w 104"/>
                <a:gd name="T109" fmla="*/ 1 h 98"/>
                <a:gd name="T110" fmla="*/ 0 w 104"/>
                <a:gd name="T111" fmla="*/ 1 h 98"/>
                <a:gd name="T112" fmla="*/ 0 w 104"/>
                <a:gd name="T113" fmla="*/ 1 h 98"/>
                <a:gd name="T114" fmla="*/ 0 w 104"/>
                <a:gd name="T115" fmla="*/ 1 h 9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4"/>
                <a:gd name="T175" fmla="*/ 0 h 98"/>
                <a:gd name="T176" fmla="*/ 104 w 104"/>
                <a:gd name="T177" fmla="*/ 98 h 9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4" h="98">
                  <a:moveTo>
                    <a:pt x="20" y="66"/>
                  </a:moveTo>
                  <a:lnTo>
                    <a:pt x="22" y="62"/>
                  </a:lnTo>
                  <a:lnTo>
                    <a:pt x="25" y="56"/>
                  </a:lnTo>
                  <a:lnTo>
                    <a:pt x="30" y="51"/>
                  </a:lnTo>
                  <a:lnTo>
                    <a:pt x="37" y="44"/>
                  </a:lnTo>
                  <a:lnTo>
                    <a:pt x="45" y="37"/>
                  </a:lnTo>
                  <a:lnTo>
                    <a:pt x="54" y="31"/>
                  </a:lnTo>
                  <a:lnTo>
                    <a:pt x="65" y="25"/>
                  </a:lnTo>
                  <a:lnTo>
                    <a:pt x="77" y="21"/>
                  </a:lnTo>
                  <a:lnTo>
                    <a:pt x="91" y="20"/>
                  </a:lnTo>
                  <a:lnTo>
                    <a:pt x="99" y="18"/>
                  </a:lnTo>
                  <a:lnTo>
                    <a:pt x="101" y="17"/>
                  </a:lnTo>
                  <a:lnTo>
                    <a:pt x="103" y="14"/>
                  </a:lnTo>
                  <a:lnTo>
                    <a:pt x="100" y="10"/>
                  </a:lnTo>
                  <a:lnTo>
                    <a:pt x="99" y="7"/>
                  </a:lnTo>
                  <a:lnTo>
                    <a:pt x="96" y="4"/>
                  </a:lnTo>
                  <a:lnTo>
                    <a:pt x="92" y="0"/>
                  </a:lnTo>
                  <a:lnTo>
                    <a:pt x="81" y="2"/>
                  </a:lnTo>
                  <a:lnTo>
                    <a:pt x="68" y="7"/>
                  </a:lnTo>
                  <a:lnTo>
                    <a:pt x="58" y="13"/>
                  </a:lnTo>
                  <a:lnTo>
                    <a:pt x="46" y="18"/>
                  </a:lnTo>
                  <a:lnTo>
                    <a:pt x="37" y="25"/>
                  </a:lnTo>
                  <a:lnTo>
                    <a:pt x="29" y="32"/>
                  </a:lnTo>
                  <a:lnTo>
                    <a:pt x="23" y="38"/>
                  </a:lnTo>
                  <a:lnTo>
                    <a:pt x="20" y="42"/>
                  </a:lnTo>
                  <a:lnTo>
                    <a:pt x="14" y="50"/>
                  </a:lnTo>
                  <a:lnTo>
                    <a:pt x="8" y="59"/>
                  </a:lnTo>
                  <a:lnTo>
                    <a:pt x="2" y="68"/>
                  </a:lnTo>
                  <a:lnTo>
                    <a:pt x="0" y="77"/>
                  </a:lnTo>
                  <a:lnTo>
                    <a:pt x="16" y="98"/>
                  </a:lnTo>
                  <a:lnTo>
                    <a:pt x="27" y="98"/>
                  </a:lnTo>
                  <a:lnTo>
                    <a:pt x="37" y="97"/>
                  </a:lnTo>
                  <a:lnTo>
                    <a:pt x="48" y="93"/>
                  </a:lnTo>
                  <a:lnTo>
                    <a:pt x="59" y="89"/>
                  </a:lnTo>
                  <a:lnTo>
                    <a:pt x="69" y="83"/>
                  </a:lnTo>
                  <a:lnTo>
                    <a:pt x="78" y="77"/>
                  </a:lnTo>
                  <a:lnTo>
                    <a:pt x="88" y="70"/>
                  </a:lnTo>
                  <a:lnTo>
                    <a:pt x="94" y="62"/>
                  </a:lnTo>
                  <a:lnTo>
                    <a:pt x="99" y="55"/>
                  </a:lnTo>
                  <a:lnTo>
                    <a:pt x="103" y="50"/>
                  </a:lnTo>
                  <a:lnTo>
                    <a:pt x="104" y="44"/>
                  </a:lnTo>
                  <a:lnTo>
                    <a:pt x="101" y="40"/>
                  </a:lnTo>
                  <a:lnTo>
                    <a:pt x="97" y="39"/>
                  </a:lnTo>
                  <a:lnTo>
                    <a:pt x="92" y="40"/>
                  </a:lnTo>
                  <a:lnTo>
                    <a:pt x="88" y="44"/>
                  </a:lnTo>
                  <a:lnTo>
                    <a:pt x="83" y="48"/>
                  </a:lnTo>
                  <a:lnTo>
                    <a:pt x="76" y="56"/>
                  </a:lnTo>
                  <a:lnTo>
                    <a:pt x="68" y="62"/>
                  </a:lnTo>
                  <a:lnTo>
                    <a:pt x="61" y="67"/>
                  </a:lnTo>
                  <a:lnTo>
                    <a:pt x="54" y="71"/>
                  </a:lnTo>
                  <a:lnTo>
                    <a:pt x="47" y="75"/>
                  </a:lnTo>
                  <a:lnTo>
                    <a:pt x="40" y="77"/>
                  </a:lnTo>
                  <a:lnTo>
                    <a:pt x="33" y="80"/>
                  </a:lnTo>
                  <a:lnTo>
                    <a:pt x="28" y="81"/>
                  </a:lnTo>
                  <a:lnTo>
                    <a:pt x="27" y="80"/>
                  </a:lnTo>
                  <a:lnTo>
                    <a:pt x="23" y="76"/>
                  </a:lnTo>
                  <a:lnTo>
                    <a:pt x="21" y="71"/>
                  </a:lnTo>
                  <a:lnTo>
                    <a:pt x="2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Freeform 17"/>
            <p:cNvSpPr>
              <a:spLocks/>
            </p:cNvSpPr>
            <p:nvPr/>
          </p:nvSpPr>
          <p:spPr bwMode="auto">
            <a:xfrm>
              <a:off x="4682" y="3593"/>
              <a:ext cx="51" cy="49"/>
            </a:xfrm>
            <a:custGeom>
              <a:avLst/>
              <a:gdLst>
                <a:gd name="T0" fmla="*/ 1 w 102"/>
                <a:gd name="T1" fmla="*/ 1 h 97"/>
                <a:gd name="T2" fmla="*/ 1 w 102"/>
                <a:gd name="T3" fmla="*/ 1 h 97"/>
                <a:gd name="T4" fmla="*/ 1 w 102"/>
                <a:gd name="T5" fmla="*/ 1 h 97"/>
                <a:gd name="T6" fmla="*/ 1 w 102"/>
                <a:gd name="T7" fmla="*/ 1 h 97"/>
                <a:gd name="T8" fmla="*/ 1 w 102"/>
                <a:gd name="T9" fmla="*/ 1 h 97"/>
                <a:gd name="T10" fmla="*/ 1 w 102"/>
                <a:gd name="T11" fmla="*/ 1 h 97"/>
                <a:gd name="T12" fmla="*/ 1 w 102"/>
                <a:gd name="T13" fmla="*/ 1 h 97"/>
                <a:gd name="T14" fmla="*/ 1 w 102"/>
                <a:gd name="T15" fmla="*/ 1 h 97"/>
                <a:gd name="T16" fmla="*/ 1 w 102"/>
                <a:gd name="T17" fmla="*/ 1 h 97"/>
                <a:gd name="T18" fmla="*/ 1 w 102"/>
                <a:gd name="T19" fmla="*/ 1 h 97"/>
                <a:gd name="T20" fmla="*/ 1 w 102"/>
                <a:gd name="T21" fmla="*/ 1 h 97"/>
                <a:gd name="T22" fmla="*/ 1 w 102"/>
                <a:gd name="T23" fmla="*/ 1 h 97"/>
                <a:gd name="T24" fmla="*/ 1 w 102"/>
                <a:gd name="T25" fmla="*/ 1 h 97"/>
                <a:gd name="T26" fmla="*/ 1 w 102"/>
                <a:gd name="T27" fmla="*/ 1 h 97"/>
                <a:gd name="T28" fmla="*/ 1 w 102"/>
                <a:gd name="T29" fmla="*/ 1 h 97"/>
                <a:gd name="T30" fmla="*/ 1 w 102"/>
                <a:gd name="T31" fmla="*/ 1 h 97"/>
                <a:gd name="T32" fmla="*/ 1 w 102"/>
                <a:gd name="T33" fmla="*/ 0 h 97"/>
                <a:gd name="T34" fmla="*/ 1 w 102"/>
                <a:gd name="T35" fmla="*/ 1 h 97"/>
                <a:gd name="T36" fmla="*/ 1 w 102"/>
                <a:gd name="T37" fmla="*/ 1 h 97"/>
                <a:gd name="T38" fmla="*/ 1 w 102"/>
                <a:gd name="T39" fmla="*/ 1 h 97"/>
                <a:gd name="T40" fmla="*/ 1 w 102"/>
                <a:gd name="T41" fmla="*/ 1 h 97"/>
                <a:gd name="T42" fmla="*/ 1 w 102"/>
                <a:gd name="T43" fmla="*/ 1 h 97"/>
                <a:gd name="T44" fmla="*/ 1 w 102"/>
                <a:gd name="T45" fmla="*/ 1 h 97"/>
                <a:gd name="T46" fmla="*/ 1 w 102"/>
                <a:gd name="T47" fmla="*/ 1 h 97"/>
                <a:gd name="T48" fmla="*/ 1 w 102"/>
                <a:gd name="T49" fmla="*/ 1 h 97"/>
                <a:gd name="T50" fmla="*/ 1 w 102"/>
                <a:gd name="T51" fmla="*/ 1 h 97"/>
                <a:gd name="T52" fmla="*/ 1 w 102"/>
                <a:gd name="T53" fmla="*/ 1 h 97"/>
                <a:gd name="T54" fmla="*/ 1 w 102"/>
                <a:gd name="T55" fmla="*/ 1 h 97"/>
                <a:gd name="T56" fmla="*/ 1 w 102"/>
                <a:gd name="T57" fmla="*/ 1 h 97"/>
                <a:gd name="T58" fmla="*/ 1 w 102"/>
                <a:gd name="T59" fmla="*/ 1 h 97"/>
                <a:gd name="T60" fmla="*/ 1 w 102"/>
                <a:gd name="T61" fmla="*/ 1 h 97"/>
                <a:gd name="T62" fmla="*/ 1 w 102"/>
                <a:gd name="T63" fmla="*/ 1 h 97"/>
                <a:gd name="T64" fmla="*/ 1 w 102"/>
                <a:gd name="T65" fmla="*/ 1 h 97"/>
                <a:gd name="T66" fmla="*/ 1 w 102"/>
                <a:gd name="T67" fmla="*/ 1 h 97"/>
                <a:gd name="T68" fmla="*/ 1 w 102"/>
                <a:gd name="T69" fmla="*/ 1 h 97"/>
                <a:gd name="T70" fmla="*/ 1 w 102"/>
                <a:gd name="T71" fmla="*/ 1 h 97"/>
                <a:gd name="T72" fmla="*/ 1 w 102"/>
                <a:gd name="T73" fmla="*/ 1 h 97"/>
                <a:gd name="T74" fmla="*/ 1 w 102"/>
                <a:gd name="T75" fmla="*/ 1 h 97"/>
                <a:gd name="T76" fmla="*/ 1 w 102"/>
                <a:gd name="T77" fmla="*/ 1 h 97"/>
                <a:gd name="T78" fmla="*/ 1 w 102"/>
                <a:gd name="T79" fmla="*/ 1 h 97"/>
                <a:gd name="T80" fmla="*/ 0 w 102"/>
                <a:gd name="T81" fmla="*/ 1 h 97"/>
                <a:gd name="T82" fmla="*/ 1 w 102"/>
                <a:gd name="T83" fmla="*/ 1 h 97"/>
                <a:gd name="T84" fmla="*/ 1 w 102"/>
                <a:gd name="T85" fmla="*/ 1 h 97"/>
                <a:gd name="T86" fmla="*/ 1 w 102"/>
                <a:gd name="T87" fmla="*/ 1 h 97"/>
                <a:gd name="T88" fmla="*/ 1 w 102"/>
                <a:gd name="T89" fmla="*/ 1 h 97"/>
                <a:gd name="T90" fmla="*/ 1 w 102"/>
                <a:gd name="T91" fmla="*/ 1 h 97"/>
                <a:gd name="T92" fmla="*/ 1 w 102"/>
                <a:gd name="T93" fmla="*/ 1 h 97"/>
                <a:gd name="T94" fmla="*/ 1 w 102"/>
                <a:gd name="T95" fmla="*/ 1 h 97"/>
                <a:gd name="T96" fmla="*/ 1 w 102"/>
                <a:gd name="T97" fmla="*/ 1 h 97"/>
                <a:gd name="T98" fmla="*/ 1 w 102"/>
                <a:gd name="T99" fmla="*/ 1 h 97"/>
                <a:gd name="T100" fmla="*/ 1 w 102"/>
                <a:gd name="T101" fmla="*/ 1 h 97"/>
                <a:gd name="T102" fmla="*/ 1 w 102"/>
                <a:gd name="T103" fmla="*/ 1 h 97"/>
                <a:gd name="T104" fmla="*/ 1 w 102"/>
                <a:gd name="T105" fmla="*/ 1 h 97"/>
                <a:gd name="T106" fmla="*/ 1 w 102"/>
                <a:gd name="T107" fmla="*/ 1 h 97"/>
                <a:gd name="T108" fmla="*/ 1 w 102"/>
                <a:gd name="T109" fmla="*/ 1 h 97"/>
                <a:gd name="T110" fmla="*/ 1 w 102"/>
                <a:gd name="T111" fmla="*/ 1 h 97"/>
                <a:gd name="T112" fmla="*/ 1 w 102"/>
                <a:gd name="T113" fmla="*/ 1 h 97"/>
                <a:gd name="T114" fmla="*/ 1 w 102"/>
                <a:gd name="T115" fmla="*/ 1 h 9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2"/>
                <a:gd name="T175" fmla="*/ 0 h 97"/>
                <a:gd name="T176" fmla="*/ 102 w 102"/>
                <a:gd name="T177" fmla="*/ 97 h 9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2" h="97">
                  <a:moveTo>
                    <a:pt x="84" y="65"/>
                  </a:moveTo>
                  <a:lnTo>
                    <a:pt x="81" y="62"/>
                  </a:lnTo>
                  <a:lnTo>
                    <a:pt x="78" y="56"/>
                  </a:lnTo>
                  <a:lnTo>
                    <a:pt x="72" y="50"/>
                  </a:lnTo>
                  <a:lnTo>
                    <a:pt x="65" y="43"/>
                  </a:lnTo>
                  <a:lnTo>
                    <a:pt x="58" y="36"/>
                  </a:lnTo>
                  <a:lnTo>
                    <a:pt x="48" y="31"/>
                  </a:lnTo>
                  <a:lnTo>
                    <a:pt x="38" y="25"/>
                  </a:lnTo>
                  <a:lnTo>
                    <a:pt x="26" y="20"/>
                  </a:lnTo>
                  <a:lnTo>
                    <a:pt x="12" y="18"/>
                  </a:lnTo>
                  <a:lnTo>
                    <a:pt x="5" y="18"/>
                  </a:lnTo>
                  <a:lnTo>
                    <a:pt x="2" y="17"/>
                  </a:lnTo>
                  <a:lnTo>
                    <a:pt x="1" y="13"/>
                  </a:lnTo>
                  <a:lnTo>
                    <a:pt x="2" y="9"/>
                  </a:lnTo>
                  <a:lnTo>
                    <a:pt x="4" y="5"/>
                  </a:lnTo>
                  <a:lnTo>
                    <a:pt x="6" y="2"/>
                  </a:lnTo>
                  <a:lnTo>
                    <a:pt x="11" y="0"/>
                  </a:lnTo>
                  <a:lnTo>
                    <a:pt x="23" y="2"/>
                  </a:lnTo>
                  <a:lnTo>
                    <a:pt x="34" y="5"/>
                  </a:lnTo>
                  <a:lnTo>
                    <a:pt x="46" y="11"/>
                  </a:lnTo>
                  <a:lnTo>
                    <a:pt x="56" y="18"/>
                  </a:lnTo>
                  <a:lnTo>
                    <a:pt x="65" y="25"/>
                  </a:lnTo>
                  <a:lnTo>
                    <a:pt x="73" y="32"/>
                  </a:lnTo>
                  <a:lnTo>
                    <a:pt x="80" y="38"/>
                  </a:lnTo>
                  <a:lnTo>
                    <a:pt x="84" y="41"/>
                  </a:lnTo>
                  <a:lnTo>
                    <a:pt x="88" y="48"/>
                  </a:lnTo>
                  <a:lnTo>
                    <a:pt x="95" y="57"/>
                  </a:lnTo>
                  <a:lnTo>
                    <a:pt x="100" y="67"/>
                  </a:lnTo>
                  <a:lnTo>
                    <a:pt x="102" y="77"/>
                  </a:lnTo>
                  <a:lnTo>
                    <a:pt x="87" y="97"/>
                  </a:lnTo>
                  <a:lnTo>
                    <a:pt x="77" y="97"/>
                  </a:lnTo>
                  <a:lnTo>
                    <a:pt x="65" y="96"/>
                  </a:lnTo>
                  <a:lnTo>
                    <a:pt x="55" y="93"/>
                  </a:lnTo>
                  <a:lnTo>
                    <a:pt x="43" y="88"/>
                  </a:lnTo>
                  <a:lnTo>
                    <a:pt x="33" y="82"/>
                  </a:lnTo>
                  <a:lnTo>
                    <a:pt x="24" y="76"/>
                  </a:lnTo>
                  <a:lnTo>
                    <a:pt x="16" y="69"/>
                  </a:lnTo>
                  <a:lnTo>
                    <a:pt x="9" y="61"/>
                  </a:lnTo>
                  <a:lnTo>
                    <a:pt x="4" y="55"/>
                  </a:lnTo>
                  <a:lnTo>
                    <a:pt x="1" y="49"/>
                  </a:lnTo>
                  <a:lnTo>
                    <a:pt x="0" y="43"/>
                  </a:lnTo>
                  <a:lnTo>
                    <a:pt x="2" y="40"/>
                  </a:lnTo>
                  <a:lnTo>
                    <a:pt x="5" y="39"/>
                  </a:lnTo>
                  <a:lnTo>
                    <a:pt x="11" y="40"/>
                  </a:lnTo>
                  <a:lnTo>
                    <a:pt x="16" y="43"/>
                  </a:lnTo>
                  <a:lnTo>
                    <a:pt x="19" y="48"/>
                  </a:lnTo>
                  <a:lnTo>
                    <a:pt x="27" y="55"/>
                  </a:lnTo>
                  <a:lnTo>
                    <a:pt x="34" y="62"/>
                  </a:lnTo>
                  <a:lnTo>
                    <a:pt x="42" y="66"/>
                  </a:lnTo>
                  <a:lnTo>
                    <a:pt x="49" y="71"/>
                  </a:lnTo>
                  <a:lnTo>
                    <a:pt x="56" y="74"/>
                  </a:lnTo>
                  <a:lnTo>
                    <a:pt x="63" y="77"/>
                  </a:lnTo>
                  <a:lnTo>
                    <a:pt x="70" y="79"/>
                  </a:lnTo>
                  <a:lnTo>
                    <a:pt x="76" y="80"/>
                  </a:lnTo>
                  <a:lnTo>
                    <a:pt x="77" y="79"/>
                  </a:lnTo>
                  <a:lnTo>
                    <a:pt x="80" y="76"/>
                  </a:lnTo>
                  <a:lnTo>
                    <a:pt x="82" y="71"/>
                  </a:lnTo>
                  <a:lnTo>
                    <a:pt x="84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Freeform 18"/>
            <p:cNvSpPr>
              <a:spLocks/>
            </p:cNvSpPr>
            <p:nvPr/>
          </p:nvSpPr>
          <p:spPr bwMode="auto">
            <a:xfrm>
              <a:off x="4459" y="3590"/>
              <a:ext cx="58" cy="67"/>
            </a:xfrm>
            <a:custGeom>
              <a:avLst/>
              <a:gdLst>
                <a:gd name="T0" fmla="*/ 1 w 115"/>
                <a:gd name="T1" fmla="*/ 1 h 134"/>
                <a:gd name="T2" fmla="*/ 1 w 115"/>
                <a:gd name="T3" fmla="*/ 1 h 134"/>
                <a:gd name="T4" fmla="*/ 1 w 115"/>
                <a:gd name="T5" fmla="*/ 1 h 134"/>
                <a:gd name="T6" fmla="*/ 1 w 115"/>
                <a:gd name="T7" fmla="*/ 1 h 134"/>
                <a:gd name="T8" fmla="*/ 1 w 115"/>
                <a:gd name="T9" fmla="*/ 1 h 134"/>
                <a:gd name="T10" fmla="*/ 1 w 115"/>
                <a:gd name="T11" fmla="*/ 1 h 134"/>
                <a:gd name="T12" fmla="*/ 1 w 115"/>
                <a:gd name="T13" fmla="*/ 1 h 134"/>
                <a:gd name="T14" fmla="*/ 1 w 115"/>
                <a:gd name="T15" fmla="*/ 1 h 134"/>
                <a:gd name="T16" fmla="*/ 1 w 115"/>
                <a:gd name="T17" fmla="*/ 1 h 134"/>
                <a:gd name="T18" fmla="*/ 1 w 115"/>
                <a:gd name="T19" fmla="*/ 1 h 134"/>
                <a:gd name="T20" fmla="*/ 1 w 115"/>
                <a:gd name="T21" fmla="*/ 1 h 134"/>
                <a:gd name="T22" fmla="*/ 1 w 115"/>
                <a:gd name="T23" fmla="*/ 1 h 134"/>
                <a:gd name="T24" fmla="*/ 1 w 115"/>
                <a:gd name="T25" fmla="*/ 0 h 134"/>
                <a:gd name="T26" fmla="*/ 1 w 115"/>
                <a:gd name="T27" fmla="*/ 1 h 134"/>
                <a:gd name="T28" fmla="*/ 1 w 115"/>
                <a:gd name="T29" fmla="*/ 1 h 134"/>
                <a:gd name="T30" fmla="*/ 1 w 115"/>
                <a:gd name="T31" fmla="*/ 1 h 134"/>
                <a:gd name="T32" fmla="*/ 1 w 115"/>
                <a:gd name="T33" fmla="*/ 1 h 134"/>
                <a:gd name="T34" fmla="*/ 1 w 115"/>
                <a:gd name="T35" fmla="*/ 1 h 134"/>
                <a:gd name="T36" fmla="*/ 1 w 115"/>
                <a:gd name="T37" fmla="*/ 1 h 134"/>
                <a:gd name="T38" fmla="*/ 1 w 115"/>
                <a:gd name="T39" fmla="*/ 1 h 134"/>
                <a:gd name="T40" fmla="*/ 1 w 115"/>
                <a:gd name="T41" fmla="*/ 1 h 134"/>
                <a:gd name="T42" fmla="*/ 1 w 115"/>
                <a:gd name="T43" fmla="*/ 1 h 134"/>
                <a:gd name="T44" fmla="*/ 1 w 115"/>
                <a:gd name="T45" fmla="*/ 1 h 134"/>
                <a:gd name="T46" fmla="*/ 1 w 115"/>
                <a:gd name="T47" fmla="*/ 1 h 134"/>
                <a:gd name="T48" fmla="*/ 1 w 115"/>
                <a:gd name="T49" fmla="*/ 1 h 134"/>
                <a:gd name="T50" fmla="*/ 1 w 115"/>
                <a:gd name="T51" fmla="*/ 1 h 134"/>
                <a:gd name="T52" fmla="*/ 1 w 115"/>
                <a:gd name="T53" fmla="*/ 1 h 134"/>
                <a:gd name="T54" fmla="*/ 1 w 115"/>
                <a:gd name="T55" fmla="*/ 1 h 134"/>
                <a:gd name="T56" fmla="*/ 0 w 115"/>
                <a:gd name="T57" fmla="*/ 1 h 134"/>
                <a:gd name="T58" fmla="*/ 1 w 115"/>
                <a:gd name="T59" fmla="*/ 1 h 134"/>
                <a:gd name="T60" fmla="*/ 1 w 115"/>
                <a:gd name="T61" fmla="*/ 1 h 134"/>
                <a:gd name="T62" fmla="*/ 1 w 115"/>
                <a:gd name="T63" fmla="*/ 1 h 134"/>
                <a:gd name="T64" fmla="*/ 1 w 115"/>
                <a:gd name="T65" fmla="*/ 1 h 134"/>
                <a:gd name="T66" fmla="*/ 1 w 115"/>
                <a:gd name="T67" fmla="*/ 1 h 1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5"/>
                <a:gd name="T103" fmla="*/ 0 h 134"/>
                <a:gd name="T104" fmla="*/ 115 w 115"/>
                <a:gd name="T105" fmla="*/ 134 h 13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5" h="134">
                  <a:moveTo>
                    <a:pt x="10" y="134"/>
                  </a:moveTo>
                  <a:lnTo>
                    <a:pt x="33" y="131"/>
                  </a:lnTo>
                  <a:lnTo>
                    <a:pt x="54" y="123"/>
                  </a:lnTo>
                  <a:lnTo>
                    <a:pt x="72" y="110"/>
                  </a:lnTo>
                  <a:lnTo>
                    <a:pt x="89" y="94"/>
                  </a:lnTo>
                  <a:lnTo>
                    <a:pt x="101" y="76"/>
                  </a:lnTo>
                  <a:lnTo>
                    <a:pt x="109" y="55"/>
                  </a:lnTo>
                  <a:lnTo>
                    <a:pt x="115" y="33"/>
                  </a:lnTo>
                  <a:lnTo>
                    <a:pt x="115" y="11"/>
                  </a:lnTo>
                  <a:lnTo>
                    <a:pt x="114" y="7"/>
                  </a:lnTo>
                  <a:lnTo>
                    <a:pt x="112" y="3"/>
                  </a:lnTo>
                  <a:lnTo>
                    <a:pt x="109" y="1"/>
                  </a:lnTo>
                  <a:lnTo>
                    <a:pt x="105" y="0"/>
                  </a:lnTo>
                  <a:lnTo>
                    <a:pt x="100" y="1"/>
                  </a:lnTo>
                  <a:lnTo>
                    <a:pt x="98" y="3"/>
                  </a:lnTo>
                  <a:lnTo>
                    <a:pt x="94" y="5"/>
                  </a:lnTo>
                  <a:lnTo>
                    <a:pt x="93" y="10"/>
                  </a:lnTo>
                  <a:lnTo>
                    <a:pt x="93" y="28"/>
                  </a:lnTo>
                  <a:lnTo>
                    <a:pt x="90" y="46"/>
                  </a:lnTo>
                  <a:lnTo>
                    <a:pt x="83" y="63"/>
                  </a:lnTo>
                  <a:lnTo>
                    <a:pt x="72" y="79"/>
                  </a:lnTo>
                  <a:lnTo>
                    <a:pt x="61" y="93"/>
                  </a:lnTo>
                  <a:lnTo>
                    <a:pt x="46" y="104"/>
                  </a:lnTo>
                  <a:lnTo>
                    <a:pt x="29" y="111"/>
                  </a:lnTo>
                  <a:lnTo>
                    <a:pt x="10" y="114"/>
                  </a:lnTo>
                  <a:lnTo>
                    <a:pt x="6" y="115"/>
                  </a:lnTo>
                  <a:lnTo>
                    <a:pt x="3" y="117"/>
                  </a:lnTo>
                  <a:lnTo>
                    <a:pt x="1" y="119"/>
                  </a:lnTo>
                  <a:lnTo>
                    <a:pt x="0" y="124"/>
                  </a:lnTo>
                  <a:lnTo>
                    <a:pt x="1" y="129"/>
                  </a:lnTo>
                  <a:lnTo>
                    <a:pt x="3" y="131"/>
                  </a:lnTo>
                  <a:lnTo>
                    <a:pt x="6" y="133"/>
                  </a:lnTo>
                  <a:lnTo>
                    <a:pt x="10" y="1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Freeform 19"/>
            <p:cNvSpPr>
              <a:spLocks/>
            </p:cNvSpPr>
            <p:nvPr/>
          </p:nvSpPr>
          <p:spPr bwMode="auto">
            <a:xfrm>
              <a:off x="4345" y="3488"/>
              <a:ext cx="244" cy="244"/>
            </a:xfrm>
            <a:custGeom>
              <a:avLst/>
              <a:gdLst>
                <a:gd name="T0" fmla="*/ 1 w 488"/>
                <a:gd name="T1" fmla="*/ 1 h 487"/>
                <a:gd name="T2" fmla="*/ 1 w 488"/>
                <a:gd name="T3" fmla="*/ 1 h 487"/>
                <a:gd name="T4" fmla="*/ 1 w 488"/>
                <a:gd name="T5" fmla="*/ 1 h 487"/>
                <a:gd name="T6" fmla="*/ 1 w 488"/>
                <a:gd name="T7" fmla="*/ 1 h 487"/>
                <a:gd name="T8" fmla="*/ 1 w 488"/>
                <a:gd name="T9" fmla="*/ 1 h 487"/>
                <a:gd name="T10" fmla="*/ 1 w 488"/>
                <a:gd name="T11" fmla="*/ 1 h 487"/>
                <a:gd name="T12" fmla="*/ 1 w 488"/>
                <a:gd name="T13" fmla="*/ 1 h 487"/>
                <a:gd name="T14" fmla="*/ 1 w 488"/>
                <a:gd name="T15" fmla="*/ 1 h 487"/>
                <a:gd name="T16" fmla="*/ 1 w 488"/>
                <a:gd name="T17" fmla="*/ 1 h 487"/>
                <a:gd name="T18" fmla="*/ 1 w 488"/>
                <a:gd name="T19" fmla="*/ 1 h 487"/>
                <a:gd name="T20" fmla="*/ 1 w 488"/>
                <a:gd name="T21" fmla="*/ 1 h 487"/>
                <a:gd name="T22" fmla="*/ 1 w 488"/>
                <a:gd name="T23" fmla="*/ 1 h 487"/>
                <a:gd name="T24" fmla="*/ 1 w 488"/>
                <a:gd name="T25" fmla="*/ 1 h 487"/>
                <a:gd name="T26" fmla="*/ 1 w 488"/>
                <a:gd name="T27" fmla="*/ 1 h 487"/>
                <a:gd name="T28" fmla="*/ 1 w 488"/>
                <a:gd name="T29" fmla="*/ 1 h 487"/>
                <a:gd name="T30" fmla="*/ 1 w 488"/>
                <a:gd name="T31" fmla="*/ 1 h 487"/>
                <a:gd name="T32" fmla="*/ 1 w 488"/>
                <a:gd name="T33" fmla="*/ 1 h 487"/>
                <a:gd name="T34" fmla="*/ 1 w 488"/>
                <a:gd name="T35" fmla="*/ 1 h 487"/>
                <a:gd name="T36" fmla="*/ 1 w 488"/>
                <a:gd name="T37" fmla="*/ 1 h 487"/>
                <a:gd name="T38" fmla="*/ 1 w 488"/>
                <a:gd name="T39" fmla="*/ 1 h 487"/>
                <a:gd name="T40" fmla="*/ 1 w 488"/>
                <a:gd name="T41" fmla="*/ 1 h 487"/>
                <a:gd name="T42" fmla="*/ 1 w 488"/>
                <a:gd name="T43" fmla="*/ 1 h 487"/>
                <a:gd name="T44" fmla="*/ 1 w 488"/>
                <a:gd name="T45" fmla="*/ 1 h 487"/>
                <a:gd name="T46" fmla="*/ 1 w 488"/>
                <a:gd name="T47" fmla="*/ 1 h 487"/>
                <a:gd name="T48" fmla="*/ 1 w 488"/>
                <a:gd name="T49" fmla="*/ 1 h 487"/>
                <a:gd name="T50" fmla="*/ 1 w 488"/>
                <a:gd name="T51" fmla="*/ 1 h 487"/>
                <a:gd name="T52" fmla="*/ 1 w 488"/>
                <a:gd name="T53" fmla="*/ 1 h 487"/>
                <a:gd name="T54" fmla="*/ 1 w 488"/>
                <a:gd name="T55" fmla="*/ 1 h 487"/>
                <a:gd name="T56" fmla="*/ 1 w 488"/>
                <a:gd name="T57" fmla="*/ 1 h 487"/>
                <a:gd name="T58" fmla="*/ 1 w 488"/>
                <a:gd name="T59" fmla="*/ 1 h 487"/>
                <a:gd name="T60" fmla="*/ 1 w 488"/>
                <a:gd name="T61" fmla="*/ 1 h 487"/>
                <a:gd name="T62" fmla="*/ 1 w 488"/>
                <a:gd name="T63" fmla="*/ 1 h 487"/>
                <a:gd name="T64" fmla="*/ 1 w 488"/>
                <a:gd name="T65" fmla="*/ 1 h 487"/>
                <a:gd name="T66" fmla="*/ 1 w 488"/>
                <a:gd name="T67" fmla="*/ 1 h 487"/>
                <a:gd name="T68" fmla="*/ 0 w 488"/>
                <a:gd name="T69" fmla="*/ 1 h 487"/>
                <a:gd name="T70" fmla="*/ 1 w 488"/>
                <a:gd name="T71" fmla="*/ 1 h 487"/>
                <a:gd name="T72" fmla="*/ 1 w 488"/>
                <a:gd name="T73" fmla="*/ 1 h 487"/>
                <a:gd name="T74" fmla="*/ 1 w 488"/>
                <a:gd name="T75" fmla="*/ 1 h 487"/>
                <a:gd name="T76" fmla="*/ 1 w 488"/>
                <a:gd name="T77" fmla="*/ 1 h 487"/>
                <a:gd name="T78" fmla="*/ 1 w 488"/>
                <a:gd name="T79" fmla="*/ 1 h 487"/>
                <a:gd name="T80" fmla="*/ 1 w 488"/>
                <a:gd name="T81" fmla="*/ 1 h 487"/>
                <a:gd name="T82" fmla="*/ 1 w 488"/>
                <a:gd name="T83" fmla="*/ 1 h 487"/>
                <a:gd name="T84" fmla="*/ 1 w 488"/>
                <a:gd name="T85" fmla="*/ 1 h 487"/>
                <a:gd name="T86" fmla="*/ 1 w 488"/>
                <a:gd name="T87" fmla="*/ 1 h 487"/>
                <a:gd name="T88" fmla="*/ 1 w 488"/>
                <a:gd name="T89" fmla="*/ 1 h 487"/>
                <a:gd name="T90" fmla="*/ 1 w 488"/>
                <a:gd name="T91" fmla="*/ 1 h 487"/>
                <a:gd name="T92" fmla="*/ 1 w 488"/>
                <a:gd name="T93" fmla="*/ 1 h 487"/>
                <a:gd name="T94" fmla="*/ 1 w 488"/>
                <a:gd name="T95" fmla="*/ 1 h 487"/>
                <a:gd name="T96" fmla="*/ 1 w 488"/>
                <a:gd name="T97" fmla="*/ 1 h 487"/>
                <a:gd name="T98" fmla="*/ 1 w 488"/>
                <a:gd name="T99" fmla="*/ 1 h 487"/>
                <a:gd name="T100" fmla="*/ 1 w 488"/>
                <a:gd name="T101" fmla="*/ 0 h 48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88"/>
                <a:gd name="T154" fmla="*/ 0 h 487"/>
                <a:gd name="T155" fmla="*/ 488 w 488"/>
                <a:gd name="T156" fmla="*/ 487 h 48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88" h="487">
                  <a:moveTo>
                    <a:pt x="244" y="0"/>
                  </a:moveTo>
                  <a:lnTo>
                    <a:pt x="224" y="1"/>
                  </a:lnTo>
                  <a:lnTo>
                    <a:pt x="205" y="3"/>
                  </a:lnTo>
                  <a:lnTo>
                    <a:pt x="186" y="7"/>
                  </a:lnTo>
                  <a:lnTo>
                    <a:pt x="168" y="13"/>
                  </a:lnTo>
                  <a:lnTo>
                    <a:pt x="151" y="18"/>
                  </a:lnTo>
                  <a:lnTo>
                    <a:pt x="133" y="26"/>
                  </a:lnTo>
                  <a:lnTo>
                    <a:pt x="117" y="36"/>
                  </a:lnTo>
                  <a:lnTo>
                    <a:pt x="101" y="46"/>
                  </a:lnTo>
                  <a:lnTo>
                    <a:pt x="87" y="59"/>
                  </a:lnTo>
                  <a:lnTo>
                    <a:pt x="73" y="71"/>
                  </a:lnTo>
                  <a:lnTo>
                    <a:pt x="61" y="84"/>
                  </a:lnTo>
                  <a:lnTo>
                    <a:pt x="49" y="99"/>
                  </a:lnTo>
                  <a:lnTo>
                    <a:pt x="38" y="115"/>
                  </a:lnTo>
                  <a:lnTo>
                    <a:pt x="28" y="131"/>
                  </a:lnTo>
                  <a:lnTo>
                    <a:pt x="20" y="149"/>
                  </a:lnTo>
                  <a:lnTo>
                    <a:pt x="13" y="166"/>
                  </a:lnTo>
                  <a:lnTo>
                    <a:pt x="13" y="167"/>
                  </a:lnTo>
                  <a:lnTo>
                    <a:pt x="16" y="168"/>
                  </a:lnTo>
                  <a:lnTo>
                    <a:pt x="19" y="172"/>
                  </a:lnTo>
                  <a:lnTo>
                    <a:pt x="26" y="174"/>
                  </a:lnTo>
                  <a:lnTo>
                    <a:pt x="34" y="174"/>
                  </a:lnTo>
                  <a:lnTo>
                    <a:pt x="41" y="172"/>
                  </a:lnTo>
                  <a:lnTo>
                    <a:pt x="46" y="168"/>
                  </a:lnTo>
                  <a:lnTo>
                    <a:pt x="47" y="166"/>
                  </a:lnTo>
                  <a:lnTo>
                    <a:pt x="54" y="151"/>
                  </a:lnTo>
                  <a:lnTo>
                    <a:pt x="61" y="137"/>
                  </a:lnTo>
                  <a:lnTo>
                    <a:pt x="69" y="124"/>
                  </a:lnTo>
                  <a:lnTo>
                    <a:pt x="78" y="112"/>
                  </a:lnTo>
                  <a:lnTo>
                    <a:pt x="88" y="99"/>
                  </a:lnTo>
                  <a:lnTo>
                    <a:pt x="100" y="89"/>
                  </a:lnTo>
                  <a:lnTo>
                    <a:pt x="111" y="78"/>
                  </a:lnTo>
                  <a:lnTo>
                    <a:pt x="124" y="69"/>
                  </a:lnTo>
                  <a:lnTo>
                    <a:pt x="137" y="60"/>
                  </a:lnTo>
                  <a:lnTo>
                    <a:pt x="151" y="53"/>
                  </a:lnTo>
                  <a:lnTo>
                    <a:pt x="165" y="46"/>
                  </a:lnTo>
                  <a:lnTo>
                    <a:pt x="180" y="41"/>
                  </a:lnTo>
                  <a:lnTo>
                    <a:pt x="195" y="37"/>
                  </a:lnTo>
                  <a:lnTo>
                    <a:pt x="212" y="33"/>
                  </a:lnTo>
                  <a:lnTo>
                    <a:pt x="228" y="32"/>
                  </a:lnTo>
                  <a:lnTo>
                    <a:pt x="244" y="31"/>
                  </a:lnTo>
                  <a:lnTo>
                    <a:pt x="266" y="32"/>
                  </a:lnTo>
                  <a:lnTo>
                    <a:pt x="286" y="36"/>
                  </a:lnTo>
                  <a:lnTo>
                    <a:pt x="307" y="40"/>
                  </a:lnTo>
                  <a:lnTo>
                    <a:pt x="327" y="48"/>
                  </a:lnTo>
                  <a:lnTo>
                    <a:pt x="345" y="56"/>
                  </a:lnTo>
                  <a:lnTo>
                    <a:pt x="362" y="68"/>
                  </a:lnTo>
                  <a:lnTo>
                    <a:pt x="380" y="79"/>
                  </a:lnTo>
                  <a:lnTo>
                    <a:pt x="395" y="93"/>
                  </a:lnTo>
                  <a:lnTo>
                    <a:pt x="409" y="108"/>
                  </a:lnTo>
                  <a:lnTo>
                    <a:pt x="420" y="125"/>
                  </a:lnTo>
                  <a:lnTo>
                    <a:pt x="432" y="143"/>
                  </a:lnTo>
                  <a:lnTo>
                    <a:pt x="440" y="161"/>
                  </a:lnTo>
                  <a:lnTo>
                    <a:pt x="448" y="181"/>
                  </a:lnTo>
                  <a:lnTo>
                    <a:pt x="452" y="201"/>
                  </a:lnTo>
                  <a:lnTo>
                    <a:pt x="456" y="222"/>
                  </a:lnTo>
                  <a:lnTo>
                    <a:pt x="457" y="244"/>
                  </a:lnTo>
                  <a:lnTo>
                    <a:pt x="456" y="266"/>
                  </a:lnTo>
                  <a:lnTo>
                    <a:pt x="452" y="287"/>
                  </a:lnTo>
                  <a:lnTo>
                    <a:pt x="448" y="306"/>
                  </a:lnTo>
                  <a:lnTo>
                    <a:pt x="440" y="326"/>
                  </a:lnTo>
                  <a:lnTo>
                    <a:pt x="432" y="344"/>
                  </a:lnTo>
                  <a:lnTo>
                    <a:pt x="420" y="363"/>
                  </a:lnTo>
                  <a:lnTo>
                    <a:pt x="409" y="379"/>
                  </a:lnTo>
                  <a:lnTo>
                    <a:pt x="395" y="394"/>
                  </a:lnTo>
                  <a:lnTo>
                    <a:pt x="380" y="408"/>
                  </a:lnTo>
                  <a:lnTo>
                    <a:pt x="362" y="419"/>
                  </a:lnTo>
                  <a:lnTo>
                    <a:pt x="345" y="431"/>
                  </a:lnTo>
                  <a:lnTo>
                    <a:pt x="327" y="439"/>
                  </a:lnTo>
                  <a:lnTo>
                    <a:pt x="307" y="447"/>
                  </a:lnTo>
                  <a:lnTo>
                    <a:pt x="286" y="451"/>
                  </a:lnTo>
                  <a:lnTo>
                    <a:pt x="266" y="455"/>
                  </a:lnTo>
                  <a:lnTo>
                    <a:pt x="244" y="456"/>
                  </a:lnTo>
                  <a:lnTo>
                    <a:pt x="222" y="455"/>
                  </a:lnTo>
                  <a:lnTo>
                    <a:pt x="201" y="451"/>
                  </a:lnTo>
                  <a:lnTo>
                    <a:pt x="180" y="447"/>
                  </a:lnTo>
                  <a:lnTo>
                    <a:pt x="161" y="439"/>
                  </a:lnTo>
                  <a:lnTo>
                    <a:pt x="142" y="431"/>
                  </a:lnTo>
                  <a:lnTo>
                    <a:pt x="125" y="419"/>
                  </a:lnTo>
                  <a:lnTo>
                    <a:pt x="109" y="408"/>
                  </a:lnTo>
                  <a:lnTo>
                    <a:pt x="94" y="394"/>
                  </a:lnTo>
                  <a:lnTo>
                    <a:pt x="80" y="379"/>
                  </a:lnTo>
                  <a:lnTo>
                    <a:pt x="68" y="363"/>
                  </a:lnTo>
                  <a:lnTo>
                    <a:pt x="57" y="344"/>
                  </a:lnTo>
                  <a:lnTo>
                    <a:pt x="48" y="326"/>
                  </a:lnTo>
                  <a:lnTo>
                    <a:pt x="41" y="306"/>
                  </a:lnTo>
                  <a:lnTo>
                    <a:pt x="36" y="287"/>
                  </a:lnTo>
                  <a:lnTo>
                    <a:pt x="33" y="266"/>
                  </a:lnTo>
                  <a:lnTo>
                    <a:pt x="32" y="244"/>
                  </a:lnTo>
                  <a:lnTo>
                    <a:pt x="32" y="242"/>
                  </a:lnTo>
                  <a:lnTo>
                    <a:pt x="32" y="241"/>
                  </a:lnTo>
                  <a:lnTo>
                    <a:pt x="32" y="238"/>
                  </a:lnTo>
                  <a:lnTo>
                    <a:pt x="32" y="237"/>
                  </a:lnTo>
                  <a:lnTo>
                    <a:pt x="31" y="236"/>
                  </a:lnTo>
                  <a:lnTo>
                    <a:pt x="27" y="233"/>
                  </a:lnTo>
                  <a:lnTo>
                    <a:pt x="23" y="229"/>
                  </a:lnTo>
                  <a:lnTo>
                    <a:pt x="16" y="228"/>
                  </a:lnTo>
                  <a:lnTo>
                    <a:pt x="9" y="230"/>
                  </a:lnTo>
                  <a:lnTo>
                    <a:pt x="4" y="233"/>
                  </a:lnTo>
                  <a:lnTo>
                    <a:pt x="2" y="236"/>
                  </a:lnTo>
                  <a:lnTo>
                    <a:pt x="1" y="237"/>
                  </a:lnTo>
                  <a:lnTo>
                    <a:pt x="1" y="238"/>
                  </a:lnTo>
                  <a:lnTo>
                    <a:pt x="1" y="241"/>
                  </a:lnTo>
                  <a:lnTo>
                    <a:pt x="0" y="242"/>
                  </a:lnTo>
                  <a:lnTo>
                    <a:pt x="0" y="244"/>
                  </a:lnTo>
                  <a:lnTo>
                    <a:pt x="1" y="268"/>
                  </a:lnTo>
                  <a:lnTo>
                    <a:pt x="4" y="292"/>
                  </a:lnTo>
                  <a:lnTo>
                    <a:pt x="11" y="317"/>
                  </a:lnTo>
                  <a:lnTo>
                    <a:pt x="19" y="339"/>
                  </a:lnTo>
                  <a:lnTo>
                    <a:pt x="30" y="359"/>
                  </a:lnTo>
                  <a:lnTo>
                    <a:pt x="41" y="380"/>
                  </a:lnTo>
                  <a:lnTo>
                    <a:pt x="55" y="398"/>
                  </a:lnTo>
                  <a:lnTo>
                    <a:pt x="71" y="416"/>
                  </a:lnTo>
                  <a:lnTo>
                    <a:pt x="88" y="432"/>
                  </a:lnTo>
                  <a:lnTo>
                    <a:pt x="108" y="446"/>
                  </a:lnTo>
                  <a:lnTo>
                    <a:pt x="127" y="457"/>
                  </a:lnTo>
                  <a:lnTo>
                    <a:pt x="149" y="467"/>
                  </a:lnTo>
                  <a:lnTo>
                    <a:pt x="171" y="476"/>
                  </a:lnTo>
                  <a:lnTo>
                    <a:pt x="194" y="482"/>
                  </a:lnTo>
                  <a:lnTo>
                    <a:pt x="218" y="486"/>
                  </a:lnTo>
                  <a:lnTo>
                    <a:pt x="244" y="487"/>
                  </a:lnTo>
                  <a:lnTo>
                    <a:pt x="269" y="486"/>
                  </a:lnTo>
                  <a:lnTo>
                    <a:pt x="293" y="482"/>
                  </a:lnTo>
                  <a:lnTo>
                    <a:pt x="316" y="476"/>
                  </a:lnTo>
                  <a:lnTo>
                    <a:pt x="338" y="467"/>
                  </a:lnTo>
                  <a:lnTo>
                    <a:pt x="360" y="457"/>
                  </a:lnTo>
                  <a:lnTo>
                    <a:pt x="380" y="446"/>
                  </a:lnTo>
                  <a:lnTo>
                    <a:pt x="399" y="432"/>
                  </a:lnTo>
                  <a:lnTo>
                    <a:pt x="417" y="416"/>
                  </a:lnTo>
                  <a:lnTo>
                    <a:pt x="433" y="398"/>
                  </a:lnTo>
                  <a:lnTo>
                    <a:pt x="447" y="380"/>
                  </a:lnTo>
                  <a:lnTo>
                    <a:pt x="458" y="359"/>
                  </a:lnTo>
                  <a:lnTo>
                    <a:pt x="468" y="339"/>
                  </a:lnTo>
                  <a:lnTo>
                    <a:pt x="477" y="317"/>
                  </a:lnTo>
                  <a:lnTo>
                    <a:pt x="483" y="292"/>
                  </a:lnTo>
                  <a:lnTo>
                    <a:pt x="487" y="268"/>
                  </a:lnTo>
                  <a:lnTo>
                    <a:pt x="488" y="244"/>
                  </a:lnTo>
                  <a:lnTo>
                    <a:pt x="487" y="219"/>
                  </a:lnTo>
                  <a:lnTo>
                    <a:pt x="483" y="195"/>
                  </a:lnTo>
                  <a:lnTo>
                    <a:pt x="477" y="172"/>
                  </a:lnTo>
                  <a:lnTo>
                    <a:pt x="468" y="150"/>
                  </a:lnTo>
                  <a:lnTo>
                    <a:pt x="458" y="128"/>
                  </a:lnTo>
                  <a:lnTo>
                    <a:pt x="447" y="108"/>
                  </a:lnTo>
                  <a:lnTo>
                    <a:pt x="433" y="89"/>
                  </a:lnTo>
                  <a:lnTo>
                    <a:pt x="417" y="71"/>
                  </a:lnTo>
                  <a:lnTo>
                    <a:pt x="399" y="55"/>
                  </a:lnTo>
                  <a:lnTo>
                    <a:pt x="380" y="41"/>
                  </a:lnTo>
                  <a:lnTo>
                    <a:pt x="360" y="30"/>
                  </a:lnTo>
                  <a:lnTo>
                    <a:pt x="338" y="20"/>
                  </a:lnTo>
                  <a:lnTo>
                    <a:pt x="316" y="11"/>
                  </a:lnTo>
                  <a:lnTo>
                    <a:pt x="293" y="5"/>
                  </a:lnTo>
                  <a:lnTo>
                    <a:pt x="269" y="1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Freeform 20"/>
            <p:cNvSpPr>
              <a:spLocks/>
            </p:cNvSpPr>
            <p:nvPr/>
          </p:nvSpPr>
          <p:spPr bwMode="auto">
            <a:xfrm>
              <a:off x="4398" y="3537"/>
              <a:ext cx="141" cy="143"/>
            </a:xfrm>
            <a:custGeom>
              <a:avLst/>
              <a:gdLst>
                <a:gd name="T0" fmla="*/ 1 w 282"/>
                <a:gd name="T1" fmla="*/ 1 h 284"/>
                <a:gd name="T2" fmla="*/ 1 w 282"/>
                <a:gd name="T3" fmla="*/ 1 h 284"/>
                <a:gd name="T4" fmla="*/ 1 w 282"/>
                <a:gd name="T5" fmla="*/ 1 h 284"/>
                <a:gd name="T6" fmla="*/ 1 w 282"/>
                <a:gd name="T7" fmla="*/ 1 h 284"/>
                <a:gd name="T8" fmla="*/ 0 w 282"/>
                <a:gd name="T9" fmla="*/ 1 h 284"/>
                <a:gd name="T10" fmla="*/ 1 w 282"/>
                <a:gd name="T11" fmla="*/ 1 h 284"/>
                <a:gd name="T12" fmla="*/ 1 w 282"/>
                <a:gd name="T13" fmla="*/ 1 h 284"/>
                <a:gd name="T14" fmla="*/ 1 w 282"/>
                <a:gd name="T15" fmla="*/ 1 h 284"/>
                <a:gd name="T16" fmla="*/ 1 w 282"/>
                <a:gd name="T17" fmla="*/ 1 h 284"/>
                <a:gd name="T18" fmla="*/ 1 w 282"/>
                <a:gd name="T19" fmla="*/ 1 h 284"/>
                <a:gd name="T20" fmla="*/ 1 w 282"/>
                <a:gd name="T21" fmla="*/ 1 h 284"/>
                <a:gd name="T22" fmla="*/ 1 w 282"/>
                <a:gd name="T23" fmla="*/ 1 h 284"/>
                <a:gd name="T24" fmla="*/ 1 w 282"/>
                <a:gd name="T25" fmla="*/ 1 h 284"/>
                <a:gd name="T26" fmla="*/ 1 w 282"/>
                <a:gd name="T27" fmla="*/ 1 h 284"/>
                <a:gd name="T28" fmla="*/ 1 w 282"/>
                <a:gd name="T29" fmla="*/ 1 h 284"/>
                <a:gd name="T30" fmla="*/ 1 w 282"/>
                <a:gd name="T31" fmla="*/ 1 h 284"/>
                <a:gd name="T32" fmla="*/ 1 w 282"/>
                <a:gd name="T33" fmla="*/ 1 h 284"/>
                <a:gd name="T34" fmla="*/ 1 w 282"/>
                <a:gd name="T35" fmla="*/ 1 h 284"/>
                <a:gd name="T36" fmla="*/ 1 w 282"/>
                <a:gd name="T37" fmla="*/ 1 h 284"/>
                <a:gd name="T38" fmla="*/ 1 w 282"/>
                <a:gd name="T39" fmla="*/ 1 h 284"/>
                <a:gd name="T40" fmla="*/ 1 w 282"/>
                <a:gd name="T41" fmla="*/ 1 h 284"/>
                <a:gd name="T42" fmla="*/ 1 w 282"/>
                <a:gd name="T43" fmla="*/ 1 h 284"/>
                <a:gd name="T44" fmla="*/ 1 w 282"/>
                <a:gd name="T45" fmla="*/ 1 h 284"/>
                <a:gd name="T46" fmla="*/ 1 w 282"/>
                <a:gd name="T47" fmla="*/ 1 h 284"/>
                <a:gd name="T48" fmla="*/ 1 w 282"/>
                <a:gd name="T49" fmla="*/ 1 h 284"/>
                <a:gd name="T50" fmla="*/ 1 w 282"/>
                <a:gd name="T51" fmla="*/ 1 h 284"/>
                <a:gd name="T52" fmla="*/ 1 w 282"/>
                <a:gd name="T53" fmla="*/ 1 h 284"/>
                <a:gd name="T54" fmla="*/ 0 w 282"/>
                <a:gd name="T55" fmla="*/ 1 h 284"/>
                <a:gd name="T56" fmla="*/ 1 w 282"/>
                <a:gd name="T57" fmla="*/ 1 h 284"/>
                <a:gd name="T58" fmla="*/ 1 w 282"/>
                <a:gd name="T59" fmla="*/ 1 h 284"/>
                <a:gd name="T60" fmla="*/ 1 w 282"/>
                <a:gd name="T61" fmla="*/ 1 h 284"/>
                <a:gd name="T62" fmla="*/ 1 w 282"/>
                <a:gd name="T63" fmla="*/ 1 h 284"/>
                <a:gd name="T64" fmla="*/ 1 w 282"/>
                <a:gd name="T65" fmla="*/ 1 h 284"/>
                <a:gd name="T66" fmla="*/ 1 w 282"/>
                <a:gd name="T67" fmla="*/ 1 h 284"/>
                <a:gd name="T68" fmla="*/ 1 w 282"/>
                <a:gd name="T69" fmla="*/ 1 h 284"/>
                <a:gd name="T70" fmla="*/ 1 w 282"/>
                <a:gd name="T71" fmla="*/ 1 h 284"/>
                <a:gd name="T72" fmla="*/ 1 w 282"/>
                <a:gd name="T73" fmla="*/ 1 h 284"/>
                <a:gd name="T74" fmla="*/ 1 w 282"/>
                <a:gd name="T75" fmla="*/ 1 h 284"/>
                <a:gd name="T76" fmla="*/ 1 w 282"/>
                <a:gd name="T77" fmla="*/ 1 h 284"/>
                <a:gd name="T78" fmla="*/ 1 w 282"/>
                <a:gd name="T79" fmla="*/ 1 h 28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82"/>
                <a:gd name="T121" fmla="*/ 0 h 284"/>
                <a:gd name="T122" fmla="*/ 282 w 282"/>
                <a:gd name="T123" fmla="*/ 284 h 28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82" h="284">
                  <a:moveTo>
                    <a:pt x="140" y="0"/>
                  </a:moveTo>
                  <a:lnTo>
                    <a:pt x="114" y="2"/>
                  </a:lnTo>
                  <a:lnTo>
                    <a:pt x="88" y="10"/>
                  </a:lnTo>
                  <a:lnTo>
                    <a:pt x="65" y="22"/>
                  </a:lnTo>
                  <a:lnTo>
                    <a:pt x="46" y="37"/>
                  </a:lnTo>
                  <a:lnTo>
                    <a:pt x="29" y="56"/>
                  </a:lnTo>
                  <a:lnTo>
                    <a:pt x="15" y="78"/>
                  </a:lnTo>
                  <a:lnTo>
                    <a:pt x="4" y="102"/>
                  </a:lnTo>
                  <a:lnTo>
                    <a:pt x="0" y="129"/>
                  </a:lnTo>
                  <a:lnTo>
                    <a:pt x="0" y="130"/>
                  </a:lnTo>
                  <a:lnTo>
                    <a:pt x="1" y="132"/>
                  </a:lnTo>
                  <a:lnTo>
                    <a:pt x="3" y="135"/>
                  </a:lnTo>
                  <a:lnTo>
                    <a:pt x="8" y="136"/>
                  </a:lnTo>
                  <a:lnTo>
                    <a:pt x="14" y="135"/>
                  </a:lnTo>
                  <a:lnTo>
                    <a:pt x="17" y="132"/>
                  </a:lnTo>
                  <a:lnTo>
                    <a:pt x="19" y="130"/>
                  </a:lnTo>
                  <a:lnTo>
                    <a:pt x="20" y="129"/>
                  </a:lnTo>
                  <a:lnTo>
                    <a:pt x="25" y="107"/>
                  </a:lnTo>
                  <a:lnTo>
                    <a:pt x="33" y="86"/>
                  </a:lnTo>
                  <a:lnTo>
                    <a:pt x="46" y="68"/>
                  </a:lnTo>
                  <a:lnTo>
                    <a:pt x="60" y="52"/>
                  </a:lnTo>
                  <a:lnTo>
                    <a:pt x="77" y="39"/>
                  </a:lnTo>
                  <a:lnTo>
                    <a:pt x="97" y="29"/>
                  </a:lnTo>
                  <a:lnTo>
                    <a:pt x="118" y="23"/>
                  </a:lnTo>
                  <a:lnTo>
                    <a:pt x="140" y="21"/>
                  </a:lnTo>
                  <a:lnTo>
                    <a:pt x="164" y="23"/>
                  </a:lnTo>
                  <a:lnTo>
                    <a:pt x="188" y="30"/>
                  </a:lnTo>
                  <a:lnTo>
                    <a:pt x="208" y="41"/>
                  </a:lnTo>
                  <a:lnTo>
                    <a:pt x="226" y="56"/>
                  </a:lnTo>
                  <a:lnTo>
                    <a:pt x="241" y="75"/>
                  </a:lnTo>
                  <a:lnTo>
                    <a:pt x="252" y="95"/>
                  </a:lnTo>
                  <a:lnTo>
                    <a:pt x="259" y="118"/>
                  </a:lnTo>
                  <a:lnTo>
                    <a:pt x="261" y="143"/>
                  </a:lnTo>
                  <a:lnTo>
                    <a:pt x="259" y="167"/>
                  </a:lnTo>
                  <a:lnTo>
                    <a:pt x="252" y="190"/>
                  </a:lnTo>
                  <a:lnTo>
                    <a:pt x="241" y="211"/>
                  </a:lnTo>
                  <a:lnTo>
                    <a:pt x="226" y="229"/>
                  </a:lnTo>
                  <a:lnTo>
                    <a:pt x="208" y="243"/>
                  </a:lnTo>
                  <a:lnTo>
                    <a:pt x="188" y="254"/>
                  </a:lnTo>
                  <a:lnTo>
                    <a:pt x="164" y="261"/>
                  </a:lnTo>
                  <a:lnTo>
                    <a:pt x="140" y="264"/>
                  </a:lnTo>
                  <a:lnTo>
                    <a:pt x="118" y="261"/>
                  </a:lnTo>
                  <a:lnTo>
                    <a:pt x="97" y="255"/>
                  </a:lnTo>
                  <a:lnTo>
                    <a:pt x="77" y="246"/>
                  </a:lnTo>
                  <a:lnTo>
                    <a:pt x="60" y="232"/>
                  </a:lnTo>
                  <a:lnTo>
                    <a:pt x="46" y="217"/>
                  </a:lnTo>
                  <a:lnTo>
                    <a:pt x="33" y="199"/>
                  </a:lnTo>
                  <a:lnTo>
                    <a:pt x="25" y="179"/>
                  </a:lnTo>
                  <a:lnTo>
                    <a:pt x="20" y="158"/>
                  </a:lnTo>
                  <a:lnTo>
                    <a:pt x="19" y="156"/>
                  </a:lnTo>
                  <a:lnTo>
                    <a:pt x="16" y="153"/>
                  </a:lnTo>
                  <a:lnTo>
                    <a:pt x="12" y="151"/>
                  </a:lnTo>
                  <a:lnTo>
                    <a:pt x="8" y="150"/>
                  </a:lnTo>
                  <a:lnTo>
                    <a:pt x="4" y="152"/>
                  </a:lnTo>
                  <a:lnTo>
                    <a:pt x="2" y="154"/>
                  </a:lnTo>
                  <a:lnTo>
                    <a:pt x="0" y="156"/>
                  </a:lnTo>
                  <a:lnTo>
                    <a:pt x="0" y="158"/>
                  </a:lnTo>
                  <a:lnTo>
                    <a:pt x="4" y="184"/>
                  </a:lnTo>
                  <a:lnTo>
                    <a:pt x="15" y="207"/>
                  </a:lnTo>
                  <a:lnTo>
                    <a:pt x="29" y="229"/>
                  </a:lnTo>
                  <a:lnTo>
                    <a:pt x="46" y="247"/>
                  </a:lnTo>
                  <a:lnTo>
                    <a:pt x="65" y="264"/>
                  </a:lnTo>
                  <a:lnTo>
                    <a:pt x="88" y="275"/>
                  </a:lnTo>
                  <a:lnTo>
                    <a:pt x="114" y="282"/>
                  </a:lnTo>
                  <a:lnTo>
                    <a:pt x="140" y="284"/>
                  </a:lnTo>
                  <a:lnTo>
                    <a:pt x="169" y="282"/>
                  </a:lnTo>
                  <a:lnTo>
                    <a:pt x="196" y="273"/>
                  </a:lnTo>
                  <a:lnTo>
                    <a:pt x="220" y="260"/>
                  </a:lnTo>
                  <a:lnTo>
                    <a:pt x="241" y="243"/>
                  </a:lnTo>
                  <a:lnTo>
                    <a:pt x="258" y="222"/>
                  </a:lnTo>
                  <a:lnTo>
                    <a:pt x="270" y="198"/>
                  </a:lnTo>
                  <a:lnTo>
                    <a:pt x="280" y="171"/>
                  </a:lnTo>
                  <a:lnTo>
                    <a:pt x="282" y="143"/>
                  </a:lnTo>
                  <a:lnTo>
                    <a:pt x="280" y="114"/>
                  </a:lnTo>
                  <a:lnTo>
                    <a:pt x="270" y="87"/>
                  </a:lnTo>
                  <a:lnTo>
                    <a:pt x="258" y="63"/>
                  </a:lnTo>
                  <a:lnTo>
                    <a:pt x="241" y="41"/>
                  </a:lnTo>
                  <a:lnTo>
                    <a:pt x="220" y="24"/>
                  </a:lnTo>
                  <a:lnTo>
                    <a:pt x="196" y="11"/>
                  </a:lnTo>
                  <a:lnTo>
                    <a:pt x="169" y="3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Freeform 21"/>
            <p:cNvSpPr>
              <a:spLocks/>
            </p:cNvSpPr>
            <p:nvPr/>
          </p:nvSpPr>
          <p:spPr bwMode="auto">
            <a:xfrm>
              <a:off x="4080" y="3181"/>
              <a:ext cx="771" cy="303"/>
            </a:xfrm>
            <a:custGeom>
              <a:avLst/>
              <a:gdLst>
                <a:gd name="T0" fmla="*/ 1 w 1540"/>
                <a:gd name="T1" fmla="*/ 0 h 607"/>
                <a:gd name="T2" fmla="*/ 1 w 1540"/>
                <a:gd name="T3" fmla="*/ 0 h 607"/>
                <a:gd name="T4" fmla="*/ 1 w 1540"/>
                <a:gd name="T5" fmla="*/ 0 h 607"/>
                <a:gd name="T6" fmla="*/ 1 w 1540"/>
                <a:gd name="T7" fmla="*/ 0 h 607"/>
                <a:gd name="T8" fmla="*/ 1 w 1540"/>
                <a:gd name="T9" fmla="*/ 0 h 607"/>
                <a:gd name="T10" fmla="*/ 1 w 1540"/>
                <a:gd name="T11" fmla="*/ 0 h 607"/>
                <a:gd name="T12" fmla="*/ 1 w 1540"/>
                <a:gd name="T13" fmla="*/ 0 h 607"/>
                <a:gd name="T14" fmla="*/ 1 w 1540"/>
                <a:gd name="T15" fmla="*/ 0 h 607"/>
                <a:gd name="T16" fmla="*/ 1 w 1540"/>
                <a:gd name="T17" fmla="*/ 0 h 607"/>
                <a:gd name="T18" fmla="*/ 1 w 1540"/>
                <a:gd name="T19" fmla="*/ 0 h 607"/>
                <a:gd name="T20" fmla="*/ 1 w 1540"/>
                <a:gd name="T21" fmla="*/ 0 h 607"/>
                <a:gd name="T22" fmla="*/ 1 w 1540"/>
                <a:gd name="T23" fmla="*/ 0 h 607"/>
                <a:gd name="T24" fmla="*/ 1 w 1540"/>
                <a:gd name="T25" fmla="*/ 0 h 607"/>
                <a:gd name="T26" fmla="*/ 1 w 1540"/>
                <a:gd name="T27" fmla="*/ 0 h 607"/>
                <a:gd name="T28" fmla="*/ 1 w 1540"/>
                <a:gd name="T29" fmla="*/ 0 h 607"/>
                <a:gd name="T30" fmla="*/ 1 w 1540"/>
                <a:gd name="T31" fmla="*/ 0 h 607"/>
                <a:gd name="T32" fmla="*/ 1 w 1540"/>
                <a:gd name="T33" fmla="*/ 0 h 607"/>
                <a:gd name="T34" fmla="*/ 1 w 1540"/>
                <a:gd name="T35" fmla="*/ 0 h 607"/>
                <a:gd name="T36" fmla="*/ 1 w 1540"/>
                <a:gd name="T37" fmla="*/ 0 h 607"/>
                <a:gd name="T38" fmla="*/ 1 w 1540"/>
                <a:gd name="T39" fmla="*/ 0 h 607"/>
                <a:gd name="T40" fmla="*/ 1 w 1540"/>
                <a:gd name="T41" fmla="*/ 0 h 607"/>
                <a:gd name="T42" fmla="*/ 1 w 1540"/>
                <a:gd name="T43" fmla="*/ 0 h 607"/>
                <a:gd name="T44" fmla="*/ 1 w 1540"/>
                <a:gd name="T45" fmla="*/ 0 h 607"/>
                <a:gd name="T46" fmla="*/ 1 w 1540"/>
                <a:gd name="T47" fmla="*/ 0 h 607"/>
                <a:gd name="T48" fmla="*/ 1 w 1540"/>
                <a:gd name="T49" fmla="*/ 0 h 607"/>
                <a:gd name="T50" fmla="*/ 1 w 1540"/>
                <a:gd name="T51" fmla="*/ 0 h 607"/>
                <a:gd name="T52" fmla="*/ 1 w 1540"/>
                <a:gd name="T53" fmla="*/ 0 h 607"/>
                <a:gd name="T54" fmla="*/ 1 w 1540"/>
                <a:gd name="T55" fmla="*/ 0 h 607"/>
                <a:gd name="T56" fmla="*/ 1 w 1540"/>
                <a:gd name="T57" fmla="*/ 0 h 607"/>
                <a:gd name="T58" fmla="*/ 1 w 1540"/>
                <a:gd name="T59" fmla="*/ 0 h 607"/>
                <a:gd name="T60" fmla="*/ 1 w 1540"/>
                <a:gd name="T61" fmla="*/ 0 h 607"/>
                <a:gd name="T62" fmla="*/ 1 w 1540"/>
                <a:gd name="T63" fmla="*/ 0 h 607"/>
                <a:gd name="T64" fmla="*/ 1 w 1540"/>
                <a:gd name="T65" fmla="*/ 0 h 607"/>
                <a:gd name="T66" fmla="*/ 1 w 1540"/>
                <a:gd name="T67" fmla="*/ 0 h 607"/>
                <a:gd name="T68" fmla="*/ 1 w 1540"/>
                <a:gd name="T69" fmla="*/ 0 h 607"/>
                <a:gd name="T70" fmla="*/ 1 w 1540"/>
                <a:gd name="T71" fmla="*/ 0 h 607"/>
                <a:gd name="T72" fmla="*/ 1 w 1540"/>
                <a:gd name="T73" fmla="*/ 0 h 607"/>
                <a:gd name="T74" fmla="*/ 1 w 1540"/>
                <a:gd name="T75" fmla="*/ 0 h 607"/>
                <a:gd name="T76" fmla="*/ 1 w 1540"/>
                <a:gd name="T77" fmla="*/ 0 h 607"/>
                <a:gd name="T78" fmla="*/ 1 w 1540"/>
                <a:gd name="T79" fmla="*/ 0 h 607"/>
                <a:gd name="T80" fmla="*/ 1 w 1540"/>
                <a:gd name="T81" fmla="*/ 0 h 607"/>
                <a:gd name="T82" fmla="*/ 1 w 1540"/>
                <a:gd name="T83" fmla="*/ 0 h 607"/>
                <a:gd name="T84" fmla="*/ 1 w 1540"/>
                <a:gd name="T85" fmla="*/ 0 h 607"/>
                <a:gd name="T86" fmla="*/ 1 w 1540"/>
                <a:gd name="T87" fmla="*/ 0 h 607"/>
                <a:gd name="T88" fmla="*/ 1 w 1540"/>
                <a:gd name="T89" fmla="*/ 0 h 607"/>
                <a:gd name="T90" fmla="*/ 1 w 1540"/>
                <a:gd name="T91" fmla="*/ 0 h 607"/>
                <a:gd name="T92" fmla="*/ 1 w 1540"/>
                <a:gd name="T93" fmla="*/ 0 h 607"/>
                <a:gd name="T94" fmla="*/ 1 w 1540"/>
                <a:gd name="T95" fmla="*/ 0 h 607"/>
                <a:gd name="T96" fmla="*/ 1 w 1540"/>
                <a:gd name="T97" fmla="*/ 0 h 60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40"/>
                <a:gd name="T148" fmla="*/ 0 h 607"/>
                <a:gd name="T149" fmla="*/ 1540 w 1540"/>
                <a:gd name="T150" fmla="*/ 607 h 60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40" h="607">
                  <a:moveTo>
                    <a:pt x="872" y="39"/>
                  </a:moveTo>
                  <a:lnTo>
                    <a:pt x="879" y="40"/>
                  </a:lnTo>
                  <a:lnTo>
                    <a:pt x="887" y="42"/>
                  </a:lnTo>
                  <a:lnTo>
                    <a:pt x="896" y="43"/>
                  </a:lnTo>
                  <a:lnTo>
                    <a:pt x="904" y="44"/>
                  </a:lnTo>
                  <a:lnTo>
                    <a:pt x="913" y="45"/>
                  </a:lnTo>
                  <a:lnTo>
                    <a:pt x="921" y="46"/>
                  </a:lnTo>
                  <a:lnTo>
                    <a:pt x="930" y="47"/>
                  </a:lnTo>
                  <a:lnTo>
                    <a:pt x="936" y="48"/>
                  </a:lnTo>
                  <a:lnTo>
                    <a:pt x="950" y="52"/>
                  </a:lnTo>
                  <a:lnTo>
                    <a:pt x="965" y="56"/>
                  </a:lnTo>
                  <a:lnTo>
                    <a:pt x="981" y="61"/>
                  </a:lnTo>
                  <a:lnTo>
                    <a:pt x="996" y="66"/>
                  </a:lnTo>
                  <a:lnTo>
                    <a:pt x="1011" y="70"/>
                  </a:lnTo>
                  <a:lnTo>
                    <a:pt x="1026" y="75"/>
                  </a:lnTo>
                  <a:lnTo>
                    <a:pt x="1041" y="81"/>
                  </a:lnTo>
                  <a:lnTo>
                    <a:pt x="1054" y="85"/>
                  </a:lnTo>
                  <a:lnTo>
                    <a:pt x="1093" y="101"/>
                  </a:lnTo>
                  <a:lnTo>
                    <a:pt x="1131" y="121"/>
                  </a:lnTo>
                  <a:lnTo>
                    <a:pt x="1168" y="142"/>
                  </a:lnTo>
                  <a:lnTo>
                    <a:pt x="1204" y="164"/>
                  </a:lnTo>
                  <a:lnTo>
                    <a:pt x="1238" y="189"/>
                  </a:lnTo>
                  <a:lnTo>
                    <a:pt x="1272" y="214"/>
                  </a:lnTo>
                  <a:lnTo>
                    <a:pt x="1303" y="243"/>
                  </a:lnTo>
                  <a:lnTo>
                    <a:pt x="1333" y="273"/>
                  </a:lnTo>
                  <a:lnTo>
                    <a:pt x="1360" y="304"/>
                  </a:lnTo>
                  <a:lnTo>
                    <a:pt x="1387" y="336"/>
                  </a:lnTo>
                  <a:lnTo>
                    <a:pt x="1411" y="371"/>
                  </a:lnTo>
                  <a:lnTo>
                    <a:pt x="1434" y="407"/>
                  </a:lnTo>
                  <a:lnTo>
                    <a:pt x="1455" y="443"/>
                  </a:lnTo>
                  <a:lnTo>
                    <a:pt x="1474" y="481"/>
                  </a:lnTo>
                  <a:lnTo>
                    <a:pt x="1491" y="521"/>
                  </a:lnTo>
                  <a:lnTo>
                    <a:pt x="1506" y="561"/>
                  </a:lnTo>
                  <a:lnTo>
                    <a:pt x="1507" y="563"/>
                  </a:lnTo>
                  <a:lnTo>
                    <a:pt x="1510" y="568"/>
                  </a:lnTo>
                  <a:lnTo>
                    <a:pt x="1516" y="574"/>
                  </a:lnTo>
                  <a:lnTo>
                    <a:pt x="1525" y="576"/>
                  </a:lnTo>
                  <a:lnTo>
                    <a:pt x="1533" y="574"/>
                  </a:lnTo>
                  <a:lnTo>
                    <a:pt x="1538" y="569"/>
                  </a:lnTo>
                  <a:lnTo>
                    <a:pt x="1540" y="563"/>
                  </a:lnTo>
                  <a:lnTo>
                    <a:pt x="1540" y="561"/>
                  </a:lnTo>
                  <a:lnTo>
                    <a:pt x="1539" y="557"/>
                  </a:lnTo>
                  <a:lnTo>
                    <a:pt x="1538" y="554"/>
                  </a:lnTo>
                  <a:lnTo>
                    <a:pt x="1537" y="550"/>
                  </a:lnTo>
                  <a:lnTo>
                    <a:pt x="1535" y="547"/>
                  </a:lnTo>
                  <a:lnTo>
                    <a:pt x="1521" y="508"/>
                  </a:lnTo>
                  <a:lnTo>
                    <a:pt x="1504" y="469"/>
                  </a:lnTo>
                  <a:lnTo>
                    <a:pt x="1486" y="431"/>
                  </a:lnTo>
                  <a:lnTo>
                    <a:pt x="1465" y="395"/>
                  </a:lnTo>
                  <a:lnTo>
                    <a:pt x="1443" y="359"/>
                  </a:lnTo>
                  <a:lnTo>
                    <a:pt x="1419" y="325"/>
                  </a:lnTo>
                  <a:lnTo>
                    <a:pt x="1394" y="293"/>
                  </a:lnTo>
                  <a:lnTo>
                    <a:pt x="1366" y="261"/>
                  </a:lnTo>
                  <a:lnTo>
                    <a:pt x="1337" y="232"/>
                  </a:lnTo>
                  <a:lnTo>
                    <a:pt x="1307" y="203"/>
                  </a:lnTo>
                  <a:lnTo>
                    <a:pt x="1275" y="176"/>
                  </a:lnTo>
                  <a:lnTo>
                    <a:pt x="1243" y="151"/>
                  </a:lnTo>
                  <a:lnTo>
                    <a:pt x="1208" y="128"/>
                  </a:lnTo>
                  <a:lnTo>
                    <a:pt x="1173" y="106"/>
                  </a:lnTo>
                  <a:lnTo>
                    <a:pt x="1136" y="86"/>
                  </a:lnTo>
                  <a:lnTo>
                    <a:pt x="1098" y="68"/>
                  </a:lnTo>
                  <a:lnTo>
                    <a:pt x="1085" y="62"/>
                  </a:lnTo>
                  <a:lnTo>
                    <a:pt x="1071" y="58"/>
                  </a:lnTo>
                  <a:lnTo>
                    <a:pt x="1056" y="52"/>
                  </a:lnTo>
                  <a:lnTo>
                    <a:pt x="1041" y="46"/>
                  </a:lnTo>
                  <a:lnTo>
                    <a:pt x="1026" y="42"/>
                  </a:lnTo>
                  <a:lnTo>
                    <a:pt x="1012" y="37"/>
                  </a:lnTo>
                  <a:lnTo>
                    <a:pt x="997" y="32"/>
                  </a:lnTo>
                  <a:lnTo>
                    <a:pt x="985" y="28"/>
                  </a:lnTo>
                  <a:lnTo>
                    <a:pt x="979" y="27"/>
                  </a:lnTo>
                  <a:lnTo>
                    <a:pt x="972" y="24"/>
                  </a:lnTo>
                  <a:lnTo>
                    <a:pt x="964" y="23"/>
                  </a:lnTo>
                  <a:lnTo>
                    <a:pt x="956" y="21"/>
                  </a:lnTo>
                  <a:lnTo>
                    <a:pt x="948" y="20"/>
                  </a:lnTo>
                  <a:lnTo>
                    <a:pt x="940" y="17"/>
                  </a:lnTo>
                  <a:lnTo>
                    <a:pt x="933" y="16"/>
                  </a:lnTo>
                  <a:lnTo>
                    <a:pt x="927" y="15"/>
                  </a:lnTo>
                  <a:lnTo>
                    <a:pt x="909" y="12"/>
                  </a:lnTo>
                  <a:lnTo>
                    <a:pt x="890" y="9"/>
                  </a:lnTo>
                  <a:lnTo>
                    <a:pt x="871" y="6"/>
                  </a:lnTo>
                  <a:lnTo>
                    <a:pt x="852" y="4"/>
                  </a:lnTo>
                  <a:lnTo>
                    <a:pt x="833" y="2"/>
                  </a:lnTo>
                  <a:lnTo>
                    <a:pt x="813" y="1"/>
                  </a:lnTo>
                  <a:lnTo>
                    <a:pt x="794" y="0"/>
                  </a:lnTo>
                  <a:lnTo>
                    <a:pt x="774" y="0"/>
                  </a:lnTo>
                  <a:lnTo>
                    <a:pt x="744" y="0"/>
                  </a:lnTo>
                  <a:lnTo>
                    <a:pt x="714" y="2"/>
                  </a:lnTo>
                  <a:lnTo>
                    <a:pt x="684" y="5"/>
                  </a:lnTo>
                  <a:lnTo>
                    <a:pt x="655" y="9"/>
                  </a:lnTo>
                  <a:lnTo>
                    <a:pt x="627" y="14"/>
                  </a:lnTo>
                  <a:lnTo>
                    <a:pt x="598" y="20"/>
                  </a:lnTo>
                  <a:lnTo>
                    <a:pt x="569" y="27"/>
                  </a:lnTo>
                  <a:lnTo>
                    <a:pt x="541" y="35"/>
                  </a:lnTo>
                  <a:lnTo>
                    <a:pt x="514" y="44"/>
                  </a:lnTo>
                  <a:lnTo>
                    <a:pt x="487" y="53"/>
                  </a:lnTo>
                  <a:lnTo>
                    <a:pt x="461" y="65"/>
                  </a:lnTo>
                  <a:lnTo>
                    <a:pt x="434" y="76"/>
                  </a:lnTo>
                  <a:lnTo>
                    <a:pt x="409" y="89"/>
                  </a:lnTo>
                  <a:lnTo>
                    <a:pt x="383" y="101"/>
                  </a:lnTo>
                  <a:lnTo>
                    <a:pt x="359" y="116"/>
                  </a:lnTo>
                  <a:lnTo>
                    <a:pt x="335" y="131"/>
                  </a:lnTo>
                  <a:lnTo>
                    <a:pt x="328" y="136"/>
                  </a:lnTo>
                  <a:lnTo>
                    <a:pt x="319" y="143"/>
                  </a:lnTo>
                  <a:lnTo>
                    <a:pt x="311" y="149"/>
                  </a:lnTo>
                  <a:lnTo>
                    <a:pt x="302" y="156"/>
                  </a:lnTo>
                  <a:lnTo>
                    <a:pt x="292" y="161"/>
                  </a:lnTo>
                  <a:lnTo>
                    <a:pt x="284" y="168"/>
                  </a:lnTo>
                  <a:lnTo>
                    <a:pt x="276" y="174"/>
                  </a:lnTo>
                  <a:lnTo>
                    <a:pt x="269" y="180"/>
                  </a:lnTo>
                  <a:lnTo>
                    <a:pt x="264" y="184"/>
                  </a:lnTo>
                  <a:lnTo>
                    <a:pt x="258" y="189"/>
                  </a:lnTo>
                  <a:lnTo>
                    <a:pt x="252" y="195"/>
                  </a:lnTo>
                  <a:lnTo>
                    <a:pt x="246" y="199"/>
                  </a:lnTo>
                  <a:lnTo>
                    <a:pt x="239" y="205"/>
                  </a:lnTo>
                  <a:lnTo>
                    <a:pt x="234" y="211"/>
                  </a:lnTo>
                  <a:lnTo>
                    <a:pt x="228" y="215"/>
                  </a:lnTo>
                  <a:lnTo>
                    <a:pt x="223" y="220"/>
                  </a:lnTo>
                  <a:lnTo>
                    <a:pt x="204" y="240"/>
                  </a:lnTo>
                  <a:lnTo>
                    <a:pt x="185" y="259"/>
                  </a:lnTo>
                  <a:lnTo>
                    <a:pt x="167" y="279"/>
                  </a:lnTo>
                  <a:lnTo>
                    <a:pt x="150" y="301"/>
                  </a:lnTo>
                  <a:lnTo>
                    <a:pt x="132" y="322"/>
                  </a:lnTo>
                  <a:lnTo>
                    <a:pt x="116" y="344"/>
                  </a:lnTo>
                  <a:lnTo>
                    <a:pt x="101" y="367"/>
                  </a:lnTo>
                  <a:lnTo>
                    <a:pt x="86" y="390"/>
                  </a:lnTo>
                  <a:lnTo>
                    <a:pt x="72" y="413"/>
                  </a:lnTo>
                  <a:lnTo>
                    <a:pt x="60" y="438"/>
                  </a:lnTo>
                  <a:lnTo>
                    <a:pt x="48" y="463"/>
                  </a:lnTo>
                  <a:lnTo>
                    <a:pt x="37" y="488"/>
                  </a:lnTo>
                  <a:lnTo>
                    <a:pt x="26" y="514"/>
                  </a:lnTo>
                  <a:lnTo>
                    <a:pt x="16" y="540"/>
                  </a:lnTo>
                  <a:lnTo>
                    <a:pt x="8" y="567"/>
                  </a:lnTo>
                  <a:lnTo>
                    <a:pt x="0" y="593"/>
                  </a:lnTo>
                  <a:lnTo>
                    <a:pt x="0" y="595"/>
                  </a:lnTo>
                  <a:lnTo>
                    <a:pt x="1" y="599"/>
                  </a:lnTo>
                  <a:lnTo>
                    <a:pt x="6" y="603"/>
                  </a:lnTo>
                  <a:lnTo>
                    <a:pt x="12" y="607"/>
                  </a:lnTo>
                  <a:lnTo>
                    <a:pt x="21" y="606"/>
                  </a:lnTo>
                  <a:lnTo>
                    <a:pt x="27" y="600"/>
                  </a:lnTo>
                  <a:lnTo>
                    <a:pt x="32" y="595"/>
                  </a:lnTo>
                  <a:lnTo>
                    <a:pt x="33" y="593"/>
                  </a:lnTo>
                  <a:lnTo>
                    <a:pt x="41" y="568"/>
                  </a:lnTo>
                  <a:lnTo>
                    <a:pt x="49" y="542"/>
                  </a:lnTo>
                  <a:lnTo>
                    <a:pt x="59" y="518"/>
                  </a:lnTo>
                  <a:lnTo>
                    <a:pt x="69" y="494"/>
                  </a:lnTo>
                  <a:lnTo>
                    <a:pt x="80" y="470"/>
                  </a:lnTo>
                  <a:lnTo>
                    <a:pt x="92" y="447"/>
                  </a:lnTo>
                  <a:lnTo>
                    <a:pt x="105" y="424"/>
                  </a:lnTo>
                  <a:lnTo>
                    <a:pt x="117" y="401"/>
                  </a:lnTo>
                  <a:lnTo>
                    <a:pt x="131" y="379"/>
                  </a:lnTo>
                  <a:lnTo>
                    <a:pt x="146" y="357"/>
                  </a:lnTo>
                  <a:lnTo>
                    <a:pt x="161" y="336"/>
                  </a:lnTo>
                  <a:lnTo>
                    <a:pt x="177" y="317"/>
                  </a:lnTo>
                  <a:lnTo>
                    <a:pt x="194" y="296"/>
                  </a:lnTo>
                  <a:lnTo>
                    <a:pt x="212" y="278"/>
                  </a:lnTo>
                  <a:lnTo>
                    <a:pt x="230" y="259"/>
                  </a:lnTo>
                  <a:lnTo>
                    <a:pt x="249" y="241"/>
                  </a:lnTo>
                  <a:lnTo>
                    <a:pt x="258" y="232"/>
                  </a:lnTo>
                  <a:lnTo>
                    <a:pt x="268" y="222"/>
                  </a:lnTo>
                  <a:lnTo>
                    <a:pt x="280" y="213"/>
                  </a:lnTo>
                  <a:lnTo>
                    <a:pt x="291" y="204"/>
                  </a:lnTo>
                  <a:lnTo>
                    <a:pt x="303" y="195"/>
                  </a:lnTo>
                  <a:lnTo>
                    <a:pt x="314" y="185"/>
                  </a:lnTo>
                  <a:lnTo>
                    <a:pt x="325" y="177"/>
                  </a:lnTo>
                  <a:lnTo>
                    <a:pt x="335" y="169"/>
                  </a:lnTo>
                  <a:lnTo>
                    <a:pt x="341" y="166"/>
                  </a:lnTo>
                  <a:lnTo>
                    <a:pt x="348" y="161"/>
                  </a:lnTo>
                  <a:lnTo>
                    <a:pt x="356" y="157"/>
                  </a:lnTo>
                  <a:lnTo>
                    <a:pt x="365" y="151"/>
                  </a:lnTo>
                  <a:lnTo>
                    <a:pt x="373" y="146"/>
                  </a:lnTo>
                  <a:lnTo>
                    <a:pt x="381" y="142"/>
                  </a:lnTo>
                  <a:lnTo>
                    <a:pt x="388" y="137"/>
                  </a:lnTo>
                  <a:lnTo>
                    <a:pt x="394" y="134"/>
                  </a:lnTo>
                  <a:lnTo>
                    <a:pt x="416" y="122"/>
                  </a:lnTo>
                  <a:lnTo>
                    <a:pt x="436" y="111"/>
                  </a:lnTo>
                  <a:lnTo>
                    <a:pt x="459" y="100"/>
                  </a:lnTo>
                  <a:lnTo>
                    <a:pt x="481" y="91"/>
                  </a:lnTo>
                  <a:lnTo>
                    <a:pt x="504" y="82"/>
                  </a:lnTo>
                  <a:lnTo>
                    <a:pt x="527" y="74"/>
                  </a:lnTo>
                  <a:lnTo>
                    <a:pt x="550" y="66"/>
                  </a:lnTo>
                  <a:lnTo>
                    <a:pt x="575" y="59"/>
                  </a:lnTo>
                  <a:lnTo>
                    <a:pt x="599" y="53"/>
                  </a:lnTo>
                  <a:lnTo>
                    <a:pt x="623" y="48"/>
                  </a:lnTo>
                  <a:lnTo>
                    <a:pt x="647" y="44"/>
                  </a:lnTo>
                  <a:lnTo>
                    <a:pt x="673" y="40"/>
                  </a:lnTo>
                  <a:lnTo>
                    <a:pt x="698" y="37"/>
                  </a:lnTo>
                  <a:lnTo>
                    <a:pt x="723" y="35"/>
                  </a:lnTo>
                  <a:lnTo>
                    <a:pt x="749" y="33"/>
                  </a:lnTo>
                  <a:lnTo>
                    <a:pt x="774" y="33"/>
                  </a:lnTo>
                  <a:lnTo>
                    <a:pt x="787" y="33"/>
                  </a:lnTo>
                  <a:lnTo>
                    <a:pt x="799" y="33"/>
                  </a:lnTo>
                  <a:lnTo>
                    <a:pt x="811" y="35"/>
                  </a:lnTo>
                  <a:lnTo>
                    <a:pt x="824" y="35"/>
                  </a:lnTo>
                  <a:lnTo>
                    <a:pt x="835" y="36"/>
                  </a:lnTo>
                  <a:lnTo>
                    <a:pt x="848" y="37"/>
                  </a:lnTo>
                  <a:lnTo>
                    <a:pt x="859" y="38"/>
                  </a:lnTo>
                  <a:lnTo>
                    <a:pt x="872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Freeform 22"/>
            <p:cNvSpPr>
              <a:spLocks/>
            </p:cNvSpPr>
            <p:nvPr/>
          </p:nvSpPr>
          <p:spPr bwMode="auto">
            <a:xfrm>
              <a:off x="4006" y="3120"/>
              <a:ext cx="924" cy="928"/>
            </a:xfrm>
            <a:custGeom>
              <a:avLst/>
              <a:gdLst>
                <a:gd name="T0" fmla="*/ 0 w 1849"/>
                <a:gd name="T1" fmla="*/ 1 h 1856"/>
                <a:gd name="T2" fmla="*/ 0 w 1849"/>
                <a:gd name="T3" fmla="*/ 1 h 1856"/>
                <a:gd name="T4" fmla="*/ 0 w 1849"/>
                <a:gd name="T5" fmla="*/ 1 h 1856"/>
                <a:gd name="T6" fmla="*/ 0 w 1849"/>
                <a:gd name="T7" fmla="*/ 1 h 1856"/>
                <a:gd name="T8" fmla="*/ 0 w 1849"/>
                <a:gd name="T9" fmla="*/ 1 h 1856"/>
                <a:gd name="T10" fmla="*/ 0 w 1849"/>
                <a:gd name="T11" fmla="*/ 1 h 1856"/>
                <a:gd name="T12" fmla="*/ 0 w 1849"/>
                <a:gd name="T13" fmla="*/ 1 h 1856"/>
                <a:gd name="T14" fmla="*/ 0 w 1849"/>
                <a:gd name="T15" fmla="*/ 1 h 1856"/>
                <a:gd name="T16" fmla="*/ 0 w 1849"/>
                <a:gd name="T17" fmla="*/ 1 h 1856"/>
                <a:gd name="T18" fmla="*/ 0 w 1849"/>
                <a:gd name="T19" fmla="*/ 1 h 1856"/>
                <a:gd name="T20" fmla="*/ 0 w 1849"/>
                <a:gd name="T21" fmla="*/ 1 h 1856"/>
                <a:gd name="T22" fmla="*/ 0 w 1849"/>
                <a:gd name="T23" fmla="*/ 1 h 1856"/>
                <a:gd name="T24" fmla="*/ 0 w 1849"/>
                <a:gd name="T25" fmla="*/ 1 h 1856"/>
                <a:gd name="T26" fmla="*/ 0 w 1849"/>
                <a:gd name="T27" fmla="*/ 1 h 1856"/>
                <a:gd name="T28" fmla="*/ 0 w 1849"/>
                <a:gd name="T29" fmla="*/ 1 h 1856"/>
                <a:gd name="T30" fmla="*/ 0 w 1849"/>
                <a:gd name="T31" fmla="*/ 1 h 1856"/>
                <a:gd name="T32" fmla="*/ 0 w 1849"/>
                <a:gd name="T33" fmla="*/ 1 h 1856"/>
                <a:gd name="T34" fmla="*/ 0 w 1849"/>
                <a:gd name="T35" fmla="*/ 1 h 1856"/>
                <a:gd name="T36" fmla="*/ 0 w 1849"/>
                <a:gd name="T37" fmla="*/ 1 h 1856"/>
                <a:gd name="T38" fmla="*/ 0 w 1849"/>
                <a:gd name="T39" fmla="*/ 1 h 1856"/>
                <a:gd name="T40" fmla="*/ 0 w 1849"/>
                <a:gd name="T41" fmla="*/ 1 h 1856"/>
                <a:gd name="T42" fmla="*/ 0 w 1849"/>
                <a:gd name="T43" fmla="*/ 1 h 1856"/>
                <a:gd name="T44" fmla="*/ 0 w 1849"/>
                <a:gd name="T45" fmla="*/ 1 h 1856"/>
                <a:gd name="T46" fmla="*/ 0 w 1849"/>
                <a:gd name="T47" fmla="*/ 1 h 1856"/>
                <a:gd name="T48" fmla="*/ 0 w 1849"/>
                <a:gd name="T49" fmla="*/ 1 h 1856"/>
                <a:gd name="T50" fmla="*/ 0 w 1849"/>
                <a:gd name="T51" fmla="*/ 1 h 1856"/>
                <a:gd name="T52" fmla="*/ 0 w 1849"/>
                <a:gd name="T53" fmla="*/ 1 h 1856"/>
                <a:gd name="T54" fmla="*/ 0 w 1849"/>
                <a:gd name="T55" fmla="*/ 1 h 1856"/>
                <a:gd name="T56" fmla="*/ 0 w 1849"/>
                <a:gd name="T57" fmla="*/ 1 h 1856"/>
                <a:gd name="T58" fmla="*/ 0 w 1849"/>
                <a:gd name="T59" fmla="*/ 1 h 1856"/>
                <a:gd name="T60" fmla="*/ 0 w 1849"/>
                <a:gd name="T61" fmla="*/ 1 h 1856"/>
                <a:gd name="T62" fmla="*/ 0 w 1849"/>
                <a:gd name="T63" fmla="*/ 1 h 1856"/>
                <a:gd name="T64" fmla="*/ 0 w 1849"/>
                <a:gd name="T65" fmla="*/ 1 h 1856"/>
                <a:gd name="T66" fmla="*/ 0 w 1849"/>
                <a:gd name="T67" fmla="*/ 1 h 1856"/>
                <a:gd name="T68" fmla="*/ 0 w 1849"/>
                <a:gd name="T69" fmla="*/ 1 h 1856"/>
                <a:gd name="T70" fmla="*/ 0 w 1849"/>
                <a:gd name="T71" fmla="*/ 1 h 1856"/>
                <a:gd name="T72" fmla="*/ 0 w 1849"/>
                <a:gd name="T73" fmla="*/ 1 h 1856"/>
                <a:gd name="T74" fmla="*/ 0 w 1849"/>
                <a:gd name="T75" fmla="*/ 1 h 1856"/>
                <a:gd name="T76" fmla="*/ 0 w 1849"/>
                <a:gd name="T77" fmla="*/ 1 h 1856"/>
                <a:gd name="T78" fmla="*/ 0 w 1849"/>
                <a:gd name="T79" fmla="*/ 1 h 1856"/>
                <a:gd name="T80" fmla="*/ 0 w 1849"/>
                <a:gd name="T81" fmla="*/ 1 h 1856"/>
                <a:gd name="T82" fmla="*/ 0 w 1849"/>
                <a:gd name="T83" fmla="*/ 1 h 1856"/>
                <a:gd name="T84" fmla="*/ 0 w 1849"/>
                <a:gd name="T85" fmla="*/ 1 h 1856"/>
                <a:gd name="T86" fmla="*/ 0 w 1849"/>
                <a:gd name="T87" fmla="*/ 1 h 1856"/>
                <a:gd name="T88" fmla="*/ 0 w 1849"/>
                <a:gd name="T89" fmla="*/ 1 h 1856"/>
                <a:gd name="T90" fmla="*/ 0 w 1849"/>
                <a:gd name="T91" fmla="*/ 1 h 1856"/>
                <a:gd name="T92" fmla="*/ 0 w 1849"/>
                <a:gd name="T93" fmla="*/ 1 h 1856"/>
                <a:gd name="T94" fmla="*/ 0 w 1849"/>
                <a:gd name="T95" fmla="*/ 1 h 1856"/>
                <a:gd name="T96" fmla="*/ 0 w 1849"/>
                <a:gd name="T97" fmla="*/ 1 h 1856"/>
                <a:gd name="T98" fmla="*/ 0 w 1849"/>
                <a:gd name="T99" fmla="*/ 1 h 1856"/>
                <a:gd name="T100" fmla="*/ 0 w 1849"/>
                <a:gd name="T101" fmla="*/ 1 h 1856"/>
                <a:gd name="T102" fmla="*/ 0 w 1849"/>
                <a:gd name="T103" fmla="*/ 1 h 1856"/>
                <a:gd name="T104" fmla="*/ 0 w 1849"/>
                <a:gd name="T105" fmla="*/ 1 h 1856"/>
                <a:gd name="T106" fmla="*/ 0 w 1849"/>
                <a:gd name="T107" fmla="*/ 1 h 1856"/>
                <a:gd name="T108" fmla="*/ 0 w 1849"/>
                <a:gd name="T109" fmla="*/ 1 h 1856"/>
                <a:gd name="T110" fmla="*/ 0 w 1849"/>
                <a:gd name="T111" fmla="*/ 1 h 1856"/>
                <a:gd name="T112" fmla="*/ 0 w 1849"/>
                <a:gd name="T113" fmla="*/ 1 h 1856"/>
                <a:gd name="T114" fmla="*/ 0 w 1849"/>
                <a:gd name="T115" fmla="*/ 1 h 1856"/>
                <a:gd name="T116" fmla="*/ 0 w 1849"/>
                <a:gd name="T117" fmla="*/ 1 h 185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849"/>
                <a:gd name="T178" fmla="*/ 0 h 1856"/>
                <a:gd name="T179" fmla="*/ 1849 w 1849"/>
                <a:gd name="T180" fmla="*/ 1856 h 185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849" h="1856">
                  <a:moveTo>
                    <a:pt x="1368" y="113"/>
                  </a:moveTo>
                  <a:lnTo>
                    <a:pt x="1362" y="109"/>
                  </a:lnTo>
                  <a:lnTo>
                    <a:pt x="1354" y="106"/>
                  </a:lnTo>
                  <a:lnTo>
                    <a:pt x="1346" y="102"/>
                  </a:lnTo>
                  <a:lnTo>
                    <a:pt x="1338" y="98"/>
                  </a:lnTo>
                  <a:lnTo>
                    <a:pt x="1330" y="94"/>
                  </a:lnTo>
                  <a:lnTo>
                    <a:pt x="1321" y="91"/>
                  </a:lnTo>
                  <a:lnTo>
                    <a:pt x="1313" y="88"/>
                  </a:lnTo>
                  <a:lnTo>
                    <a:pt x="1308" y="84"/>
                  </a:lnTo>
                  <a:lnTo>
                    <a:pt x="1298" y="79"/>
                  </a:lnTo>
                  <a:lnTo>
                    <a:pt x="1287" y="75"/>
                  </a:lnTo>
                  <a:lnTo>
                    <a:pt x="1275" y="70"/>
                  </a:lnTo>
                  <a:lnTo>
                    <a:pt x="1264" y="66"/>
                  </a:lnTo>
                  <a:lnTo>
                    <a:pt x="1251" y="61"/>
                  </a:lnTo>
                  <a:lnTo>
                    <a:pt x="1240" y="56"/>
                  </a:lnTo>
                  <a:lnTo>
                    <a:pt x="1229" y="52"/>
                  </a:lnTo>
                  <a:lnTo>
                    <a:pt x="1219" y="48"/>
                  </a:lnTo>
                  <a:lnTo>
                    <a:pt x="1202" y="43"/>
                  </a:lnTo>
                  <a:lnTo>
                    <a:pt x="1184" y="37"/>
                  </a:lnTo>
                  <a:lnTo>
                    <a:pt x="1166" y="32"/>
                  </a:lnTo>
                  <a:lnTo>
                    <a:pt x="1149" y="28"/>
                  </a:lnTo>
                  <a:lnTo>
                    <a:pt x="1130" y="23"/>
                  </a:lnTo>
                  <a:lnTo>
                    <a:pt x="1113" y="20"/>
                  </a:lnTo>
                  <a:lnTo>
                    <a:pt x="1094" y="16"/>
                  </a:lnTo>
                  <a:lnTo>
                    <a:pt x="1076" y="13"/>
                  </a:lnTo>
                  <a:lnTo>
                    <a:pt x="1058" y="9"/>
                  </a:lnTo>
                  <a:lnTo>
                    <a:pt x="1038" y="7"/>
                  </a:lnTo>
                  <a:lnTo>
                    <a:pt x="1020" y="5"/>
                  </a:lnTo>
                  <a:lnTo>
                    <a:pt x="1001" y="3"/>
                  </a:lnTo>
                  <a:lnTo>
                    <a:pt x="982" y="2"/>
                  </a:lnTo>
                  <a:lnTo>
                    <a:pt x="963" y="1"/>
                  </a:lnTo>
                  <a:lnTo>
                    <a:pt x="944" y="0"/>
                  </a:lnTo>
                  <a:lnTo>
                    <a:pt x="924" y="0"/>
                  </a:lnTo>
                  <a:lnTo>
                    <a:pt x="911" y="0"/>
                  </a:lnTo>
                  <a:lnTo>
                    <a:pt x="897" y="0"/>
                  </a:lnTo>
                  <a:lnTo>
                    <a:pt x="885" y="1"/>
                  </a:lnTo>
                  <a:lnTo>
                    <a:pt x="871" y="1"/>
                  </a:lnTo>
                  <a:lnTo>
                    <a:pt x="858" y="2"/>
                  </a:lnTo>
                  <a:lnTo>
                    <a:pt x="844" y="3"/>
                  </a:lnTo>
                  <a:lnTo>
                    <a:pt x="832" y="5"/>
                  </a:lnTo>
                  <a:lnTo>
                    <a:pt x="819" y="7"/>
                  </a:lnTo>
                  <a:lnTo>
                    <a:pt x="805" y="8"/>
                  </a:lnTo>
                  <a:lnTo>
                    <a:pt x="793" y="10"/>
                  </a:lnTo>
                  <a:lnTo>
                    <a:pt x="780" y="12"/>
                  </a:lnTo>
                  <a:lnTo>
                    <a:pt x="767" y="14"/>
                  </a:lnTo>
                  <a:lnTo>
                    <a:pt x="753" y="16"/>
                  </a:lnTo>
                  <a:lnTo>
                    <a:pt x="741" y="18"/>
                  </a:lnTo>
                  <a:lnTo>
                    <a:pt x="728" y="22"/>
                  </a:lnTo>
                  <a:lnTo>
                    <a:pt x="715" y="24"/>
                  </a:lnTo>
                  <a:lnTo>
                    <a:pt x="695" y="29"/>
                  </a:lnTo>
                  <a:lnTo>
                    <a:pt x="674" y="35"/>
                  </a:lnTo>
                  <a:lnTo>
                    <a:pt x="654" y="40"/>
                  </a:lnTo>
                  <a:lnTo>
                    <a:pt x="634" y="47"/>
                  </a:lnTo>
                  <a:lnTo>
                    <a:pt x="614" y="54"/>
                  </a:lnTo>
                  <a:lnTo>
                    <a:pt x="594" y="61"/>
                  </a:lnTo>
                  <a:lnTo>
                    <a:pt x="575" y="69"/>
                  </a:lnTo>
                  <a:lnTo>
                    <a:pt x="555" y="77"/>
                  </a:lnTo>
                  <a:lnTo>
                    <a:pt x="539" y="84"/>
                  </a:lnTo>
                  <a:lnTo>
                    <a:pt x="524" y="92"/>
                  </a:lnTo>
                  <a:lnTo>
                    <a:pt x="508" y="99"/>
                  </a:lnTo>
                  <a:lnTo>
                    <a:pt x="493" y="107"/>
                  </a:lnTo>
                  <a:lnTo>
                    <a:pt x="478" y="115"/>
                  </a:lnTo>
                  <a:lnTo>
                    <a:pt x="463" y="123"/>
                  </a:lnTo>
                  <a:lnTo>
                    <a:pt x="448" y="132"/>
                  </a:lnTo>
                  <a:lnTo>
                    <a:pt x="434" y="142"/>
                  </a:lnTo>
                  <a:lnTo>
                    <a:pt x="419" y="151"/>
                  </a:lnTo>
                  <a:lnTo>
                    <a:pt x="406" y="160"/>
                  </a:lnTo>
                  <a:lnTo>
                    <a:pt x="392" y="170"/>
                  </a:lnTo>
                  <a:lnTo>
                    <a:pt x="378" y="180"/>
                  </a:lnTo>
                  <a:lnTo>
                    <a:pt x="364" y="190"/>
                  </a:lnTo>
                  <a:lnTo>
                    <a:pt x="351" y="200"/>
                  </a:lnTo>
                  <a:lnTo>
                    <a:pt x="338" y="212"/>
                  </a:lnTo>
                  <a:lnTo>
                    <a:pt x="325" y="222"/>
                  </a:lnTo>
                  <a:lnTo>
                    <a:pt x="313" y="233"/>
                  </a:lnTo>
                  <a:lnTo>
                    <a:pt x="302" y="243"/>
                  </a:lnTo>
                  <a:lnTo>
                    <a:pt x="290" y="253"/>
                  </a:lnTo>
                  <a:lnTo>
                    <a:pt x="279" y="264"/>
                  </a:lnTo>
                  <a:lnTo>
                    <a:pt x="268" y="274"/>
                  </a:lnTo>
                  <a:lnTo>
                    <a:pt x="257" y="286"/>
                  </a:lnTo>
                  <a:lnTo>
                    <a:pt x="247" y="296"/>
                  </a:lnTo>
                  <a:lnTo>
                    <a:pt x="236" y="307"/>
                  </a:lnTo>
                  <a:lnTo>
                    <a:pt x="230" y="314"/>
                  </a:lnTo>
                  <a:lnTo>
                    <a:pt x="224" y="321"/>
                  </a:lnTo>
                  <a:lnTo>
                    <a:pt x="215" y="329"/>
                  </a:lnTo>
                  <a:lnTo>
                    <a:pt x="210" y="336"/>
                  </a:lnTo>
                  <a:lnTo>
                    <a:pt x="205" y="342"/>
                  </a:lnTo>
                  <a:lnTo>
                    <a:pt x="200" y="348"/>
                  </a:lnTo>
                  <a:lnTo>
                    <a:pt x="196" y="355"/>
                  </a:lnTo>
                  <a:lnTo>
                    <a:pt x="192" y="360"/>
                  </a:lnTo>
                  <a:lnTo>
                    <a:pt x="171" y="390"/>
                  </a:lnTo>
                  <a:lnTo>
                    <a:pt x="150" y="421"/>
                  </a:lnTo>
                  <a:lnTo>
                    <a:pt x="130" y="453"/>
                  </a:lnTo>
                  <a:lnTo>
                    <a:pt x="112" y="485"/>
                  </a:lnTo>
                  <a:lnTo>
                    <a:pt x="94" y="518"/>
                  </a:lnTo>
                  <a:lnTo>
                    <a:pt x="78" y="552"/>
                  </a:lnTo>
                  <a:lnTo>
                    <a:pt x="63" y="586"/>
                  </a:lnTo>
                  <a:lnTo>
                    <a:pt x="51" y="622"/>
                  </a:lnTo>
                  <a:lnTo>
                    <a:pt x="39" y="658"/>
                  </a:lnTo>
                  <a:lnTo>
                    <a:pt x="29" y="694"/>
                  </a:lnTo>
                  <a:lnTo>
                    <a:pt x="21" y="732"/>
                  </a:lnTo>
                  <a:lnTo>
                    <a:pt x="13" y="769"/>
                  </a:lnTo>
                  <a:lnTo>
                    <a:pt x="7" y="808"/>
                  </a:lnTo>
                  <a:lnTo>
                    <a:pt x="3" y="846"/>
                  </a:lnTo>
                  <a:lnTo>
                    <a:pt x="1" y="886"/>
                  </a:lnTo>
                  <a:lnTo>
                    <a:pt x="0" y="926"/>
                  </a:lnTo>
                  <a:lnTo>
                    <a:pt x="1" y="975"/>
                  </a:lnTo>
                  <a:lnTo>
                    <a:pt x="5" y="1024"/>
                  </a:lnTo>
                  <a:lnTo>
                    <a:pt x="12" y="1071"/>
                  </a:lnTo>
                  <a:lnTo>
                    <a:pt x="20" y="1118"/>
                  </a:lnTo>
                  <a:lnTo>
                    <a:pt x="31" y="1164"/>
                  </a:lnTo>
                  <a:lnTo>
                    <a:pt x="45" y="1209"/>
                  </a:lnTo>
                  <a:lnTo>
                    <a:pt x="60" y="1254"/>
                  </a:lnTo>
                  <a:lnTo>
                    <a:pt x="77" y="1297"/>
                  </a:lnTo>
                  <a:lnTo>
                    <a:pt x="98" y="1339"/>
                  </a:lnTo>
                  <a:lnTo>
                    <a:pt x="119" y="1380"/>
                  </a:lnTo>
                  <a:lnTo>
                    <a:pt x="143" y="1419"/>
                  </a:lnTo>
                  <a:lnTo>
                    <a:pt x="168" y="1458"/>
                  </a:lnTo>
                  <a:lnTo>
                    <a:pt x="196" y="1495"/>
                  </a:lnTo>
                  <a:lnTo>
                    <a:pt x="226" y="1529"/>
                  </a:lnTo>
                  <a:lnTo>
                    <a:pt x="257" y="1564"/>
                  </a:lnTo>
                  <a:lnTo>
                    <a:pt x="289" y="1596"/>
                  </a:lnTo>
                  <a:lnTo>
                    <a:pt x="311" y="1616"/>
                  </a:lnTo>
                  <a:lnTo>
                    <a:pt x="333" y="1635"/>
                  </a:lnTo>
                  <a:lnTo>
                    <a:pt x="356" y="1654"/>
                  </a:lnTo>
                  <a:lnTo>
                    <a:pt x="379" y="1671"/>
                  </a:lnTo>
                  <a:lnTo>
                    <a:pt x="403" y="1688"/>
                  </a:lnTo>
                  <a:lnTo>
                    <a:pt x="429" y="1704"/>
                  </a:lnTo>
                  <a:lnTo>
                    <a:pt x="453" y="1720"/>
                  </a:lnTo>
                  <a:lnTo>
                    <a:pt x="479" y="1734"/>
                  </a:lnTo>
                  <a:lnTo>
                    <a:pt x="505" y="1749"/>
                  </a:lnTo>
                  <a:lnTo>
                    <a:pt x="531" y="1762"/>
                  </a:lnTo>
                  <a:lnTo>
                    <a:pt x="559" y="1773"/>
                  </a:lnTo>
                  <a:lnTo>
                    <a:pt x="586" y="1785"/>
                  </a:lnTo>
                  <a:lnTo>
                    <a:pt x="614" y="1795"/>
                  </a:lnTo>
                  <a:lnTo>
                    <a:pt x="643" y="1806"/>
                  </a:lnTo>
                  <a:lnTo>
                    <a:pt x="672" y="1814"/>
                  </a:lnTo>
                  <a:lnTo>
                    <a:pt x="700" y="1822"/>
                  </a:lnTo>
                  <a:lnTo>
                    <a:pt x="711" y="1816"/>
                  </a:lnTo>
                  <a:lnTo>
                    <a:pt x="719" y="1803"/>
                  </a:lnTo>
                  <a:lnTo>
                    <a:pt x="720" y="1788"/>
                  </a:lnTo>
                  <a:lnTo>
                    <a:pt x="714" y="1778"/>
                  </a:lnTo>
                  <a:lnTo>
                    <a:pt x="679" y="1769"/>
                  </a:lnTo>
                  <a:lnTo>
                    <a:pt x="644" y="1757"/>
                  </a:lnTo>
                  <a:lnTo>
                    <a:pt x="611" y="1745"/>
                  </a:lnTo>
                  <a:lnTo>
                    <a:pt x="577" y="1732"/>
                  </a:lnTo>
                  <a:lnTo>
                    <a:pt x="544" y="1717"/>
                  </a:lnTo>
                  <a:lnTo>
                    <a:pt x="512" y="1701"/>
                  </a:lnTo>
                  <a:lnTo>
                    <a:pt x="480" y="1682"/>
                  </a:lnTo>
                  <a:lnTo>
                    <a:pt x="450" y="1664"/>
                  </a:lnTo>
                  <a:lnTo>
                    <a:pt x="421" y="1644"/>
                  </a:lnTo>
                  <a:lnTo>
                    <a:pt x="392" y="1624"/>
                  </a:lnTo>
                  <a:lnTo>
                    <a:pt x="364" y="1601"/>
                  </a:lnTo>
                  <a:lnTo>
                    <a:pt x="338" y="1578"/>
                  </a:lnTo>
                  <a:lnTo>
                    <a:pt x="311" y="1553"/>
                  </a:lnTo>
                  <a:lnTo>
                    <a:pt x="287" y="1528"/>
                  </a:lnTo>
                  <a:lnTo>
                    <a:pt x="263" y="1503"/>
                  </a:lnTo>
                  <a:lnTo>
                    <a:pt x="240" y="1475"/>
                  </a:lnTo>
                  <a:lnTo>
                    <a:pt x="247" y="1469"/>
                  </a:lnTo>
                  <a:lnTo>
                    <a:pt x="255" y="1462"/>
                  </a:lnTo>
                  <a:lnTo>
                    <a:pt x="262" y="1457"/>
                  </a:lnTo>
                  <a:lnTo>
                    <a:pt x="268" y="1450"/>
                  </a:lnTo>
                  <a:lnTo>
                    <a:pt x="275" y="1443"/>
                  </a:lnTo>
                  <a:lnTo>
                    <a:pt x="282" y="1436"/>
                  </a:lnTo>
                  <a:lnTo>
                    <a:pt x="288" y="1429"/>
                  </a:lnTo>
                  <a:lnTo>
                    <a:pt x="295" y="1422"/>
                  </a:lnTo>
                  <a:lnTo>
                    <a:pt x="315" y="1445"/>
                  </a:lnTo>
                  <a:lnTo>
                    <a:pt x="334" y="1468"/>
                  </a:lnTo>
                  <a:lnTo>
                    <a:pt x="355" y="1490"/>
                  </a:lnTo>
                  <a:lnTo>
                    <a:pt x="377" y="1511"/>
                  </a:lnTo>
                  <a:lnTo>
                    <a:pt x="400" y="1532"/>
                  </a:lnTo>
                  <a:lnTo>
                    <a:pt x="423" y="1551"/>
                  </a:lnTo>
                  <a:lnTo>
                    <a:pt x="447" y="1570"/>
                  </a:lnTo>
                  <a:lnTo>
                    <a:pt x="472" y="1587"/>
                  </a:lnTo>
                  <a:lnTo>
                    <a:pt x="498" y="1604"/>
                  </a:lnTo>
                  <a:lnTo>
                    <a:pt x="524" y="1620"/>
                  </a:lnTo>
                  <a:lnTo>
                    <a:pt x="551" y="1635"/>
                  </a:lnTo>
                  <a:lnTo>
                    <a:pt x="578" y="1649"/>
                  </a:lnTo>
                  <a:lnTo>
                    <a:pt x="607" y="1662"/>
                  </a:lnTo>
                  <a:lnTo>
                    <a:pt x="636" y="1673"/>
                  </a:lnTo>
                  <a:lnTo>
                    <a:pt x="665" y="1685"/>
                  </a:lnTo>
                  <a:lnTo>
                    <a:pt x="695" y="1694"/>
                  </a:lnTo>
                  <a:lnTo>
                    <a:pt x="697" y="1694"/>
                  </a:lnTo>
                  <a:lnTo>
                    <a:pt x="703" y="1695"/>
                  </a:lnTo>
                  <a:lnTo>
                    <a:pt x="710" y="1693"/>
                  </a:lnTo>
                  <a:lnTo>
                    <a:pt x="715" y="1686"/>
                  </a:lnTo>
                  <a:lnTo>
                    <a:pt x="717" y="1677"/>
                  </a:lnTo>
                  <a:lnTo>
                    <a:pt x="713" y="1670"/>
                  </a:lnTo>
                  <a:lnTo>
                    <a:pt x="710" y="1665"/>
                  </a:lnTo>
                  <a:lnTo>
                    <a:pt x="707" y="1664"/>
                  </a:lnTo>
                  <a:lnTo>
                    <a:pt x="665" y="1650"/>
                  </a:lnTo>
                  <a:lnTo>
                    <a:pt x="623" y="1634"/>
                  </a:lnTo>
                  <a:lnTo>
                    <a:pt x="582" y="1614"/>
                  </a:lnTo>
                  <a:lnTo>
                    <a:pt x="543" y="1594"/>
                  </a:lnTo>
                  <a:lnTo>
                    <a:pt x="505" y="1571"/>
                  </a:lnTo>
                  <a:lnTo>
                    <a:pt x="469" y="1545"/>
                  </a:lnTo>
                  <a:lnTo>
                    <a:pt x="434" y="1518"/>
                  </a:lnTo>
                  <a:lnTo>
                    <a:pt x="401" y="1489"/>
                  </a:lnTo>
                  <a:lnTo>
                    <a:pt x="370" y="1458"/>
                  </a:lnTo>
                  <a:lnTo>
                    <a:pt x="340" y="1426"/>
                  </a:lnTo>
                  <a:lnTo>
                    <a:pt x="312" y="1391"/>
                  </a:lnTo>
                  <a:lnTo>
                    <a:pt x="286" y="1355"/>
                  </a:lnTo>
                  <a:lnTo>
                    <a:pt x="263" y="1317"/>
                  </a:lnTo>
                  <a:lnTo>
                    <a:pt x="241" y="1279"/>
                  </a:lnTo>
                  <a:lnTo>
                    <a:pt x="221" y="1239"/>
                  </a:lnTo>
                  <a:lnTo>
                    <a:pt x="204" y="1198"/>
                  </a:lnTo>
                  <a:lnTo>
                    <a:pt x="219" y="1186"/>
                  </a:lnTo>
                  <a:lnTo>
                    <a:pt x="235" y="1176"/>
                  </a:lnTo>
                  <a:lnTo>
                    <a:pt x="252" y="1166"/>
                  </a:lnTo>
                  <a:lnTo>
                    <a:pt x="268" y="1158"/>
                  </a:lnTo>
                  <a:lnTo>
                    <a:pt x="286" y="1150"/>
                  </a:lnTo>
                  <a:lnTo>
                    <a:pt x="304" y="1145"/>
                  </a:lnTo>
                  <a:lnTo>
                    <a:pt x="321" y="1140"/>
                  </a:lnTo>
                  <a:lnTo>
                    <a:pt x="340" y="1135"/>
                  </a:lnTo>
                  <a:lnTo>
                    <a:pt x="358" y="1132"/>
                  </a:lnTo>
                  <a:lnTo>
                    <a:pt x="378" y="1131"/>
                  </a:lnTo>
                  <a:lnTo>
                    <a:pt x="396" y="1130"/>
                  </a:lnTo>
                  <a:lnTo>
                    <a:pt x="416" y="1130"/>
                  </a:lnTo>
                  <a:lnTo>
                    <a:pt x="434" y="1130"/>
                  </a:lnTo>
                  <a:lnTo>
                    <a:pt x="454" y="1132"/>
                  </a:lnTo>
                  <a:lnTo>
                    <a:pt x="472" y="1135"/>
                  </a:lnTo>
                  <a:lnTo>
                    <a:pt x="492" y="1139"/>
                  </a:lnTo>
                  <a:lnTo>
                    <a:pt x="513" y="1143"/>
                  </a:lnTo>
                  <a:lnTo>
                    <a:pt x="531" y="1150"/>
                  </a:lnTo>
                  <a:lnTo>
                    <a:pt x="550" y="1158"/>
                  </a:lnTo>
                  <a:lnTo>
                    <a:pt x="567" y="1166"/>
                  </a:lnTo>
                  <a:lnTo>
                    <a:pt x="584" y="1177"/>
                  </a:lnTo>
                  <a:lnTo>
                    <a:pt x="601" y="1187"/>
                  </a:lnTo>
                  <a:lnTo>
                    <a:pt x="618" y="1199"/>
                  </a:lnTo>
                  <a:lnTo>
                    <a:pt x="635" y="1211"/>
                  </a:lnTo>
                  <a:lnTo>
                    <a:pt x="651" y="1224"/>
                  </a:lnTo>
                  <a:lnTo>
                    <a:pt x="664" y="1239"/>
                  </a:lnTo>
                  <a:lnTo>
                    <a:pt x="675" y="1255"/>
                  </a:lnTo>
                  <a:lnTo>
                    <a:pt x="685" y="1271"/>
                  </a:lnTo>
                  <a:lnTo>
                    <a:pt x="694" y="1289"/>
                  </a:lnTo>
                  <a:lnTo>
                    <a:pt x="700" y="1307"/>
                  </a:lnTo>
                  <a:lnTo>
                    <a:pt x="706" y="1327"/>
                  </a:lnTo>
                  <a:lnTo>
                    <a:pt x="711" y="1346"/>
                  </a:lnTo>
                  <a:lnTo>
                    <a:pt x="717" y="1376"/>
                  </a:lnTo>
                  <a:lnTo>
                    <a:pt x="719" y="1406"/>
                  </a:lnTo>
                  <a:lnTo>
                    <a:pt x="719" y="1435"/>
                  </a:lnTo>
                  <a:lnTo>
                    <a:pt x="717" y="1464"/>
                  </a:lnTo>
                  <a:lnTo>
                    <a:pt x="713" y="1492"/>
                  </a:lnTo>
                  <a:lnTo>
                    <a:pt x="706" y="1521"/>
                  </a:lnTo>
                  <a:lnTo>
                    <a:pt x="698" y="1550"/>
                  </a:lnTo>
                  <a:lnTo>
                    <a:pt x="688" y="1578"/>
                  </a:lnTo>
                  <a:lnTo>
                    <a:pt x="684" y="1586"/>
                  </a:lnTo>
                  <a:lnTo>
                    <a:pt x="684" y="1594"/>
                  </a:lnTo>
                  <a:lnTo>
                    <a:pt x="687" y="1602"/>
                  </a:lnTo>
                  <a:lnTo>
                    <a:pt x="692" y="1608"/>
                  </a:lnTo>
                  <a:lnTo>
                    <a:pt x="700" y="1611"/>
                  </a:lnTo>
                  <a:lnTo>
                    <a:pt x="709" y="1611"/>
                  </a:lnTo>
                  <a:lnTo>
                    <a:pt x="717" y="1608"/>
                  </a:lnTo>
                  <a:lnTo>
                    <a:pt x="722" y="1602"/>
                  </a:lnTo>
                  <a:lnTo>
                    <a:pt x="742" y="1551"/>
                  </a:lnTo>
                  <a:lnTo>
                    <a:pt x="756" y="1497"/>
                  </a:lnTo>
                  <a:lnTo>
                    <a:pt x="763" y="1442"/>
                  </a:lnTo>
                  <a:lnTo>
                    <a:pt x="763" y="1386"/>
                  </a:lnTo>
                  <a:lnTo>
                    <a:pt x="753" y="1332"/>
                  </a:lnTo>
                  <a:lnTo>
                    <a:pt x="737" y="1280"/>
                  </a:lnTo>
                  <a:lnTo>
                    <a:pt x="711" y="1232"/>
                  </a:lnTo>
                  <a:lnTo>
                    <a:pt x="674" y="1190"/>
                  </a:lnTo>
                  <a:lnTo>
                    <a:pt x="656" y="1173"/>
                  </a:lnTo>
                  <a:lnTo>
                    <a:pt x="636" y="1158"/>
                  </a:lnTo>
                  <a:lnTo>
                    <a:pt x="615" y="1145"/>
                  </a:lnTo>
                  <a:lnTo>
                    <a:pt x="594" y="1133"/>
                  </a:lnTo>
                  <a:lnTo>
                    <a:pt x="573" y="1123"/>
                  </a:lnTo>
                  <a:lnTo>
                    <a:pt x="551" y="1112"/>
                  </a:lnTo>
                  <a:lnTo>
                    <a:pt x="529" y="1103"/>
                  </a:lnTo>
                  <a:lnTo>
                    <a:pt x="506" y="1095"/>
                  </a:lnTo>
                  <a:lnTo>
                    <a:pt x="484" y="1092"/>
                  </a:lnTo>
                  <a:lnTo>
                    <a:pt x="463" y="1089"/>
                  </a:lnTo>
                  <a:lnTo>
                    <a:pt x="441" y="1088"/>
                  </a:lnTo>
                  <a:lnTo>
                    <a:pt x="419" y="1087"/>
                  </a:lnTo>
                  <a:lnTo>
                    <a:pt x="397" y="1088"/>
                  </a:lnTo>
                  <a:lnTo>
                    <a:pt x="376" y="1089"/>
                  </a:lnTo>
                  <a:lnTo>
                    <a:pt x="354" y="1092"/>
                  </a:lnTo>
                  <a:lnTo>
                    <a:pt x="333" y="1095"/>
                  </a:lnTo>
                  <a:lnTo>
                    <a:pt x="311" y="1100"/>
                  </a:lnTo>
                  <a:lnTo>
                    <a:pt x="290" y="1105"/>
                  </a:lnTo>
                  <a:lnTo>
                    <a:pt x="270" y="1112"/>
                  </a:lnTo>
                  <a:lnTo>
                    <a:pt x="250" y="1120"/>
                  </a:lnTo>
                  <a:lnTo>
                    <a:pt x="230" y="1130"/>
                  </a:lnTo>
                  <a:lnTo>
                    <a:pt x="212" y="1140"/>
                  </a:lnTo>
                  <a:lnTo>
                    <a:pt x="194" y="1152"/>
                  </a:lnTo>
                  <a:lnTo>
                    <a:pt x="176" y="1164"/>
                  </a:lnTo>
                  <a:lnTo>
                    <a:pt x="172" y="1170"/>
                  </a:lnTo>
                  <a:lnTo>
                    <a:pt x="168" y="1176"/>
                  </a:lnTo>
                  <a:lnTo>
                    <a:pt x="168" y="1183"/>
                  </a:lnTo>
                  <a:lnTo>
                    <a:pt x="169" y="1190"/>
                  </a:lnTo>
                  <a:lnTo>
                    <a:pt x="168" y="1191"/>
                  </a:lnTo>
                  <a:lnTo>
                    <a:pt x="168" y="1192"/>
                  </a:lnTo>
                  <a:lnTo>
                    <a:pt x="168" y="1193"/>
                  </a:lnTo>
                  <a:lnTo>
                    <a:pt x="168" y="1194"/>
                  </a:lnTo>
                  <a:lnTo>
                    <a:pt x="179" y="1222"/>
                  </a:lnTo>
                  <a:lnTo>
                    <a:pt x="190" y="1248"/>
                  </a:lnTo>
                  <a:lnTo>
                    <a:pt x="203" y="1275"/>
                  </a:lnTo>
                  <a:lnTo>
                    <a:pt x="215" y="1300"/>
                  </a:lnTo>
                  <a:lnTo>
                    <a:pt x="229" y="1325"/>
                  </a:lnTo>
                  <a:lnTo>
                    <a:pt x="244" y="1351"/>
                  </a:lnTo>
                  <a:lnTo>
                    <a:pt x="260" y="1375"/>
                  </a:lnTo>
                  <a:lnTo>
                    <a:pt x="277" y="1398"/>
                  </a:lnTo>
                  <a:lnTo>
                    <a:pt x="270" y="1405"/>
                  </a:lnTo>
                  <a:lnTo>
                    <a:pt x="264" y="1412"/>
                  </a:lnTo>
                  <a:lnTo>
                    <a:pt x="257" y="1419"/>
                  </a:lnTo>
                  <a:lnTo>
                    <a:pt x="250" y="1426"/>
                  </a:lnTo>
                  <a:lnTo>
                    <a:pt x="243" y="1432"/>
                  </a:lnTo>
                  <a:lnTo>
                    <a:pt x="236" y="1439"/>
                  </a:lnTo>
                  <a:lnTo>
                    <a:pt x="229" y="1446"/>
                  </a:lnTo>
                  <a:lnTo>
                    <a:pt x="222" y="1452"/>
                  </a:lnTo>
                  <a:lnTo>
                    <a:pt x="183" y="1396"/>
                  </a:lnTo>
                  <a:lnTo>
                    <a:pt x="149" y="1336"/>
                  </a:lnTo>
                  <a:lnTo>
                    <a:pt x="118" y="1272"/>
                  </a:lnTo>
                  <a:lnTo>
                    <a:pt x="93" y="1208"/>
                  </a:lnTo>
                  <a:lnTo>
                    <a:pt x="73" y="1140"/>
                  </a:lnTo>
                  <a:lnTo>
                    <a:pt x="58" y="1071"/>
                  </a:lnTo>
                  <a:lnTo>
                    <a:pt x="50" y="998"/>
                  </a:lnTo>
                  <a:lnTo>
                    <a:pt x="46" y="926"/>
                  </a:lnTo>
                  <a:lnTo>
                    <a:pt x="47" y="880"/>
                  </a:lnTo>
                  <a:lnTo>
                    <a:pt x="51" y="834"/>
                  </a:lnTo>
                  <a:lnTo>
                    <a:pt x="56" y="789"/>
                  </a:lnTo>
                  <a:lnTo>
                    <a:pt x="65" y="744"/>
                  </a:lnTo>
                  <a:lnTo>
                    <a:pt x="75" y="701"/>
                  </a:lnTo>
                  <a:lnTo>
                    <a:pt x="88" y="659"/>
                  </a:lnTo>
                  <a:lnTo>
                    <a:pt x="103" y="616"/>
                  </a:lnTo>
                  <a:lnTo>
                    <a:pt x="119" y="576"/>
                  </a:lnTo>
                  <a:lnTo>
                    <a:pt x="124" y="577"/>
                  </a:lnTo>
                  <a:lnTo>
                    <a:pt x="130" y="579"/>
                  </a:lnTo>
                  <a:lnTo>
                    <a:pt x="136" y="582"/>
                  </a:lnTo>
                  <a:lnTo>
                    <a:pt x="142" y="585"/>
                  </a:lnTo>
                  <a:lnTo>
                    <a:pt x="147" y="587"/>
                  </a:lnTo>
                  <a:lnTo>
                    <a:pt x="153" y="588"/>
                  </a:lnTo>
                  <a:lnTo>
                    <a:pt x="158" y="587"/>
                  </a:lnTo>
                  <a:lnTo>
                    <a:pt x="162" y="584"/>
                  </a:lnTo>
                  <a:lnTo>
                    <a:pt x="166" y="578"/>
                  </a:lnTo>
                  <a:lnTo>
                    <a:pt x="166" y="573"/>
                  </a:lnTo>
                  <a:lnTo>
                    <a:pt x="165" y="568"/>
                  </a:lnTo>
                  <a:lnTo>
                    <a:pt x="161" y="563"/>
                  </a:lnTo>
                  <a:lnTo>
                    <a:pt x="154" y="557"/>
                  </a:lnTo>
                  <a:lnTo>
                    <a:pt x="146" y="554"/>
                  </a:lnTo>
                  <a:lnTo>
                    <a:pt x="138" y="552"/>
                  </a:lnTo>
                  <a:lnTo>
                    <a:pt x="130" y="549"/>
                  </a:lnTo>
                  <a:lnTo>
                    <a:pt x="144" y="522"/>
                  </a:lnTo>
                  <a:lnTo>
                    <a:pt x="158" y="495"/>
                  </a:lnTo>
                  <a:lnTo>
                    <a:pt x="173" y="469"/>
                  </a:lnTo>
                  <a:lnTo>
                    <a:pt x="190" y="443"/>
                  </a:lnTo>
                  <a:lnTo>
                    <a:pt x="206" y="419"/>
                  </a:lnTo>
                  <a:lnTo>
                    <a:pt x="225" y="395"/>
                  </a:lnTo>
                  <a:lnTo>
                    <a:pt x="243" y="371"/>
                  </a:lnTo>
                  <a:lnTo>
                    <a:pt x="263" y="348"/>
                  </a:lnTo>
                  <a:lnTo>
                    <a:pt x="267" y="342"/>
                  </a:lnTo>
                  <a:lnTo>
                    <a:pt x="273" y="335"/>
                  </a:lnTo>
                  <a:lnTo>
                    <a:pt x="279" y="328"/>
                  </a:lnTo>
                  <a:lnTo>
                    <a:pt x="283" y="322"/>
                  </a:lnTo>
                  <a:lnTo>
                    <a:pt x="288" y="318"/>
                  </a:lnTo>
                  <a:lnTo>
                    <a:pt x="296" y="311"/>
                  </a:lnTo>
                  <a:lnTo>
                    <a:pt x="303" y="304"/>
                  </a:lnTo>
                  <a:lnTo>
                    <a:pt x="309" y="299"/>
                  </a:lnTo>
                  <a:lnTo>
                    <a:pt x="339" y="271"/>
                  </a:lnTo>
                  <a:lnTo>
                    <a:pt x="371" y="244"/>
                  </a:lnTo>
                  <a:lnTo>
                    <a:pt x="403" y="218"/>
                  </a:lnTo>
                  <a:lnTo>
                    <a:pt x="438" y="193"/>
                  </a:lnTo>
                  <a:lnTo>
                    <a:pt x="474" y="172"/>
                  </a:lnTo>
                  <a:lnTo>
                    <a:pt x="509" y="151"/>
                  </a:lnTo>
                  <a:lnTo>
                    <a:pt x="547" y="131"/>
                  </a:lnTo>
                  <a:lnTo>
                    <a:pt x="585" y="114"/>
                  </a:lnTo>
                  <a:lnTo>
                    <a:pt x="626" y="99"/>
                  </a:lnTo>
                  <a:lnTo>
                    <a:pt x="666" y="85"/>
                  </a:lnTo>
                  <a:lnTo>
                    <a:pt x="707" y="74"/>
                  </a:lnTo>
                  <a:lnTo>
                    <a:pt x="749" y="64"/>
                  </a:lnTo>
                  <a:lnTo>
                    <a:pt x="791" y="58"/>
                  </a:lnTo>
                  <a:lnTo>
                    <a:pt x="835" y="52"/>
                  </a:lnTo>
                  <a:lnTo>
                    <a:pt x="879" y="48"/>
                  </a:lnTo>
                  <a:lnTo>
                    <a:pt x="924" y="47"/>
                  </a:lnTo>
                  <a:lnTo>
                    <a:pt x="941" y="47"/>
                  </a:lnTo>
                  <a:lnTo>
                    <a:pt x="959" y="48"/>
                  </a:lnTo>
                  <a:lnTo>
                    <a:pt x="975" y="48"/>
                  </a:lnTo>
                  <a:lnTo>
                    <a:pt x="992" y="50"/>
                  </a:lnTo>
                  <a:lnTo>
                    <a:pt x="1008" y="51"/>
                  </a:lnTo>
                  <a:lnTo>
                    <a:pt x="1025" y="53"/>
                  </a:lnTo>
                  <a:lnTo>
                    <a:pt x="1041" y="55"/>
                  </a:lnTo>
                  <a:lnTo>
                    <a:pt x="1059" y="58"/>
                  </a:lnTo>
                  <a:lnTo>
                    <a:pt x="1075" y="60"/>
                  </a:lnTo>
                  <a:lnTo>
                    <a:pt x="1091" y="63"/>
                  </a:lnTo>
                  <a:lnTo>
                    <a:pt x="1107" y="66"/>
                  </a:lnTo>
                  <a:lnTo>
                    <a:pt x="1123" y="69"/>
                  </a:lnTo>
                  <a:lnTo>
                    <a:pt x="1138" y="74"/>
                  </a:lnTo>
                  <a:lnTo>
                    <a:pt x="1154" y="77"/>
                  </a:lnTo>
                  <a:lnTo>
                    <a:pt x="1171" y="82"/>
                  </a:lnTo>
                  <a:lnTo>
                    <a:pt x="1185" y="86"/>
                  </a:lnTo>
                  <a:lnTo>
                    <a:pt x="1192" y="89"/>
                  </a:lnTo>
                  <a:lnTo>
                    <a:pt x="1200" y="91"/>
                  </a:lnTo>
                  <a:lnTo>
                    <a:pt x="1209" y="93"/>
                  </a:lnTo>
                  <a:lnTo>
                    <a:pt x="1217" y="96"/>
                  </a:lnTo>
                  <a:lnTo>
                    <a:pt x="1226" y="98"/>
                  </a:lnTo>
                  <a:lnTo>
                    <a:pt x="1234" y="101"/>
                  </a:lnTo>
                  <a:lnTo>
                    <a:pt x="1242" y="104"/>
                  </a:lnTo>
                  <a:lnTo>
                    <a:pt x="1248" y="106"/>
                  </a:lnTo>
                  <a:lnTo>
                    <a:pt x="1252" y="108"/>
                  </a:lnTo>
                  <a:lnTo>
                    <a:pt x="1257" y="111"/>
                  </a:lnTo>
                  <a:lnTo>
                    <a:pt x="1263" y="113"/>
                  </a:lnTo>
                  <a:lnTo>
                    <a:pt x="1268" y="115"/>
                  </a:lnTo>
                  <a:lnTo>
                    <a:pt x="1273" y="119"/>
                  </a:lnTo>
                  <a:lnTo>
                    <a:pt x="1279" y="121"/>
                  </a:lnTo>
                  <a:lnTo>
                    <a:pt x="1283" y="123"/>
                  </a:lnTo>
                  <a:lnTo>
                    <a:pt x="1288" y="126"/>
                  </a:lnTo>
                  <a:lnTo>
                    <a:pt x="1313" y="138"/>
                  </a:lnTo>
                  <a:lnTo>
                    <a:pt x="1340" y="151"/>
                  </a:lnTo>
                  <a:lnTo>
                    <a:pt x="1364" y="165"/>
                  </a:lnTo>
                  <a:lnTo>
                    <a:pt x="1388" y="180"/>
                  </a:lnTo>
                  <a:lnTo>
                    <a:pt x="1412" y="195"/>
                  </a:lnTo>
                  <a:lnTo>
                    <a:pt x="1435" y="211"/>
                  </a:lnTo>
                  <a:lnTo>
                    <a:pt x="1459" y="228"/>
                  </a:lnTo>
                  <a:lnTo>
                    <a:pt x="1482" y="245"/>
                  </a:lnTo>
                  <a:lnTo>
                    <a:pt x="1502" y="264"/>
                  </a:lnTo>
                  <a:lnTo>
                    <a:pt x="1524" y="283"/>
                  </a:lnTo>
                  <a:lnTo>
                    <a:pt x="1544" y="303"/>
                  </a:lnTo>
                  <a:lnTo>
                    <a:pt x="1563" y="324"/>
                  </a:lnTo>
                  <a:lnTo>
                    <a:pt x="1583" y="344"/>
                  </a:lnTo>
                  <a:lnTo>
                    <a:pt x="1601" y="366"/>
                  </a:lnTo>
                  <a:lnTo>
                    <a:pt x="1619" y="388"/>
                  </a:lnTo>
                  <a:lnTo>
                    <a:pt x="1636" y="411"/>
                  </a:lnTo>
                  <a:lnTo>
                    <a:pt x="1627" y="417"/>
                  </a:lnTo>
                  <a:lnTo>
                    <a:pt x="1619" y="423"/>
                  </a:lnTo>
                  <a:lnTo>
                    <a:pt x="1611" y="430"/>
                  </a:lnTo>
                  <a:lnTo>
                    <a:pt x="1604" y="439"/>
                  </a:lnTo>
                  <a:lnTo>
                    <a:pt x="1600" y="443"/>
                  </a:lnTo>
                  <a:lnTo>
                    <a:pt x="1599" y="449"/>
                  </a:lnTo>
                  <a:lnTo>
                    <a:pt x="1600" y="455"/>
                  </a:lnTo>
                  <a:lnTo>
                    <a:pt x="1604" y="459"/>
                  </a:lnTo>
                  <a:lnTo>
                    <a:pt x="1608" y="463"/>
                  </a:lnTo>
                  <a:lnTo>
                    <a:pt x="1614" y="463"/>
                  </a:lnTo>
                  <a:lnTo>
                    <a:pt x="1620" y="462"/>
                  </a:lnTo>
                  <a:lnTo>
                    <a:pt x="1624" y="458"/>
                  </a:lnTo>
                  <a:lnTo>
                    <a:pt x="1630" y="451"/>
                  </a:lnTo>
                  <a:lnTo>
                    <a:pt x="1637" y="444"/>
                  </a:lnTo>
                  <a:lnTo>
                    <a:pt x="1645" y="439"/>
                  </a:lnTo>
                  <a:lnTo>
                    <a:pt x="1653" y="434"/>
                  </a:lnTo>
                  <a:lnTo>
                    <a:pt x="1687" y="488"/>
                  </a:lnTo>
                  <a:lnTo>
                    <a:pt x="1717" y="545"/>
                  </a:lnTo>
                  <a:lnTo>
                    <a:pt x="1742" y="603"/>
                  </a:lnTo>
                  <a:lnTo>
                    <a:pt x="1764" y="664"/>
                  </a:lnTo>
                  <a:lnTo>
                    <a:pt x="1780" y="728"/>
                  </a:lnTo>
                  <a:lnTo>
                    <a:pt x="1793" y="792"/>
                  </a:lnTo>
                  <a:lnTo>
                    <a:pt x="1801" y="858"/>
                  </a:lnTo>
                  <a:lnTo>
                    <a:pt x="1803" y="926"/>
                  </a:lnTo>
                  <a:lnTo>
                    <a:pt x="1801" y="996"/>
                  </a:lnTo>
                  <a:lnTo>
                    <a:pt x="1791" y="1065"/>
                  </a:lnTo>
                  <a:lnTo>
                    <a:pt x="1779" y="1132"/>
                  </a:lnTo>
                  <a:lnTo>
                    <a:pt x="1759" y="1198"/>
                  </a:lnTo>
                  <a:lnTo>
                    <a:pt x="1736" y="1261"/>
                  </a:lnTo>
                  <a:lnTo>
                    <a:pt x="1709" y="1322"/>
                  </a:lnTo>
                  <a:lnTo>
                    <a:pt x="1676" y="1381"/>
                  </a:lnTo>
                  <a:lnTo>
                    <a:pt x="1639" y="1436"/>
                  </a:lnTo>
                  <a:lnTo>
                    <a:pt x="1632" y="1429"/>
                  </a:lnTo>
                  <a:lnTo>
                    <a:pt x="1627" y="1421"/>
                  </a:lnTo>
                  <a:lnTo>
                    <a:pt x="1620" y="1414"/>
                  </a:lnTo>
                  <a:lnTo>
                    <a:pt x="1613" y="1408"/>
                  </a:lnTo>
                  <a:lnTo>
                    <a:pt x="1605" y="1401"/>
                  </a:lnTo>
                  <a:lnTo>
                    <a:pt x="1598" y="1396"/>
                  </a:lnTo>
                  <a:lnTo>
                    <a:pt x="1590" y="1390"/>
                  </a:lnTo>
                  <a:lnTo>
                    <a:pt x="1582" y="1384"/>
                  </a:lnTo>
                  <a:lnTo>
                    <a:pt x="1600" y="1358"/>
                  </a:lnTo>
                  <a:lnTo>
                    <a:pt x="1616" y="1331"/>
                  </a:lnTo>
                  <a:lnTo>
                    <a:pt x="1632" y="1302"/>
                  </a:lnTo>
                  <a:lnTo>
                    <a:pt x="1647" y="1274"/>
                  </a:lnTo>
                  <a:lnTo>
                    <a:pt x="1661" y="1245"/>
                  </a:lnTo>
                  <a:lnTo>
                    <a:pt x="1673" y="1215"/>
                  </a:lnTo>
                  <a:lnTo>
                    <a:pt x="1684" y="1184"/>
                  </a:lnTo>
                  <a:lnTo>
                    <a:pt x="1695" y="1153"/>
                  </a:lnTo>
                  <a:lnTo>
                    <a:pt x="1692" y="1152"/>
                  </a:lnTo>
                  <a:lnTo>
                    <a:pt x="1689" y="1148"/>
                  </a:lnTo>
                  <a:lnTo>
                    <a:pt x="1683" y="1143"/>
                  </a:lnTo>
                  <a:lnTo>
                    <a:pt x="1679" y="1140"/>
                  </a:lnTo>
                  <a:lnTo>
                    <a:pt x="1661" y="1127"/>
                  </a:lnTo>
                  <a:lnTo>
                    <a:pt x="1643" y="1116"/>
                  </a:lnTo>
                  <a:lnTo>
                    <a:pt x="1624" y="1105"/>
                  </a:lnTo>
                  <a:lnTo>
                    <a:pt x="1605" y="1096"/>
                  </a:lnTo>
                  <a:lnTo>
                    <a:pt x="1585" y="1088"/>
                  </a:lnTo>
                  <a:lnTo>
                    <a:pt x="1566" y="1081"/>
                  </a:lnTo>
                  <a:lnTo>
                    <a:pt x="1545" y="1076"/>
                  </a:lnTo>
                  <a:lnTo>
                    <a:pt x="1524" y="1071"/>
                  </a:lnTo>
                  <a:lnTo>
                    <a:pt x="1502" y="1069"/>
                  </a:lnTo>
                  <a:lnTo>
                    <a:pt x="1482" y="1066"/>
                  </a:lnTo>
                  <a:lnTo>
                    <a:pt x="1460" y="1064"/>
                  </a:lnTo>
                  <a:lnTo>
                    <a:pt x="1438" y="1064"/>
                  </a:lnTo>
                  <a:lnTo>
                    <a:pt x="1417" y="1065"/>
                  </a:lnTo>
                  <a:lnTo>
                    <a:pt x="1395" y="1066"/>
                  </a:lnTo>
                  <a:lnTo>
                    <a:pt x="1373" y="1069"/>
                  </a:lnTo>
                  <a:lnTo>
                    <a:pt x="1353" y="1072"/>
                  </a:lnTo>
                  <a:lnTo>
                    <a:pt x="1330" y="1077"/>
                  </a:lnTo>
                  <a:lnTo>
                    <a:pt x="1308" y="1085"/>
                  </a:lnTo>
                  <a:lnTo>
                    <a:pt x="1285" y="1094"/>
                  </a:lnTo>
                  <a:lnTo>
                    <a:pt x="1263" y="1104"/>
                  </a:lnTo>
                  <a:lnTo>
                    <a:pt x="1241" y="1117"/>
                  </a:lnTo>
                  <a:lnTo>
                    <a:pt x="1220" y="1132"/>
                  </a:lnTo>
                  <a:lnTo>
                    <a:pt x="1199" y="1147"/>
                  </a:lnTo>
                  <a:lnTo>
                    <a:pt x="1181" y="1164"/>
                  </a:lnTo>
                  <a:lnTo>
                    <a:pt x="1151" y="1198"/>
                  </a:lnTo>
                  <a:lnTo>
                    <a:pt x="1128" y="1234"/>
                  </a:lnTo>
                  <a:lnTo>
                    <a:pt x="1111" y="1274"/>
                  </a:lnTo>
                  <a:lnTo>
                    <a:pt x="1099" y="1315"/>
                  </a:lnTo>
                  <a:lnTo>
                    <a:pt x="1092" y="1359"/>
                  </a:lnTo>
                  <a:lnTo>
                    <a:pt x="1091" y="1401"/>
                  </a:lnTo>
                  <a:lnTo>
                    <a:pt x="1094" y="1445"/>
                  </a:lnTo>
                  <a:lnTo>
                    <a:pt x="1103" y="1489"/>
                  </a:lnTo>
                  <a:lnTo>
                    <a:pt x="1100" y="1489"/>
                  </a:lnTo>
                  <a:lnTo>
                    <a:pt x="1094" y="1490"/>
                  </a:lnTo>
                  <a:lnTo>
                    <a:pt x="1086" y="1492"/>
                  </a:lnTo>
                  <a:lnTo>
                    <a:pt x="1075" y="1494"/>
                  </a:lnTo>
                  <a:lnTo>
                    <a:pt x="1061" y="1497"/>
                  </a:lnTo>
                  <a:lnTo>
                    <a:pt x="1045" y="1499"/>
                  </a:lnTo>
                  <a:lnTo>
                    <a:pt x="1028" y="1502"/>
                  </a:lnTo>
                  <a:lnTo>
                    <a:pt x="1008" y="1504"/>
                  </a:lnTo>
                  <a:lnTo>
                    <a:pt x="988" y="1507"/>
                  </a:lnTo>
                  <a:lnTo>
                    <a:pt x="967" y="1510"/>
                  </a:lnTo>
                  <a:lnTo>
                    <a:pt x="946" y="1511"/>
                  </a:lnTo>
                  <a:lnTo>
                    <a:pt x="924" y="1512"/>
                  </a:lnTo>
                  <a:lnTo>
                    <a:pt x="902" y="1513"/>
                  </a:lnTo>
                  <a:lnTo>
                    <a:pt x="881" y="1513"/>
                  </a:lnTo>
                  <a:lnTo>
                    <a:pt x="862" y="1512"/>
                  </a:lnTo>
                  <a:lnTo>
                    <a:pt x="843" y="1510"/>
                  </a:lnTo>
                  <a:lnTo>
                    <a:pt x="839" y="1511"/>
                  </a:lnTo>
                  <a:lnTo>
                    <a:pt x="835" y="1514"/>
                  </a:lnTo>
                  <a:lnTo>
                    <a:pt x="834" y="1520"/>
                  </a:lnTo>
                  <a:lnTo>
                    <a:pt x="834" y="1526"/>
                  </a:lnTo>
                  <a:lnTo>
                    <a:pt x="836" y="1530"/>
                  </a:lnTo>
                  <a:lnTo>
                    <a:pt x="840" y="1535"/>
                  </a:lnTo>
                  <a:lnTo>
                    <a:pt x="844" y="1537"/>
                  </a:lnTo>
                  <a:lnTo>
                    <a:pt x="850" y="1538"/>
                  </a:lnTo>
                  <a:lnTo>
                    <a:pt x="862" y="1540"/>
                  </a:lnTo>
                  <a:lnTo>
                    <a:pt x="876" y="1541"/>
                  </a:lnTo>
                  <a:lnTo>
                    <a:pt x="892" y="1542"/>
                  </a:lnTo>
                  <a:lnTo>
                    <a:pt x="908" y="1542"/>
                  </a:lnTo>
                  <a:lnTo>
                    <a:pt x="926" y="1542"/>
                  </a:lnTo>
                  <a:lnTo>
                    <a:pt x="945" y="1541"/>
                  </a:lnTo>
                  <a:lnTo>
                    <a:pt x="963" y="1540"/>
                  </a:lnTo>
                  <a:lnTo>
                    <a:pt x="983" y="1537"/>
                  </a:lnTo>
                  <a:lnTo>
                    <a:pt x="1002" y="1536"/>
                  </a:lnTo>
                  <a:lnTo>
                    <a:pt x="1021" y="1534"/>
                  </a:lnTo>
                  <a:lnTo>
                    <a:pt x="1039" y="1532"/>
                  </a:lnTo>
                  <a:lnTo>
                    <a:pt x="1056" y="1529"/>
                  </a:lnTo>
                  <a:lnTo>
                    <a:pt x="1073" y="1526"/>
                  </a:lnTo>
                  <a:lnTo>
                    <a:pt x="1086" y="1522"/>
                  </a:lnTo>
                  <a:lnTo>
                    <a:pt x="1099" y="1520"/>
                  </a:lnTo>
                  <a:lnTo>
                    <a:pt x="1109" y="1517"/>
                  </a:lnTo>
                  <a:lnTo>
                    <a:pt x="1115" y="1532"/>
                  </a:lnTo>
                  <a:lnTo>
                    <a:pt x="1120" y="1548"/>
                  </a:lnTo>
                  <a:lnTo>
                    <a:pt x="1126" y="1563"/>
                  </a:lnTo>
                  <a:lnTo>
                    <a:pt x="1133" y="1578"/>
                  </a:lnTo>
                  <a:lnTo>
                    <a:pt x="1138" y="1583"/>
                  </a:lnTo>
                  <a:lnTo>
                    <a:pt x="1146" y="1586"/>
                  </a:lnTo>
                  <a:lnTo>
                    <a:pt x="1154" y="1586"/>
                  </a:lnTo>
                  <a:lnTo>
                    <a:pt x="1162" y="1582"/>
                  </a:lnTo>
                  <a:lnTo>
                    <a:pt x="1168" y="1576"/>
                  </a:lnTo>
                  <a:lnTo>
                    <a:pt x="1171" y="1568"/>
                  </a:lnTo>
                  <a:lnTo>
                    <a:pt x="1171" y="1560"/>
                  </a:lnTo>
                  <a:lnTo>
                    <a:pt x="1167" y="1552"/>
                  </a:lnTo>
                  <a:lnTo>
                    <a:pt x="1157" y="1525"/>
                  </a:lnTo>
                  <a:lnTo>
                    <a:pt x="1149" y="1496"/>
                  </a:lnTo>
                  <a:lnTo>
                    <a:pt x="1142" y="1467"/>
                  </a:lnTo>
                  <a:lnTo>
                    <a:pt x="1138" y="1438"/>
                  </a:lnTo>
                  <a:lnTo>
                    <a:pt x="1136" y="1409"/>
                  </a:lnTo>
                  <a:lnTo>
                    <a:pt x="1136" y="1381"/>
                  </a:lnTo>
                  <a:lnTo>
                    <a:pt x="1138" y="1351"/>
                  </a:lnTo>
                  <a:lnTo>
                    <a:pt x="1144" y="1321"/>
                  </a:lnTo>
                  <a:lnTo>
                    <a:pt x="1149" y="1301"/>
                  </a:lnTo>
                  <a:lnTo>
                    <a:pt x="1154" y="1282"/>
                  </a:lnTo>
                  <a:lnTo>
                    <a:pt x="1161" y="1263"/>
                  </a:lnTo>
                  <a:lnTo>
                    <a:pt x="1169" y="1246"/>
                  </a:lnTo>
                  <a:lnTo>
                    <a:pt x="1180" y="1230"/>
                  </a:lnTo>
                  <a:lnTo>
                    <a:pt x="1191" y="1214"/>
                  </a:lnTo>
                  <a:lnTo>
                    <a:pt x="1204" y="1199"/>
                  </a:lnTo>
                  <a:lnTo>
                    <a:pt x="1220" y="1186"/>
                  </a:lnTo>
                  <a:lnTo>
                    <a:pt x="1237" y="1173"/>
                  </a:lnTo>
                  <a:lnTo>
                    <a:pt x="1253" y="1162"/>
                  </a:lnTo>
                  <a:lnTo>
                    <a:pt x="1271" y="1152"/>
                  </a:lnTo>
                  <a:lnTo>
                    <a:pt x="1288" y="1141"/>
                  </a:lnTo>
                  <a:lnTo>
                    <a:pt x="1305" y="1133"/>
                  </a:lnTo>
                  <a:lnTo>
                    <a:pt x="1324" y="1125"/>
                  </a:lnTo>
                  <a:lnTo>
                    <a:pt x="1342" y="1118"/>
                  </a:lnTo>
                  <a:lnTo>
                    <a:pt x="1363" y="1114"/>
                  </a:lnTo>
                  <a:lnTo>
                    <a:pt x="1382" y="1110"/>
                  </a:lnTo>
                  <a:lnTo>
                    <a:pt x="1401" y="1107"/>
                  </a:lnTo>
                  <a:lnTo>
                    <a:pt x="1421" y="1105"/>
                  </a:lnTo>
                  <a:lnTo>
                    <a:pt x="1440" y="1104"/>
                  </a:lnTo>
                  <a:lnTo>
                    <a:pt x="1460" y="1104"/>
                  </a:lnTo>
                  <a:lnTo>
                    <a:pt x="1478" y="1105"/>
                  </a:lnTo>
                  <a:lnTo>
                    <a:pt x="1498" y="1108"/>
                  </a:lnTo>
                  <a:lnTo>
                    <a:pt x="1516" y="1110"/>
                  </a:lnTo>
                  <a:lnTo>
                    <a:pt x="1535" y="1115"/>
                  </a:lnTo>
                  <a:lnTo>
                    <a:pt x="1553" y="1120"/>
                  </a:lnTo>
                  <a:lnTo>
                    <a:pt x="1570" y="1126"/>
                  </a:lnTo>
                  <a:lnTo>
                    <a:pt x="1588" y="1133"/>
                  </a:lnTo>
                  <a:lnTo>
                    <a:pt x="1605" y="1142"/>
                  </a:lnTo>
                  <a:lnTo>
                    <a:pt x="1621" y="1152"/>
                  </a:lnTo>
                  <a:lnTo>
                    <a:pt x="1637" y="1162"/>
                  </a:lnTo>
                  <a:lnTo>
                    <a:pt x="1653" y="1173"/>
                  </a:lnTo>
                  <a:lnTo>
                    <a:pt x="1638" y="1213"/>
                  </a:lnTo>
                  <a:lnTo>
                    <a:pt x="1622" y="1252"/>
                  </a:lnTo>
                  <a:lnTo>
                    <a:pt x="1603" y="1289"/>
                  </a:lnTo>
                  <a:lnTo>
                    <a:pt x="1582" y="1325"/>
                  </a:lnTo>
                  <a:lnTo>
                    <a:pt x="1560" y="1360"/>
                  </a:lnTo>
                  <a:lnTo>
                    <a:pt x="1536" y="1393"/>
                  </a:lnTo>
                  <a:lnTo>
                    <a:pt x="1509" y="1426"/>
                  </a:lnTo>
                  <a:lnTo>
                    <a:pt x="1482" y="1457"/>
                  </a:lnTo>
                  <a:lnTo>
                    <a:pt x="1452" y="1485"/>
                  </a:lnTo>
                  <a:lnTo>
                    <a:pt x="1421" y="1513"/>
                  </a:lnTo>
                  <a:lnTo>
                    <a:pt x="1388" y="1540"/>
                  </a:lnTo>
                  <a:lnTo>
                    <a:pt x="1355" y="1564"/>
                  </a:lnTo>
                  <a:lnTo>
                    <a:pt x="1319" y="1586"/>
                  </a:lnTo>
                  <a:lnTo>
                    <a:pt x="1282" y="1606"/>
                  </a:lnTo>
                  <a:lnTo>
                    <a:pt x="1245" y="1625"/>
                  </a:lnTo>
                  <a:lnTo>
                    <a:pt x="1206" y="1641"/>
                  </a:lnTo>
                  <a:lnTo>
                    <a:pt x="1204" y="1642"/>
                  </a:lnTo>
                  <a:lnTo>
                    <a:pt x="1200" y="1646"/>
                  </a:lnTo>
                  <a:lnTo>
                    <a:pt x="1197" y="1651"/>
                  </a:lnTo>
                  <a:lnTo>
                    <a:pt x="1197" y="1659"/>
                  </a:lnTo>
                  <a:lnTo>
                    <a:pt x="1202" y="1667"/>
                  </a:lnTo>
                  <a:lnTo>
                    <a:pt x="1207" y="1671"/>
                  </a:lnTo>
                  <a:lnTo>
                    <a:pt x="1212" y="1673"/>
                  </a:lnTo>
                  <a:lnTo>
                    <a:pt x="1214" y="1673"/>
                  </a:lnTo>
                  <a:lnTo>
                    <a:pt x="1241" y="1663"/>
                  </a:lnTo>
                  <a:lnTo>
                    <a:pt x="1266" y="1651"/>
                  </a:lnTo>
                  <a:lnTo>
                    <a:pt x="1291" y="1639"/>
                  </a:lnTo>
                  <a:lnTo>
                    <a:pt x="1316" y="1626"/>
                  </a:lnTo>
                  <a:lnTo>
                    <a:pt x="1340" y="1611"/>
                  </a:lnTo>
                  <a:lnTo>
                    <a:pt x="1364" y="1596"/>
                  </a:lnTo>
                  <a:lnTo>
                    <a:pt x="1387" y="1581"/>
                  </a:lnTo>
                  <a:lnTo>
                    <a:pt x="1409" y="1564"/>
                  </a:lnTo>
                  <a:lnTo>
                    <a:pt x="1431" y="1548"/>
                  </a:lnTo>
                  <a:lnTo>
                    <a:pt x="1452" y="1529"/>
                  </a:lnTo>
                  <a:lnTo>
                    <a:pt x="1472" y="1511"/>
                  </a:lnTo>
                  <a:lnTo>
                    <a:pt x="1493" y="1491"/>
                  </a:lnTo>
                  <a:lnTo>
                    <a:pt x="1512" y="1472"/>
                  </a:lnTo>
                  <a:lnTo>
                    <a:pt x="1531" y="1451"/>
                  </a:lnTo>
                  <a:lnTo>
                    <a:pt x="1548" y="1429"/>
                  </a:lnTo>
                  <a:lnTo>
                    <a:pt x="1566" y="1407"/>
                  </a:lnTo>
                  <a:lnTo>
                    <a:pt x="1574" y="1413"/>
                  </a:lnTo>
                  <a:lnTo>
                    <a:pt x="1581" y="1419"/>
                  </a:lnTo>
                  <a:lnTo>
                    <a:pt x="1589" y="1424"/>
                  </a:lnTo>
                  <a:lnTo>
                    <a:pt x="1596" y="1431"/>
                  </a:lnTo>
                  <a:lnTo>
                    <a:pt x="1601" y="1438"/>
                  </a:lnTo>
                  <a:lnTo>
                    <a:pt x="1608" y="1445"/>
                  </a:lnTo>
                  <a:lnTo>
                    <a:pt x="1614" y="1452"/>
                  </a:lnTo>
                  <a:lnTo>
                    <a:pt x="1621" y="1459"/>
                  </a:lnTo>
                  <a:lnTo>
                    <a:pt x="1606" y="1479"/>
                  </a:lnTo>
                  <a:lnTo>
                    <a:pt x="1590" y="1497"/>
                  </a:lnTo>
                  <a:lnTo>
                    <a:pt x="1574" y="1515"/>
                  </a:lnTo>
                  <a:lnTo>
                    <a:pt x="1556" y="1534"/>
                  </a:lnTo>
                  <a:lnTo>
                    <a:pt x="1539" y="1551"/>
                  </a:lnTo>
                  <a:lnTo>
                    <a:pt x="1522" y="1568"/>
                  </a:lnTo>
                  <a:lnTo>
                    <a:pt x="1503" y="1586"/>
                  </a:lnTo>
                  <a:lnTo>
                    <a:pt x="1485" y="1602"/>
                  </a:lnTo>
                  <a:lnTo>
                    <a:pt x="1465" y="1617"/>
                  </a:lnTo>
                  <a:lnTo>
                    <a:pt x="1446" y="1632"/>
                  </a:lnTo>
                  <a:lnTo>
                    <a:pt x="1425" y="1647"/>
                  </a:lnTo>
                  <a:lnTo>
                    <a:pt x="1404" y="1660"/>
                  </a:lnTo>
                  <a:lnTo>
                    <a:pt x="1384" y="1673"/>
                  </a:lnTo>
                  <a:lnTo>
                    <a:pt x="1362" y="1686"/>
                  </a:lnTo>
                  <a:lnTo>
                    <a:pt x="1340" y="1698"/>
                  </a:lnTo>
                  <a:lnTo>
                    <a:pt x="1318" y="1710"/>
                  </a:lnTo>
                  <a:lnTo>
                    <a:pt x="1304" y="1717"/>
                  </a:lnTo>
                  <a:lnTo>
                    <a:pt x="1291" y="1723"/>
                  </a:lnTo>
                  <a:lnTo>
                    <a:pt x="1278" y="1730"/>
                  </a:lnTo>
                  <a:lnTo>
                    <a:pt x="1264" y="1735"/>
                  </a:lnTo>
                  <a:lnTo>
                    <a:pt x="1249" y="1741"/>
                  </a:lnTo>
                  <a:lnTo>
                    <a:pt x="1235" y="1746"/>
                  </a:lnTo>
                  <a:lnTo>
                    <a:pt x="1221" y="1751"/>
                  </a:lnTo>
                  <a:lnTo>
                    <a:pt x="1207" y="1756"/>
                  </a:lnTo>
                  <a:lnTo>
                    <a:pt x="1192" y="1761"/>
                  </a:lnTo>
                  <a:lnTo>
                    <a:pt x="1177" y="1765"/>
                  </a:lnTo>
                  <a:lnTo>
                    <a:pt x="1164" y="1770"/>
                  </a:lnTo>
                  <a:lnTo>
                    <a:pt x="1149" y="1773"/>
                  </a:lnTo>
                  <a:lnTo>
                    <a:pt x="1134" y="1778"/>
                  </a:lnTo>
                  <a:lnTo>
                    <a:pt x="1119" y="1781"/>
                  </a:lnTo>
                  <a:lnTo>
                    <a:pt x="1104" y="1784"/>
                  </a:lnTo>
                  <a:lnTo>
                    <a:pt x="1089" y="1787"/>
                  </a:lnTo>
                  <a:lnTo>
                    <a:pt x="1082" y="1788"/>
                  </a:lnTo>
                  <a:lnTo>
                    <a:pt x="1071" y="1792"/>
                  </a:lnTo>
                  <a:lnTo>
                    <a:pt x="1055" y="1795"/>
                  </a:lnTo>
                  <a:lnTo>
                    <a:pt x="1037" y="1800"/>
                  </a:lnTo>
                  <a:lnTo>
                    <a:pt x="1015" y="1804"/>
                  </a:lnTo>
                  <a:lnTo>
                    <a:pt x="991" y="1808"/>
                  </a:lnTo>
                  <a:lnTo>
                    <a:pt x="965" y="1810"/>
                  </a:lnTo>
                  <a:lnTo>
                    <a:pt x="938" y="1810"/>
                  </a:lnTo>
                  <a:lnTo>
                    <a:pt x="924" y="1810"/>
                  </a:lnTo>
                  <a:lnTo>
                    <a:pt x="909" y="1809"/>
                  </a:lnTo>
                  <a:lnTo>
                    <a:pt x="894" y="1808"/>
                  </a:lnTo>
                  <a:lnTo>
                    <a:pt x="879" y="1807"/>
                  </a:lnTo>
                  <a:lnTo>
                    <a:pt x="865" y="1806"/>
                  </a:lnTo>
                  <a:lnTo>
                    <a:pt x="855" y="1804"/>
                  </a:lnTo>
                  <a:lnTo>
                    <a:pt x="847" y="1803"/>
                  </a:lnTo>
                  <a:lnTo>
                    <a:pt x="842" y="1803"/>
                  </a:lnTo>
                  <a:lnTo>
                    <a:pt x="833" y="1804"/>
                  </a:lnTo>
                  <a:lnTo>
                    <a:pt x="825" y="1807"/>
                  </a:lnTo>
                  <a:lnTo>
                    <a:pt x="819" y="1811"/>
                  </a:lnTo>
                  <a:lnTo>
                    <a:pt x="816" y="1817"/>
                  </a:lnTo>
                  <a:lnTo>
                    <a:pt x="815" y="1824"/>
                  </a:lnTo>
                  <a:lnTo>
                    <a:pt x="817" y="1831"/>
                  </a:lnTo>
                  <a:lnTo>
                    <a:pt x="820" y="1838"/>
                  </a:lnTo>
                  <a:lnTo>
                    <a:pt x="826" y="1845"/>
                  </a:lnTo>
                  <a:lnTo>
                    <a:pt x="832" y="1846"/>
                  </a:lnTo>
                  <a:lnTo>
                    <a:pt x="841" y="1847"/>
                  </a:lnTo>
                  <a:lnTo>
                    <a:pt x="854" y="1849"/>
                  </a:lnTo>
                  <a:lnTo>
                    <a:pt x="869" y="1852"/>
                  </a:lnTo>
                  <a:lnTo>
                    <a:pt x="886" y="1853"/>
                  </a:lnTo>
                  <a:lnTo>
                    <a:pt x="903" y="1855"/>
                  </a:lnTo>
                  <a:lnTo>
                    <a:pt x="922" y="1856"/>
                  </a:lnTo>
                  <a:lnTo>
                    <a:pt x="939" y="1856"/>
                  </a:lnTo>
                  <a:lnTo>
                    <a:pt x="960" y="1855"/>
                  </a:lnTo>
                  <a:lnTo>
                    <a:pt x="983" y="1853"/>
                  </a:lnTo>
                  <a:lnTo>
                    <a:pt x="1008" y="1849"/>
                  </a:lnTo>
                  <a:lnTo>
                    <a:pt x="1032" y="1846"/>
                  </a:lnTo>
                  <a:lnTo>
                    <a:pt x="1054" y="1841"/>
                  </a:lnTo>
                  <a:lnTo>
                    <a:pt x="1074" y="1838"/>
                  </a:lnTo>
                  <a:lnTo>
                    <a:pt x="1089" y="1834"/>
                  </a:lnTo>
                  <a:lnTo>
                    <a:pt x="1098" y="1833"/>
                  </a:lnTo>
                  <a:lnTo>
                    <a:pt x="1119" y="1829"/>
                  </a:lnTo>
                  <a:lnTo>
                    <a:pt x="1141" y="1824"/>
                  </a:lnTo>
                  <a:lnTo>
                    <a:pt x="1161" y="1818"/>
                  </a:lnTo>
                  <a:lnTo>
                    <a:pt x="1182" y="1812"/>
                  </a:lnTo>
                  <a:lnTo>
                    <a:pt x="1203" y="1807"/>
                  </a:lnTo>
                  <a:lnTo>
                    <a:pt x="1222" y="1800"/>
                  </a:lnTo>
                  <a:lnTo>
                    <a:pt x="1243" y="1793"/>
                  </a:lnTo>
                  <a:lnTo>
                    <a:pt x="1263" y="1785"/>
                  </a:lnTo>
                  <a:lnTo>
                    <a:pt x="1282" y="1778"/>
                  </a:lnTo>
                  <a:lnTo>
                    <a:pt x="1302" y="1769"/>
                  </a:lnTo>
                  <a:lnTo>
                    <a:pt x="1321" y="1761"/>
                  </a:lnTo>
                  <a:lnTo>
                    <a:pt x="1340" y="1751"/>
                  </a:lnTo>
                  <a:lnTo>
                    <a:pt x="1358" y="1741"/>
                  </a:lnTo>
                  <a:lnTo>
                    <a:pt x="1377" y="1731"/>
                  </a:lnTo>
                  <a:lnTo>
                    <a:pt x="1395" y="1720"/>
                  </a:lnTo>
                  <a:lnTo>
                    <a:pt x="1414" y="1710"/>
                  </a:lnTo>
                  <a:lnTo>
                    <a:pt x="1462" y="1678"/>
                  </a:lnTo>
                  <a:lnTo>
                    <a:pt x="1507" y="1643"/>
                  </a:lnTo>
                  <a:lnTo>
                    <a:pt x="1551" y="1605"/>
                  </a:lnTo>
                  <a:lnTo>
                    <a:pt x="1592" y="1565"/>
                  </a:lnTo>
                  <a:lnTo>
                    <a:pt x="1630" y="1522"/>
                  </a:lnTo>
                  <a:lnTo>
                    <a:pt x="1666" y="1477"/>
                  </a:lnTo>
                  <a:lnTo>
                    <a:pt x="1699" y="1429"/>
                  </a:lnTo>
                  <a:lnTo>
                    <a:pt x="1729" y="1380"/>
                  </a:lnTo>
                  <a:lnTo>
                    <a:pt x="1757" y="1329"/>
                  </a:lnTo>
                  <a:lnTo>
                    <a:pt x="1780" y="1276"/>
                  </a:lnTo>
                  <a:lnTo>
                    <a:pt x="1801" y="1221"/>
                  </a:lnTo>
                  <a:lnTo>
                    <a:pt x="1818" y="1164"/>
                  </a:lnTo>
                  <a:lnTo>
                    <a:pt x="1832" y="1107"/>
                  </a:lnTo>
                  <a:lnTo>
                    <a:pt x="1841" y="1048"/>
                  </a:lnTo>
                  <a:lnTo>
                    <a:pt x="1847" y="987"/>
                  </a:lnTo>
                  <a:lnTo>
                    <a:pt x="1849" y="926"/>
                  </a:lnTo>
                  <a:lnTo>
                    <a:pt x="1847" y="860"/>
                  </a:lnTo>
                  <a:lnTo>
                    <a:pt x="1840" y="797"/>
                  </a:lnTo>
                  <a:lnTo>
                    <a:pt x="1829" y="735"/>
                  </a:lnTo>
                  <a:lnTo>
                    <a:pt x="1815" y="674"/>
                  </a:lnTo>
                  <a:lnTo>
                    <a:pt x="1795" y="614"/>
                  </a:lnTo>
                  <a:lnTo>
                    <a:pt x="1772" y="556"/>
                  </a:lnTo>
                  <a:lnTo>
                    <a:pt x="1745" y="501"/>
                  </a:lnTo>
                  <a:lnTo>
                    <a:pt x="1715" y="447"/>
                  </a:lnTo>
                  <a:lnTo>
                    <a:pt x="1682" y="396"/>
                  </a:lnTo>
                  <a:lnTo>
                    <a:pt x="1646" y="347"/>
                  </a:lnTo>
                  <a:lnTo>
                    <a:pt x="1606" y="301"/>
                  </a:lnTo>
                  <a:lnTo>
                    <a:pt x="1563" y="257"/>
                  </a:lnTo>
                  <a:lnTo>
                    <a:pt x="1518" y="216"/>
                  </a:lnTo>
                  <a:lnTo>
                    <a:pt x="1470" y="178"/>
                  </a:lnTo>
                  <a:lnTo>
                    <a:pt x="1421" y="144"/>
                  </a:lnTo>
                  <a:lnTo>
                    <a:pt x="1368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750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24687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7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75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75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MS PGothic" charset="0"/>
              </a:rPr>
              <a:t>Force</a:t>
            </a:r>
          </a:p>
        </p:txBody>
      </p:sp>
      <p:sp>
        <p:nvSpPr>
          <p:cNvPr id="33794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981200"/>
            <a:ext cx="7772400" cy="4114800"/>
          </a:xfrm>
        </p:spPr>
        <p:txBody>
          <a:bodyPr/>
          <a:lstStyle/>
          <a:p>
            <a:r>
              <a:rPr lang="en-US">
                <a:latin typeface="Comic Sans MS" charset="0"/>
                <a:ea typeface="MS PGothic" charset="0"/>
              </a:rPr>
              <a:t>Force is a vector because it has magnitude and direction. </a:t>
            </a:r>
          </a:p>
          <a:p>
            <a:endParaRPr lang="en-US">
              <a:latin typeface="Comic Sans MS" charset="0"/>
              <a:ea typeface="MS PGothic" charset="0"/>
            </a:endParaRPr>
          </a:p>
        </p:txBody>
      </p:sp>
      <p:sp>
        <p:nvSpPr>
          <p:cNvPr id="4" name="Down Arrow 3"/>
          <p:cNvSpPr>
            <a:spLocks noChangeArrowheads="1"/>
          </p:cNvSpPr>
          <p:nvPr/>
        </p:nvSpPr>
        <p:spPr bwMode="auto">
          <a:xfrm>
            <a:off x="1828800" y="3429000"/>
            <a:ext cx="2133600" cy="2971800"/>
          </a:xfrm>
          <a:prstGeom prst="downArrow">
            <a:avLst>
              <a:gd name="adj1" fmla="val 50000"/>
              <a:gd name="adj2" fmla="val 500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en-US"/>
          </a:p>
        </p:txBody>
      </p:sp>
      <p:pic>
        <p:nvPicPr>
          <p:cNvPr id="33796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1178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5.2 Newton</a:t>
            </a:r>
            <a:r>
              <a:rPr lang="ja-JP" altLang="en-US">
                <a:latin typeface="Comic Sans MS" charset="0"/>
                <a:ea typeface="MS PGothic" charset="0"/>
              </a:rPr>
              <a:t>’</a:t>
            </a:r>
            <a:r>
              <a:rPr lang="en-US" altLang="ja-JP">
                <a:latin typeface="Comic Sans MS" charset="0"/>
                <a:ea typeface="MS PGothic" charset="0"/>
              </a:rPr>
              <a:t>s First Law</a:t>
            </a:r>
            <a:endParaRPr lang="en-US">
              <a:latin typeface="Comic Sans MS" charset="0"/>
              <a:ea typeface="MS PGothic" charset="0"/>
            </a:endParaRPr>
          </a:p>
        </p:txBody>
      </p:sp>
      <p:sp>
        <p:nvSpPr>
          <p:cNvPr id="14336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C0000"/>
                </a:solidFill>
                <a:latin typeface="Comic Sans MS" charset="0"/>
                <a:ea typeface="MS PGothic" charset="0"/>
              </a:rPr>
              <a:t>A body in motion stays in motion at constant velocity </a:t>
            </a:r>
            <a:r>
              <a:rPr lang="en-US">
                <a:latin typeface="Comic Sans MS" charset="0"/>
                <a:ea typeface="MS PGothic" charset="0"/>
              </a:rPr>
              <a:t>and a body at rest stays at rest</a:t>
            </a:r>
            <a:r>
              <a:rPr lang="en-US">
                <a:solidFill>
                  <a:srgbClr val="CC0000"/>
                </a:solidFill>
                <a:latin typeface="Comic Sans MS" charset="0"/>
                <a:ea typeface="MS PGothic" charset="0"/>
              </a:rPr>
              <a:t> unless acted upon by a net external force.</a:t>
            </a:r>
          </a:p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This law is commonly referred to as the </a:t>
            </a:r>
            <a:r>
              <a:rPr lang="en-US">
                <a:solidFill>
                  <a:srgbClr val="CC0000"/>
                </a:solidFill>
                <a:latin typeface="Comic Sans MS" charset="0"/>
                <a:ea typeface="MS PGothic" charset="0"/>
              </a:rPr>
              <a:t>Law of Inertia</a:t>
            </a:r>
            <a:r>
              <a:rPr lang="en-US">
                <a:latin typeface="Comic Sans MS" charset="0"/>
                <a:ea typeface="MS PGothic" charset="0"/>
              </a:rPr>
              <a:t>.</a:t>
            </a:r>
          </a:p>
        </p:txBody>
      </p:sp>
      <p:pic>
        <p:nvPicPr>
          <p:cNvPr id="34819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29787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2055813"/>
            <a:ext cx="632460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6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The First Law is Counterintuitive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701675" y="5029200"/>
            <a:ext cx="78914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3600"/>
              <a:t>Aristotle firmly believed this.</a:t>
            </a:r>
          </a:p>
          <a:p>
            <a:pPr eaLnBrk="1" hangingPunct="1"/>
            <a:r>
              <a:rPr lang="en-US" sz="3600"/>
              <a:t>But Physics B students know better!</a:t>
            </a:r>
          </a:p>
        </p:txBody>
      </p:sp>
      <p:pic>
        <p:nvPicPr>
          <p:cNvPr id="36868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25664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2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Implications of Newton</a:t>
            </a:r>
            <a:r>
              <a:rPr lang="ja-JP" altLang="en-US">
                <a:latin typeface="Comic Sans MS" charset="0"/>
                <a:ea typeface="MS PGothic" charset="0"/>
              </a:rPr>
              <a:t>’</a:t>
            </a:r>
            <a:r>
              <a:rPr lang="en-US" altLang="ja-JP">
                <a:latin typeface="Comic Sans MS" charset="0"/>
                <a:ea typeface="MS PGothic" charset="0"/>
              </a:rPr>
              <a:t>s 1</a:t>
            </a:r>
            <a:r>
              <a:rPr lang="en-US" altLang="ja-JP" baseline="30000">
                <a:latin typeface="Comic Sans MS" charset="0"/>
                <a:ea typeface="MS PGothic" charset="0"/>
              </a:rPr>
              <a:t>st</a:t>
            </a:r>
            <a:r>
              <a:rPr lang="en-US" altLang="ja-JP">
                <a:latin typeface="Comic Sans MS" charset="0"/>
                <a:ea typeface="MS PGothic" charset="0"/>
              </a:rPr>
              <a:t> Law</a:t>
            </a:r>
            <a:endParaRPr lang="en-US">
              <a:latin typeface="Comic Sans MS" charset="0"/>
              <a:ea typeface="MS PGothic" charset="0"/>
            </a:endParaRPr>
          </a:p>
        </p:txBody>
      </p:sp>
      <p:sp>
        <p:nvSpPr>
          <p:cNvPr id="342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If there is </a:t>
            </a:r>
            <a:r>
              <a:rPr lang="en-US">
                <a:solidFill>
                  <a:srgbClr val="CC0000"/>
                </a:solidFill>
                <a:latin typeface="Comic Sans MS" charset="0"/>
                <a:ea typeface="MS PGothic" charset="0"/>
              </a:rPr>
              <a:t>zero net force</a:t>
            </a:r>
            <a:r>
              <a:rPr lang="en-US">
                <a:latin typeface="Comic Sans MS" charset="0"/>
                <a:ea typeface="MS PGothic" charset="0"/>
              </a:rPr>
              <a:t> on a body, it cannot accelerate, and therefore must move at constant velocity, which means</a:t>
            </a:r>
          </a:p>
          <a:p>
            <a:pPr lvl="1" eaLnBrk="1" hangingPunct="1"/>
            <a:r>
              <a:rPr lang="en-US">
                <a:latin typeface="Comic Sans MS" charset="0"/>
                <a:ea typeface="MS PGothic" charset="0"/>
              </a:rPr>
              <a:t>it cannot turn,</a:t>
            </a:r>
          </a:p>
          <a:p>
            <a:pPr lvl="1" eaLnBrk="1" hangingPunct="1"/>
            <a:r>
              <a:rPr lang="en-US">
                <a:latin typeface="Comic Sans MS" charset="0"/>
                <a:ea typeface="MS PGothic" charset="0"/>
              </a:rPr>
              <a:t>it cannot speed up,</a:t>
            </a:r>
          </a:p>
          <a:p>
            <a:pPr lvl="1" eaLnBrk="1" hangingPunct="1"/>
            <a:r>
              <a:rPr lang="en-US">
                <a:latin typeface="Comic Sans MS" charset="0"/>
                <a:ea typeface="MS PGothic" charset="0"/>
              </a:rPr>
              <a:t>it cannot slow down.</a:t>
            </a:r>
          </a:p>
        </p:txBody>
      </p:sp>
      <p:pic>
        <p:nvPicPr>
          <p:cNvPr id="38915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17151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What is Zero Net Force?</a:t>
            </a:r>
          </a:p>
        </p:txBody>
      </p:sp>
      <p:sp>
        <p:nvSpPr>
          <p:cNvPr id="294916" name="Text Box 4"/>
          <p:cNvSpPr txBox="1">
            <a:spLocks noChangeArrowheads="1"/>
          </p:cNvSpPr>
          <p:nvPr/>
        </p:nvSpPr>
        <p:spPr bwMode="auto">
          <a:xfrm>
            <a:off x="0" y="5486400"/>
            <a:ext cx="906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2400"/>
              <a:t>Even though there are forces on the book, they are balanced.</a:t>
            </a:r>
          </a:p>
          <a:p>
            <a:pPr algn="ctr" eaLnBrk="1" hangingPunct="1"/>
            <a:r>
              <a:rPr lang="en-US" sz="2400"/>
              <a:t>Therefore, there is no </a:t>
            </a:r>
            <a:r>
              <a:rPr lang="en-US" sz="2400">
                <a:solidFill>
                  <a:srgbClr val="CC0000"/>
                </a:solidFill>
              </a:rPr>
              <a:t>net force</a:t>
            </a:r>
            <a:r>
              <a:rPr lang="en-US" sz="2400"/>
              <a:t> on the book.</a:t>
            </a:r>
          </a:p>
          <a:p>
            <a:pPr algn="ctr" eaLnBrk="1" hangingPunct="1"/>
            <a:r>
              <a:rPr lang="en-US" sz="3600">
                <a:solidFill>
                  <a:srgbClr val="CC0000"/>
                </a:solidFill>
                <a:latin typeface="Symbol" charset="0"/>
              </a:rPr>
              <a:t>S</a:t>
            </a:r>
            <a:r>
              <a:rPr lang="en-US" sz="3600">
                <a:solidFill>
                  <a:srgbClr val="CC0000"/>
                </a:solidFill>
              </a:rPr>
              <a:t>F = 0</a:t>
            </a:r>
          </a:p>
        </p:txBody>
      </p:sp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4495800" y="3276600"/>
            <a:ext cx="2286000" cy="533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Physics</a:t>
            </a: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2514600" y="3810000"/>
            <a:ext cx="5181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65" name="Text Box 10"/>
          <p:cNvSpPr txBox="1">
            <a:spLocks noChangeArrowheads="1"/>
          </p:cNvSpPr>
          <p:nvPr/>
        </p:nvSpPr>
        <p:spPr bwMode="auto">
          <a:xfrm>
            <a:off x="762000" y="3276600"/>
            <a:ext cx="355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A book rests on a table.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133600" y="3810000"/>
            <a:ext cx="4013200" cy="1219200"/>
            <a:chOff x="1344" y="2400"/>
            <a:chExt cx="2528" cy="768"/>
          </a:xfrm>
        </p:grpSpPr>
        <p:grpSp>
          <p:nvGrpSpPr>
            <p:cNvPr id="40974" name="Group 13"/>
            <p:cNvGrpSpPr>
              <a:grpSpLocks/>
            </p:cNvGrpSpPr>
            <p:nvPr/>
          </p:nvGrpSpPr>
          <p:grpSpPr bwMode="auto">
            <a:xfrm>
              <a:off x="1344" y="2400"/>
              <a:ext cx="2160" cy="768"/>
              <a:chOff x="2016" y="2400"/>
              <a:chExt cx="2160" cy="768"/>
            </a:xfrm>
          </p:grpSpPr>
          <p:sp>
            <p:nvSpPr>
              <p:cNvPr id="40976" name="Line 8"/>
              <p:cNvSpPr>
                <a:spLocks noChangeShapeType="1"/>
              </p:cNvSpPr>
              <p:nvPr/>
            </p:nvSpPr>
            <p:spPr bwMode="auto">
              <a:xfrm>
                <a:off x="4176" y="2400"/>
                <a:ext cx="0" cy="76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977" name="Text Box 11"/>
              <p:cNvSpPr txBox="1">
                <a:spLocks noChangeArrowheads="1"/>
              </p:cNvSpPr>
              <p:nvPr/>
            </p:nvSpPr>
            <p:spPr bwMode="auto">
              <a:xfrm>
                <a:off x="2016" y="2592"/>
                <a:ext cx="2112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pPr algn="r" eaLnBrk="1" hangingPunct="1"/>
                <a:r>
                  <a:rPr lang="en-US" sz="2400"/>
                  <a:t>Gravity pulls down on the book.</a:t>
                </a:r>
              </a:p>
            </p:txBody>
          </p:sp>
        </p:grp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3552" y="2592"/>
              <a:ext cx="3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400" b="1"/>
                <a:t>F</a:t>
              </a:r>
              <a:r>
                <a:rPr lang="en-US" sz="2400" b="1" baseline="-25000"/>
                <a:t>G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133600" y="1905000"/>
            <a:ext cx="4016375" cy="1371600"/>
            <a:chOff x="1344" y="1200"/>
            <a:chExt cx="2530" cy="864"/>
          </a:xfrm>
        </p:grpSpPr>
        <p:grpSp>
          <p:nvGrpSpPr>
            <p:cNvPr id="40970" name="Group 14"/>
            <p:cNvGrpSpPr>
              <a:grpSpLocks/>
            </p:cNvGrpSpPr>
            <p:nvPr/>
          </p:nvGrpSpPr>
          <p:grpSpPr bwMode="auto">
            <a:xfrm>
              <a:off x="1344" y="1200"/>
              <a:ext cx="2160" cy="864"/>
              <a:chOff x="2016" y="1200"/>
              <a:chExt cx="2160" cy="864"/>
            </a:xfrm>
          </p:grpSpPr>
          <p:sp>
            <p:nvSpPr>
              <p:cNvPr id="40972" name="Line 9"/>
              <p:cNvSpPr>
                <a:spLocks noChangeShapeType="1"/>
              </p:cNvSpPr>
              <p:nvPr/>
            </p:nvSpPr>
            <p:spPr bwMode="auto">
              <a:xfrm flipV="1">
                <a:off x="4176" y="1296"/>
                <a:ext cx="0" cy="76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973" name="Text Box 12"/>
              <p:cNvSpPr txBox="1">
                <a:spLocks noChangeArrowheads="1"/>
              </p:cNvSpPr>
              <p:nvPr/>
            </p:nvSpPr>
            <p:spPr bwMode="auto">
              <a:xfrm>
                <a:off x="2016" y="1200"/>
                <a:ext cx="2112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pPr algn="r" eaLnBrk="1" hangingPunct="1"/>
                <a:r>
                  <a:rPr lang="en-US" sz="2400"/>
                  <a:t>The table pushes up on the book.</a:t>
                </a:r>
              </a:p>
            </p:txBody>
          </p:sp>
        </p:grpSp>
        <p:sp>
          <p:nvSpPr>
            <p:cNvPr id="40971" name="Text Box 16"/>
            <p:cNvSpPr txBox="1">
              <a:spLocks noChangeArrowheads="1"/>
            </p:cNvSpPr>
            <p:nvPr/>
          </p:nvSpPr>
          <p:spPr bwMode="auto">
            <a:xfrm>
              <a:off x="3552" y="1584"/>
              <a:ext cx="3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400" b="1"/>
                <a:t>F</a:t>
              </a:r>
              <a:r>
                <a:rPr lang="en-US" sz="2400" b="1" baseline="-25000"/>
                <a:t>T</a:t>
              </a:r>
            </a:p>
          </p:txBody>
        </p:sp>
      </p:grpSp>
      <p:pic>
        <p:nvPicPr>
          <p:cNvPr id="40968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ound 4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38513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4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4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4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Diagrams</a:t>
            </a:r>
          </a:p>
        </p:txBody>
      </p:sp>
      <p:sp>
        <p:nvSpPr>
          <p:cNvPr id="43010" name="Rectangle 2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Draw a </a:t>
            </a:r>
            <a:r>
              <a:rPr lang="en-US">
                <a:solidFill>
                  <a:srgbClr val="CC0000"/>
                </a:solidFill>
                <a:latin typeface="Comic Sans MS" charset="0"/>
                <a:ea typeface="MS PGothic" charset="0"/>
              </a:rPr>
              <a:t>force diagram</a:t>
            </a:r>
            <a:r>
              <a:rPr lang="en-US">
                <a:latin typeface="Comic Sans MS" charset="0"/>
                <a:ea typeface="MS PGothic" charset="0"/>
              </a:rPr>
              <a:t> and a </a:t>
            </a:r>
            <a:r>
              <a:rPr lang="en-US">
                <a:solidFill>
                  <a:srgbClr val="CC0000"/>
                </a:solidFill>
                <a:latin typeface="Comic Sans MS" charset="0"/>
                <a:ea typeface="MS PGothic" charset="0"/>
              </a:rPr>
              <a:t>free body diagram</a:t>
            </a:r>
            <a:r>
              <a:rPr lang="en-US">
                <a:latin typeface="Comic Sans MS" charset="0"/>
                <a:ea typeface="MS PGothic" charset="0"/>
              </a:rPr>
              <a:t> for a book sitting on a table.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953000" y="3124200"/>
            <a:ext cx="2882900" cy="3352800"/>
            <a:chOff x="3120" y="1632"/>
            <a:chExt cx="1816" cy="2112"/>
          </a:xfrm>
        </p:grpSpPr>
        <p:sp>
          <p:nvSpPr>
            <p:cNvPr id="43021" name="Line 11"/>
            <p:cNvSpPr>
              <a:spLocks noChangeShapeType="1"/>
            </p:cNvSpPr>
            <p:nvPr/>
          </p:nvSpPr>
          <p:spPr bwMode="auto">
            <a:xfrm flipV="1">
              <a:off x="3984" y="2016"/>
              <a:ext cx="0" cy="81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2" name="Line 12"/>
            <p:cNvSpPr>
              <a:spLocks noChangeShapeType="1"/>
            </p:cNvSpPr>
            <p:nvPr/>
          </p:nvSpPr>
          <p:spPr bwMode="auto">
            <a:xfrm>
              <a:off x="3984" y="2880"/>
              <a:ext cx="0" cy="8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3" name="Text Box 13"/>
            <p:cNvSpPr txBox="1">
              <a:spLocks noChangeArrowheads="1"/>
            </p:cNvSpPr>
            <p:nvPr/>
          </p:nvSpPr>
          <p:spPr bwMode="auto">
            <a:xfrm>
              <a:off x="3648" y="2304"/>
              <a:ext cx="2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400"/>
                <a:t>N</a:t>
              </a:r>
            </a:p>
          </p:txBody>
        </p:sp>
        <p:sp>
          <p:nvSpPr>
            <p:cNvPr id="43024" name="Text Box 14"/>
            <p:cNvSpPr txBox="1">
              <a:spLocks noChangeArrowheads="1"/>
            </p:cNvSpPr>
            <p:nvPr/>
          </p:nvSpPr>
          <p:spPr bwMode="auto">
            <a:xfrm>
              <a:off x="3648" y="3024"/>
              <a:ext cx="3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400"/>
                <a:t>W</a:t>
              </a:r>
            </a:p>
          </p:txBody>
        </p:sp>
        <p:sp>
          <p:nvSpPr>
            <p:cNvPr id="43025" name="Text Box 15"/>
            <p:cNvSpPr txBox="1">
              <a:spLocks noChangeArrowheads="1"/>
            </p:cNvSpPr>
            <p:nvPr/>
          </p:nvSpPr>
          <p:spPr bwMode="auto">
            <a:xfrm>
              <a:off x="3120" y="1632"/>
              <a:ext cx="1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400"/>
                <a:t>Free Body Diagram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371600" y="3124200"/>
            <a:ext cx="2286000" cy="3505200"/>
            <a:chOff x="864" y="1632"/>
            <a:chExt cx="1440" cy="2208"/>
          </a:xfrm>
        </p:grpSpPr>
        <p:sp>
          <p:nvSpPr>
            <p:cNvPr id="43015" name="Rectangle 17"/>
            <p:cNvSpPr>
              <a:spLocks noChangeArrowheads="1"/>
            </p:cNvSpPr>
            <p:nvPr/>
          </p:nvSpPr>
          <p:spPr bwMode="auto">
            <a:xfrm>
              <a:off x="864" y="2736"/>
              <a:ext cx="1440" cy="3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Physics</a:t>
              </a:r>
            </a:p>
          </p:txBody>
        </p:sp>
        <p:sp>
          <p:nvSpPr>
            <p:cNvPr id="43016" name="Line 19"/>
            <p:cNvSpPr>
              <a:spLocks noChangeShapeType="1"/>
            </p:cNvSpPr>
            <p:nvPr/>
          </p:nvSpPr>
          <p:spPr bwMode="auto">
            <a:xfrm>
              <a:off x="1536" y="3072"/>
              <a:ext cx="0" cy="76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7" name="Line 22"/>
            <p:cNvSpPr>
              <a:spLocks noChangeShapeType="1"/>
            </p:cNvSpPr>
            <p:nvPr/>
          </p:nvSpPr>
          <p:spPr bwMode="auto">
            <a:xfrm flipV="1">
              <a:off x="1536" y="1968"/>
              <a:ext cx="0" cy="76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8" name="Text Box 24"/>
            <p:cNvSpPr txBox="1">
              <a:spLocks noChangeArrowheads="1"/>
            </p:cNvSpPr>
            <p:nvPr/>
          </p:nvSpPr>
          <p:spPr bwMode="auto">
            <a:xfrm>
              <a:off x="1200" y="2256"/>
              <a:ext cx="2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400"/>
                <a:t>N</a:t>
              </a:r>
            </a:p>
          </p:txBody>
        </p:sp>
        <p:sp>
          <p:nvSpPr>
            <p:cNvPr id="43019" name="Text Box 25"/>
            <p:cNvSpPr txBox="1">
              <a:spLocks noChangeArrowheads="1"/>
            </p:cNvSpPr>
            <p:nvPr/>
          </p:nvSpPr>
          <p:spPr bwMode="auto">
            <a:xfrm>
              <a:off x="1200" y="3216"/>
              <a:ext cx="3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400"/>
                <a:t>W</a:t>
              </a:r>
            </a:p>
          </p:txBody>
        </p:sp>
        <p:sp>
          <p:nvSpPr>
            <p:cNvPr id="43020" name="Text Box 26"/>
            <p:cNvSpPr txBox="1">
              <a:spLocks noChangeArrowheads="1"/>
            </p:cNvSpPr>
            <p:nvPr/>
          </p:nvSpPr>
          <p:spPr bwMode="auto">
            <a:xfrm>
              <a:off x="864" y="1632"/>
              <a:ext cx="14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400"/>
                <a:t>Force Diagram</a:t>
              </a:r>
            </a:p>
          </p:txBody>
        </p:sp>
      </p:grpSp>
      <p:pic>
        <p:nvPicPr>
          <p:cNvPr id="43013" name="Sound 3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ound 4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74946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0.7|10.5|7.1|21.2|9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18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1|26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10.5|7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1|7.2|3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9|6|8.2|4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4.3|17.7|12.7|5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4.7|10.2|6.6|20.4|6.8|10.3|17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4.5|19.8|3.6|22.4|8.2|6.8|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6|21.7|1.1|11.4|1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7.7|4.6|1.8|2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1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14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4.4|10.3|2.8|4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26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6"/>
</p:tagLst>
</file>

<file path=ppt/theme/theme1.xml><?xml version="1.0" encoding="utf-8"?>
<a:theme xmlns:a="http://schemas.openxmlformats.org/drawingml/2006/main" name="Blueprint">
  <a:themeElements>
    <a:clrScheme name="">
      <a:dk1>
        <a:srgbClr val="000000"/>
      </a:dk1>
      <a:lt1>
        <a:srgbClr val="FFFFFF"/>
      </a:lt1>
      <a:dk2>
        <a:srgbClr val="006699"/>
      </a:dk2>
      <a:lt2>
        <a:srgbClr val="C8D1DA"/>
      </a:lt2>
      <a:accent1>
        <a:srgbClr val="9AC0EA"/>
      </a:accent1>
      <a:accent2>
        <a:srgbClr val="80C3C8"/>
      </a:accent2>
      <a:accent3>
        <a:srgbClr val="FFFFFF"/>
      </a:accent3>
      <a:accent4>
        <a:srgbClr val="000000"/>
      </a:accent4>
      <a:accent5>
        <a:srgbClr val="CADCF3"/>
      </a:accent5>
      <a:accent6>
        <a:srgbClr val="73B0B5"/>
      </a:accent6>
      <a:hlink>
        <a:srgbClr val="81ABCB"/>
      </a:hlink>
      <a:folHlink>
        <a:srgbClr val="B6CBD6"/>
      </a:folHlink>
    </a:clrScheme>
    <a:fontScheme name="Blueprin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6961</TotalTime>
  <Words>962</Words>
  <Application>Microsoft Macintosh PowerPoint</Application>
  <PresentationFormat>On-screen Show (4:3)</PresentationFormat>
  <Paragraphs>143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Comic Sans MS</vt:lpstr>
      <vt:lpstr>MS PGothic</vt:lpstr>
      <vt:lpstr>Arial</vt:lpstr>
      <vt:lpstr>Wingdings</vt:lpstr>
      <vt:lpstr>ＭＳ Ｐゴシック</vt:lpstr>
      <vt:lpstr>Symbol</vt:lpstr>
      <vt:lpstr>Blueprint</vt:lpstr>
      <vt:lpstr>Default Design</vt:lpstr>
      <vt:lpstr>Introduction to Newton’s Laws Newton’s First Law.</vt:lpstr>
      <vt:lpstr>Isaac Newton</vt:lpstr>
      <vt:lpstr>5.1 What is Force?</vt:lpstr>
      <vt:lpstr>Force</vt:lpstr>
      <vt:lpstr>5.2 Newton’s First Law</vt:lpstr>
      <vt:lpstr>The First Law is Counterintuitive</vt:lpstr>
      <vt:lpstr>Implications of Newton’s 1st Law</vt:lpstr>
      <vt:lpstr>What is Zero Net Force?</vt:lpstr>
      <vt:lpstr>Diagrams</vt:lpstr>
      <vt:lpstr>Sample Problem</vt:lpstr>
      <vt:lpstr>Sample Problem</vt:lpstr>
      <vt:lpstr>Mass and Inertia</vt:lpstr>
      <vt:lpstr>Sample Problem</vt:lpstr>
      <vt:lpstr>5.3 - Newton’s Second Law</vt:lpstr>
      <vt:lpstr>Newton’s Second Law</vt:lpstr>
      <vt:lpstr>Newton’s Second Law</vt:lpstr>
      <vt:lpstr>Units of force</vt:lpstr>
      <vt:lpstr>Working 2nd Law Problems</vt:lpstr>
      <vt:lpstr>Sample Problem</vt:lpstr>
      <vt:lpstr>Sample Problem</vt:lpstr>
      <vt:lpstr>Sample Problem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Tomb</dc:creator>
  <cp:lastModifiedBy>christine kollm-tomb</cp:lastModifiedBy>
  <cp:revision>327</cp:revision>
  <cp:lastPrinted>2002-06-24T18:06:38Z</cp:lastPrinted>
  <dcterms:created xsi:type="dcterms:W3CDTF">2001-09-09T22:32:48Z</dcterms:created>
  <dcterms:modified xsi:type="dcterms:W3CDTF">2012-10-16T08:17:08Z</dcterms:modified>
</cp:coreProperties>
</file>