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461" r:id="rId3"/>
    <p:sldId id="299" r:id="rId4"/>
    <p:sldId id="300" r:id="rId5"/>
    <p:sldId id="267" r:id="rId6"/>
    <p:sldId id="420" r:id="rId7"/>
    <p:sldId id="426" r:id="rId8"/>
    <p:sldId id="430" r:id="rId9"/>
    <p:sldId id="431" r:id="rId10"/>
    <p:sldId id="473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D604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4" autoAdjust="0"/>
    <p:restoredTop sz="94660"/>
  </p:normalViewPr>
  <p:slideViewPr>
    <p:cSldViewPr>
      <p:cViewPr>
        <p:scale>
          <a:sx n="78" d="100"/>
          <a:sy n="78" d="100"/>
        </p:scale>
        <p:origin x="-420" y="24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33D7DC9-8839-BF49-B940-745DD2CE6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76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E27EBBF8-1198-F84F-92C1-1B4FCAF36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CB82C57-C0F6-A44E-B543-3CC9061F5A3A}" type="slidenum">
              <a:rPr lang="en-US" sz="1300">
                <a:latin typeface="Arial" charset="0"/>
              </a:rPr>
              <a:pPr eaLnBrk="1" hangingPunct="1"/>
              <a:t>1</a:t>
            </a:fld>
            <a:endParaRPr lang="en-US" sz="1300">
              <a:latin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5061833-BCE8-D74B-9BB4-FAC61BB26C06}" type="slidenum">
              <a:rPr lang="en-US" sz="1300">
                <a:latin typeface="Arial" charset="0"/>
              </a:rPr>
              <a:pPr eaLnBrk="1" hangingPunct="1"/>
              <a:t>2</a:t>
            </a:fld>
            <a:endParaRPr lang="en-US" sz="1300">
              <a:latin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70E20AD-5E02-E14F-A63B-2FFDEDFDC945}" type="slidenum">
              <a:rPr lang="en-US" sz="1300">
                <a:latin typeface="Arial" charset="0"/>
              </a:rPr>
              <a:pPr eaLnBrk="1" hangingPunct="1"/>
              <a:t>3</a:t>
            </a:fld>
            <a:endParaRPr lang="en-US" sz="1300">
              <a:latin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AB6D7F5-6156-6647-BD39-45005BCCE4E1}" type="slidenum">
              <a:rPr lang="en-US" sz="1300">
                <a:latin typeface="Arial" charset="0"/>
              </a:rPr>
              <a:pPr eaLnBrk="1" hangingPunct="1"/>
              <a:t>4</a:t>
            </a:fld>
            <a:endParaRPr lang="en-US" sz="1300">
              <a:latin typeface="Arial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AABAB41-27EC-B740-B05A-1CE3FA1563B9}" type="slidenum">
              <a:rPr lang="en-US" sz="1300">
                <a:latin typeface="Arial" charset="0"/>
              </a:rPr>
              <a:pPr eaLnBrk="1" hangingPunct="1"/>
              <a:t>5</a:t>
            </a:fld>
            <a:endParaRPr lang="en-US" sz="1300">
              <a:latin typeface="Arial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2CE9DE1-9E2F-3146-86CE-809D2109FCF8}" type="slidenum">
              <a:rPr lang="en-US" sz="1300">
                <a:latin typeface="Arial" charset="0"/>
              </a:rPr>
              <a:pPr eaLnBrk="1" hangingPunct="1"/>
              <a:t>6</a:t>
            </a:fld>
            <a:endParaRPr lang="en-US" sz="1300">
              <a:latin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7D9F8BB-0BF7-C043-A9E0-7352E2E0CD95}" type="slidenum">
              <a:rPr lang="en-US" sz="1300">
                <a:latin typeface="Arial" charset="0"/>
              </a:rPr>
              <a:pPr eaLnBrk="1" hangingPunct="1"/>
              <a:t>7</a:t>
            </a:fld>
            <a:endParaRPr lang="en-US" sz="1300">
              <a:latin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827A70A-1D3D-9E49-A832-A0C17A915076}" type="slidenum">
              <a:rPr lang="en-US" sz="1300">
                <a:latin typeface="Arial" charset="0"/>
              </a:rPr>
              <a:pPr eaLnBrk="1" hangingPunct="1"/>
              <a:t>8</a:t>
            </a:fld>
            <a:endParaRPr lang="en-US" sz="1300">
              <a:latin typeface="Arial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931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1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0078-F042-C343-AF92-A01DBF35C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AF544-E65F-7B47-B135-8C1520848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9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DB2E-89D7-F644-85F0-C4E3F5AB5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5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04FB-84C9-3642-AC00-8D700DCBF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2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0696C-9E28-554F-94CC-BB0D9056C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01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B0964-7D60-3444-865D-6BFF4E25D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55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4FE06-9EFB-794C-924B-D18431682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07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DE5B-E64F-CE41-BFEF-772697F77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48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2EAC-724A-D04A-9072-CD1CFAA2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76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773F2-58BF-594A-9E99-0A208C322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05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EE44B-E069-1C45-8EB2-EFB38FBE9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6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2EB33-68CE-7741-8974-C9BEB984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12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F4C70-E876-2E43-8779-55E58042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731B-81E9-9241-9B48-3C5B49414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04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B8895-0EC0-774C-903A-69FA85270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6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BA9DF-A74D-E64E-8A35-F510BB91F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0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F3524-D88F-7A48-9504-A1FAB9FB8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5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0BB0-6318-DE48-BAC0-DB54CA6AD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ADDBC-8C22-DB48-91CA-2997D1374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4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63123-A395-5047-9C56-71449B9E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9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ADCA-D929-CC48-B4FA-8762C3FA0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4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76FC-06C1-C045-B300-B1F4B3166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2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07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075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3076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3077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3078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3079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3080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3081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3082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3083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3084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3085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3086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3087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3088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3089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3090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3091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3092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3093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3094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3095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3096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3097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3098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3099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3100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3101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102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03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104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105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106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107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108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109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110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111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3112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3113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3114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3115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3116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3117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3118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3119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3120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3121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3122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3123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3124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3125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3126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3127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3128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3129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313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313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313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313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313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313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13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289" name="Rectangle 31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90" name="Rectangle 31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91" name="Rectangle 31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BF0536-C7F4-924A-9B29-DDC110195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DE9F2DC-7088-274C-A26A-FE2B16AF0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mic Sans MS" charset="0"/>
                <a:ea typeface="MS PGothic" charset="0"/>
              </a:rPr>
              <a:t>4</a:t>
            </a:r>
            <a:r>
              <a:rPr lang="en-US" dirty="0" smtClean="0">
                <a:latin typeface="Comic Sans MS" charset="0"/>
                <a:ea typeface="MS PGothic" charset="0"/>
              </a:rPr>
              <a:t>.3 </a:t>
            </a:r>
            <a:r>
              <a:rPr lang="en-US" dirty="0">
                <a:latin typeface="Comic Sans MS" charset="0"/>
                <a:ea typeface="MS PGothic" charset="0"/>
              </a:rPr>
              <a:t>- Newton</a:t>
            </a:r>
            <a:r>
              <a:rPr lang="ja-JP" altLang="en-US" dirty="0">
                <a:latin typeface="Comic Sans MS" charset="0"/>
                <a:ea typeface="MS PGothic" charset="0"/>
              </a:rPr>
              <a:t>’</a:t>
            </a:r>
            <a:r>
              <a:rPr lang="en-US" altLang="ja-JP" dirty="0">
                <a:latin typeface="Comic Sans MS" charset="0"/>
                <a:ea typeface="MS PGothic" charset="0"/>
              </a:rPr>
              <a:t>s Second Law</a:t>
            </a:r>
            <a:endParaRPr lang="en-US" dirty="0">
              <a:latin typeface="Comic Sans MS" charset="0"/>
              <a:ea typeface="MS PGothic" charset="0"/>
            </a:endParaRPr>
          </a:p>
        </p:txBody>
      </p:sp>
      <p:sp>
        <p:nvSpPr>
          <p:cNvPr id="532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Comic Sans MS" charset="0"/>
              <a:ea typeface="MS PGothic" charset="0"/>
            </a:endParaRPr>
          </a:p>
        </p:txBody>
      </p:sp>
      <p:pic>
        <p:nvPicPr>
          <p:cNvPr id="53251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495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Newton</a:t>
            </a:r>
            <a:r>
              <a:rPr lang="ja-JP" altLang="en-US">
                <a:latin typeface="Comic Sans MS" charset="0"/>
                <a:ea typeface="MS PGothic" charset="0"/>
              </a:rPr>
              <a:t>’</a:t>
            </a:r>
            <a:r>
              <a:rPr lang="en-US" altLang="ja-JP">
                <a:latin typeface="Comic Sans MS" charset="0"/>
                <a:ea typeface="MS PGothic" charset="0"/>
              </a:rPr>
              <a:t>s Second Law</a:t>
            </a:r>
            <a:endParaRPr lang="en-US">
              <a:latin typeface="Comic Sans MS" charset="0"/>
              <a:ea typeface="MS PGothic" charset="0"/>
            </a:endParaRPr>
          </a:p>
        </p:txBody>
      </p:sp>
      <p:sp>
        <p:nvSpPr>
          <p:cNvPr id="1464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A body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accelerates</a:t>
            </a:r>
            <a:r>
              <a:rPr lang="en-US">
                <a:latin typeface="Comic Sans MS" charset="0"/>
                <a:ea typeface="MS PGothic" charset="0"/>
              </a:rPr>
              <a:t> when acted upon by a </a:t>
            </a:r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net external force</a:t>
            </a:r>
            <a:r>
              <a:rPr lang="en-US">
                <a:latin typeface="Comic Sans MS" charset="0"/>
                <a:ea typeface="MS PGothic" charset="0"/>
              </a:rPr>
              <a:t>.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The acceleration is proportional to the net force and is in the direction which the net force acts.  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a = Force/Mass </a:t>
            </a:r>
          </a:p>
        </p:txBody>
      </p:sp>
      <p:pic>
        <p:nvPicPr>
          <p:cNvPr id="55299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375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Newton</a:t>
            </a:r>
            <a:r>
              <a:rPr lang="ja-JP" altLang="en-US">
                <a:latin typeface="Comic Sans MS" charset="0"/>
                <a:ea typeface="MS PGothic" charset="0"/>
              </a:rPr>
              <a:t>’</a:t>
            </a:r>
            <a:r>
              <a:rPr lang="en-US" altLang="ja-JP">
                <a:latin typeface="Comic Sans MS" charset="0"/>
                <a:ea typeface="MS PGothic" charset="0"/>
              </a:rPr>
              <a:t>s Second Law</a:t>
            </a:r>
            <a:endParaRPr lang="en-US">
              <a:latin typeface="Comic Sans MS" charset="0"/>
              <a:ea typeface="MS PGothic" charset="0"/>
            </a:endParaRPr>
          </a:p>
        </p:txBody>
      </p:sp>
      <p:sp>
        <p:nvSpPr>
          <p:cNvPr id="14746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CC0000"/>
                </a:solidFill>
                <a:latin typeface="Comic Sans MS" charset="0"/>
                <a:ea typeface="MS PGothic" charset="0"/>
              </a:rPr>
              <a:t>∑F = ma</a:t>
            </a:r>
            <a:r>
              <a:rPr lang="en-US" sz="3600">
                <a:latin typeface="Comic Sans MS" charset="0"/>
                <a:ea typeface="MS PGothic" charset="0"/>
              </a:rPr>
              <a:t> </a:t>
            </a:r>
          </a:p>
          <a:p>
            <a:pPr lvl="1" eaLnBrk="1" hangingPunct="1"/>
            <a:r>
              <a:rPr lang="en-US" sz="3200">
                <a:latin typeface="Comic Sans MS" charset="0"/>
                <a:ea typeface="MS PGothic" charset="0"/>
              </a:rPr>
              <a:t>where ∑F is the net force measured in Newtons (N)</a:t>
            </a:r>
          </a:p>
          <a:p>
            <a:pPr lvl="1" eaLnBrk="1" hangingPunct="1"/>
            <a:r>
              <a:rPr lang="en-US" sz="3200">
                <a:latin typeface="Comic Sans MS" charset="0"/>
                <a:ea typeface="MS PGothic" charset="0"/>
              </a:rPr>
              <a:t>m is mass (kg)</a:t>
            </a:r>
          </a:p>
          <a:p>
            <a:pPr lvl="1" eaLnBrk="1" hangingPunct="1"/>
            <a:r>
              <a:rPr lang="en-US" sz="3200">
                <a:latin typeface="Comic Sans MS" charset="0"/>
                <a:ea typeface="MS PGothic" charset="0"/>
              </a:rPr>
              <a:t>a is acceleration (m/s</a:t>
            </a:r>
            <a:r>
              <a:rPr lang="en-US" sz="3200" baseline="30000">
                <a:latin typeface="Comic Sans MS" charset="0"/>
                <a:ea typeface="MS PGothic" charset="0"/>
              </a:rPr>
              <a:t>2</a:t>
            </a:r>
            <a:r>
              <a:rPr lang="en-US" sz="3200">
                <a:latin typeface="Comic Sans MS" charset="0"/>
                <a:ea typeface="MS PGothic" charset="0"/>
              </a:rPr>
              <a:t>)</a:t>
            </a:r>
          </a:p>
        </p:txBody>
      </p:sp>
      <p:pic>
        <p:nvPicPr>
          <p:cNvPr id="57347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336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Units of force</a:t>
            </a:r>
          </a:p>
        </p:txBody>
      </p:sp>
      <p:sp>
        <p:nvSpPr>
          <p:cNvPr id="108552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</a:rPr>
              <a:t>Newton (SI system)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Comic Sans MS" charset="0"/>
                <a:ea typeface="MS PGothic" charset="0"/>
                <a:sym typeface="Symbol" charset="0"/>
              </a:rPr>
              <a:t>1 N  = 1 kg m /s</a:t>
            </a:r>
            <a:r>
              <a:rPr lang="en-US" baseline="30000">
                <a:solidFill>
                  <a:srgbClr val="CC0000"/>
                </a:solidFill>
                <a:latin typeface="Comic Sans MS" charset="0"/>
                <a:ea typeface="MS PGothic" charset="0"/>
                <a:sym typeface="Symbol" charset="0"/>
              </a:rPr>
              <a:t>2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1 N is the force required to accelerate a 1 kg mass at a rate of 1 m/s</a:t>
            </a:r>
            <a:r>
              <a:rPr lang="en-US" baseline="30000">
                <a:latin typeface="Comic Sans MS" charset="0"/>
                <a:ea typeface="MS PGothic" charset="0"/>
              </a:rPr>
              <a:t>2</a:t>
            </a:r>
          </a:p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Pound (British system)</a:t>
            </a:r>
          </a:p>
          <a:p>
            <a:pPr lvl="1" eaLnBrk="1" hangingPunct="1"/>
            <a:r>
              <a:rPr lang="en-US">
                <a:latin typeface="Comic Sans MS" charset="0"/>
                <a:ea typeface="MS PGothic" charset="0"/>
              </a:rPr>
              <a:t>1 lb = 1 slug ft /s</a:t>
            </a:r>
            <a:r>
              <a:rPr lang="en-US" baseline="30000">
                <a:latin typeface="Comic Sans MS" charset="0"/>
                <a:ea typeface="MS PGothic" charset="0"/>
              </a:rPr>
              <a:t>2</a:t>
            </a:r>
          </a:p>
        </p:txBody>
      </p:sp>
      <p:pic>
        <p:nvPicPr>
          <p:cNvPr id="59395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31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5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MS PGothic" charset="0"/>
              </a:rPr>
              <a:t>Working 2</a:t>
            </a:r>
            <a:r>
              <a:rPr lang="en-US" baseline="30000">
                <a:latin typeface="Comic Sans MS" charset="0"/>
                <a:ea typeface="MS PGothic" charset="0"/>
              </a:rPr>
              <a:t>nd</a:t>
            </a:r>
            <a:r>
              <a:rPr lang="en-US">
                <a:latin typeface="Comic Sans MS" charset="0"/>
                <a:ea typeface="MS PGothic" charset="0"/>
              </a:rPr>
              <a:t> Law Problems</a:t>
            </a:r>
          </a:p>
        </p:txBody>
      </p:sp>
      <p:sp>
        <p:nvSpPr>
          <p:cNvPr id="295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Draw a force or free body diagram.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Set up 2</a:t>
            </a:r>
            <a:r>
              <a:rPr lang="en-US" baseline="30000">
                <a:latin typeface="Comic Sans MS" charset="0"/>
                <a:ea typeface="MS PGothic" charset="0"/>
              </a:rPr>
              <a:t>nd</a:t>
            </a:r>
            <a:r>
              <a:rPr lang="en-US">
                <a:latin typeface="Comic Sans MS" charset="0"/>
                <a:ea typeface="MS PGothic" charset="0"/>
              </a:rPr>
              <a:t> Law equations in each dimension.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Symbol" charset="0"/>
                <a:ea typeface="MS PGothic" charset="0"/>
              </a:rPr>
              <a:t>	</a:t>
            </a:r>
            <a:r>
              <a:rPr lang="en-US">
                <a:solidFill>
                  <a:srgbClr val="FF0000"/>
                </a:solidFill>
                <a:latin typeface="Symbol" charset="0"/>
                <a:ea typeface="MS PGothic" charset="0"/>
              </a:rPr>
              <a:t>S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F</a:t>
            </a:r>
            <a:r>
              <a:rPr lang="en-US" baseline="-25000">
                <a:solidFill>
                  <a:srgbClr val="FF0000"/>
                </a:solidFill>
                <a:latin typeface="Comic Sans MS" charset="0"/>
                <a:ea typeface="MS PGothic" charset="0"/>
              </a:rPr>
              <a:t>x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= ma</a:t>
            </a:r>
            <a:r>
              <a:rPr lang="en-US" baseline="-25000">
                <a:solidFill>
                  <a:srgbClr val="FF0000"/>
                </a:solidFill>
                <a:latin typeface="Comic Sans MS" charset="0"/>
                <a:ea typeface="MS PGothic" charset="0"/>
              </a:rPr>
              <a:t>x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 and/or    </a:t>
            </a:r>
            <a:r>
              <a:rPr lang="en-US">
                <a:solidFill>
                  <a:srgbClr val="FF0000"/>
                </a:solidFill>
                <a:latin typeface="Symbol" charset="0"/>
                <a:ea typeface="MS PGothic" charset="0"/>
              </a:rPr>
              <a:t>S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F</a:t>
            </a:r>
            <a:r>
              <a:rPr lang="en-US" baseline="-25000">
                <a:solidFill>
                  <a:srgbClr val="FF0000"/>
                </a:solidFill>
                <a:latin typeface="Comic Sans MS" charset="0"/>
                <a:ea typeface="MS PGothic" charset="0"/>
              </a:rPr>
              <a:t>y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= ma</a:t>
            </a:r>
            <a:r>
              <a:rPr lang="en-US" baseline="-25000">
                <a:solidFill>
                  <a:srgbClr val="FF0000"/>
                </a:solidFill>
                <a:latin typeface="Comic Sans MS" charset="0"/>
                <a:ea typeface="MS PGothic" charset="0"/>
              </a:rPr>
              <a:t>y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Identify numerical data.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mic Sans MS" charset="0"/>
                <a:ea typeface="MS PGothic" charset="0"/>
              </a:rPr>
              <a:t>  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  x-problem and/or y-problem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Substitute numbers into equations.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mic Sans MS" charset="0"/>
                <a:ea typeface="MS PGothic" charset="0"/>
              </a:rPr>
              <a:t>   </a:t>
            </a:r>
            <a:r>
              <a:rPr 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  </a:t>
            </a:r>
            <a:r>
              <a:rPr lang="ja-JP" alt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Comic Sans MS" charset="0"/>
                <a:ea typeface="MS PGothic" charset="0"/>
              </a:rPr>
              <a:t>plug-n-chug</a:t>
            </a:r>
            <a:r>
              <a:rPr lang="ja-JP" altLang="en-US">
                <a:solidFill>
                  <a:srgbClr val="FF0000"/>
                </a:solidFill>
                <a:latin typeface="Comic Sans MS" charset="0"/>
                <a:ea typeface="MS PGothic" charset="0"/>
              </a:rPr>
              <a:t>”</a:t>
            </a:r>
            <a:endParaRPr lang="en-US" altLang="ja-JP">
              <a:solidFill>
                <a:srgbClr val="FF0000"/>
              </a:solidFill>
              <a:latin typeface="Comic Sans MS" charset="0"/>
              <a:ea typeface="MS PGothic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>
                <a:latin typeface="Comic Sans MS" charset="0"/>
                <a:ea typeface="MS PGothic" charset="0"/>
              </a:rPr>
              <a:t>Solve the equations.</a:t>
            </a:r>
          </a:p>
        </p:txBody>
      </p:sp>
      <p:pic>
        <p:nvPicPr>
          <p:cNvPr id="61443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685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Sample 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1219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In a grocery store, you push a 14.5-kg cart with a force of 12.0 N. If the cart starts at rest, how far does it move in 3.00 seconds?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 m = 14.5 kg, </a:t>
            </a:r>
            <a:r>
              <a:rPr lang="en-US" sz="2800">
                <a:latin typeface="Symbol" charset="0"/>
                <a:ea typeface="MS PGothic" charset="0"/>
              </a:rPr>
              <a:t>S</a:t>
            </a:r>
            <a:r>
              <a:rPr lang="en-US" sz="2800">
                <a:latin typeface="Arial" charset="0"/>
                <a:ea typeface="MS PGothic" charset="0"/>
              </a:rPr>
              <a:t>F = 12 N, t = 3 s, v</a:t>
            </a:r>
            <a:r>
              <a:rPr lang="en-US" sz="2800" baseline="-25000">
                <a:latin typeface="Arial" charset="0"/>
                <a:ea typeface="MS PGothic" charset="0"/>
              </a:rPr>
              <a:t>o</a:t>
            </a:r>
            <a:r>
              <a:rPr lang="en-US" sz="2800">
                <a:latin typeface="Arial" charset="0"/>
                <a:ea typeface="MS PGothic" charset="0"/>
              </a:rPr>
              <a:t> = 0 m/s a= ?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 x = ?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 x = v</a:t>
            </a:r>
            <a:r>
              <a:rPr lang="en-US" sz="2800" baseline="-25000">
                <a:latin typeface="Arial" charset="0"/>
                <a:ea typeface="MS PGothic" charset="0"/>
              </a:rPr>
              <a:t>o</a:t>
            </a:r>
            <a:r>
              <a:rPr lang="en-US" sz="2800">
                <a:latin typeface="Arial" charset="0"/>
                <a:ea typeface="MS PGothic" charset="0"/>
              </a:rPr>
              <a:t>t + ½at</a:t>
            </a:r>
            <a:r>
              <a:rPr lang="en-US" sz="2800" baseline="30000">
                <a:latin typeface="Arial" charset="0"/>
                <a:ea typeface="MS PGothic" charset="0"/>
              </a:rPr>
              <a:t>2</a:t>
            </a:r>
            <a:r>
              <a:rPr lang="en-US" sz="2800">
                <a:latin typeface="Arial" charset="0"/>
                <a:ea typeface="MS PGothic" charset="0"/>
              </a:rPr>
              <a:t>          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Need to find </a:t>
            </a:r>
            <a:r>
              <a:rPr lang="ja-JP" altLang="en-US" sz="2800">
                <a:latin typeface="Arial" charset="0"/>
                <a:ea typeface="MS PGothic" charset="0"/>
              </a:rPr>
              <a:t>‘</a:t>
            </a:r>
            <a:r>
              <a:rPr lang="en-US" altLang="ja-JP" sz="2800">
                <a:latin typeface="Arial" charset="0"/>
                <a:ea typeface="MS PGothic" charset="0"/>
              </a:rPr>
              <a:t>a</a:t>
            </a:r>
            <a:r>
              <a:rPr lang="ja-JP" altLang="en-US" sz="2800">
                <a:latin typeface="Arial" charset="0"/>
                <a:ea typeface="MS PGothic" charset="0"/>
              </a:rPr>
              <a:t>’</a:t>
            </a:r>
            <a:r>
              <a:rPr lang="en-US" altLang="ja-JP" sz="2800">
                <a:latin typeface="Arial" charset="0"/>
                <a:ea typeface="MS PGothic" charset="0"/>
              </a:rPr>
              <a:t>, use </a:t>
            </a:r>
            <a:r>
              <a:rPr lang="en-US" altLang="ja-JP" sz="2800">
                <a:latin typeface="Symbol" charset="0"/>
                <a:ea typeface="MS PGothic" charset="0"/>
              </a:rPr>
              <a:t>S</a:t>
            </a:r>
            <a:r>
              <a:rPr lang="en-US" altLang="ja-JP" sz="2800">
                <a:latin typeface="Arial" charset="0"/>
                <a:ea typeface="MS PGothic" charset="0"/>
              </a:rPr>
              <a:t>F = ma (a = F/m)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 x = (0)(3) + ½(12N/14.5 kg)(3)</a:t>
            </a:r>
            <a:r>
              <a:rPr lang="en-US" sz="2800" baseline="30000">
                <a:latin typeface="Arial" charset="0"/>
                <a:ea typeface="MS PGothic" charset="0"/>
              </a:rPr>
              <a:t>2</a:t>
            </a:r>
            <a:endParaRPr lang="en-US" sz="2800">
              <a:latin typeface="Arial" charset="0"/>
              <a:ea typeface="MS PGothic" charset="0"/>
            </a:endParaRP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x = </a:t>
            </a:r>
            <a:r>
              <a:rPr lang="en-US" sz="2400">
                <a:latin typeface="Arial" charset="0"/>
                <a:ea typeface="MS PGothic" charset="0"/>
              </a:rPr>
              <a:t> 3.72 m</a:t>
            </a:r>
          </a:p>
          <a:p>
            <a:pPr marL="0" indent="0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en-US" sz="2400">
              <a:latin typeface="Arial" charset="0"/>
              <a:ea typeface="MS PGothic" charset="0"/>
            </a:endParaRPr>
          </a:p>
        </p:txBody>
      </p:sp>
      <p:pic>
        <p:nvPicPr>
          <p:cNvPr id="63491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901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Sample Problem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1981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A catcher stops a 92 mph pitch in his glove, bringing it to rest in 0.15 m. If the force exerted by the catcher is 803 N, what is the mass of the ball?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</a:t>
            </a:r>
            <a:r>
              <a:rPr lang="en-US" baseline="-25000">
                <a:latin typeface="Arial" charset="0"/>
                <a:ea typeface="MS PGothic" charset="0"/>
              </a:rPr>
              <a:t>o</a:t>
            </a:r>
            <a:r>
              <a:rPr lang="en-US">
                <a:latin typeface="Arial" charset="0"/>
                <a:ea typeface="MS PGothic" charset="0"/>
              </a:rPr>
              <a:t> = 92 mph = 41.1 m/s, v = 0 m/s,  x = 0.15 m, </a:t>
            </a:r>
            <a:r>
              <a:rPr lang="en-US">
                <a:latin typeface="Symbol" charset="0"/>
                <a:ea typeface="MS PGothic" charset="0"/>
              </a:rPr>
              <a:t>S</a:t>
            </a:r>
            <a:r>
              <a:rPr lang="en-US">
                <a:latin typeface="Arial" charset="0"/>
                <a:ea typeface="MS PGothic" charset="0"/>
              </a:rPr>
              <a:t>F = 803 N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m = ?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m = </a:t>
            </a:r>
            <a:r>
              <a:rPr lang="en-US">
                <a:latin typeface="Symbol" charset="0"/>
                <a:ea typeface="MS PGothic" charset="0"/>
              </a:rPr>
              <a:t>S</a:t>
            </a:r>
            <a:r>
              <a:rPr lang="en-US">
                <a:latin typeface="Arial" charset="0"/>
                <a:ea typeface="MS PGothic" charset="0"/>
              </a:rPr>
              <a:t>F/a   need to find </a:t>
            </a:r>
            <a:r>
              <a:rPr lang="ja-JP" altLang="en-US">
                <a:latin typeface="Arial" charset="0"/>
                <a:ea typeface="MS PGothic" charset="0"/>
              </a:rPr>
              <a:t>‘</a:t>
            </a:r>
            <a:r>
              <a:rPr lang="en-US" altLang="ja-JP">
                <a:latin typeface="Arial" charset="0"/>
                <a:ea typeface="MS PGothic" charset="0"/>
              </a:rPr>
              <a:t>a</a:t>
            </a:r>
            <a:r>
              <a:rPr lang="ja-JP" altLang="en-US">
                <a:latin typeface="Arial" charset="0"/>
                <a:ea typeface="MS PGothic" charset="0"/>
              </a:rPr>
              <a:t>’</a:t>
            </a:r>
            <a:r>
              <a:rPr lang="en-US" altLang="ja-JP">
                <a:latin typeface="Arial" charset="0"/>
                <a:ea typeface="MS PGothic" charset="0"/>
              </a:rPr>
              <a:t>, use v</a:t>
            </a:r>
            <a:r>
              <a:rPr lang="en-US" altLang="ja-JP" baseline="30000">
                <a:latin typeface="Arial" charset="0"/>
                <a:ea typeface="MS PGothic" charset="0"/>
              </a:rPr>
              <a:t>2</a:t>
            </a:r>
            <a:r>
              <a:rPr lang="en-US" altLang="ja-JP">
                <a:latin typeface="Arial" charset="0"/>
                <a:ea typeface="MS PGothic" charset="0"/>
              </a:rPr>
              <a:t> = v</a:t>
            </a:r>
            <a:r>
              <a:rPr lang="en-US" altLang="ja-JP" baseline="-25000">
                <a:latin typeface="Arial" charset="0"/>
                <a:ea typeface="MS PGothic" charset="0"/>
              </a:rPr>
              <a:t>o</a:t>
            </a:r>
            <a:r>
              <a:rPr lang="en-US" altLang="ja-JP" baseline="30000">
                <a:latin typeface="Arial" charset="0"/>
                <a:ea typeface="MS PGothic" charset="0"/>
              </a:rPr>
              <a:t>2</a:t>
            </a:r>
            <a:r>
              <a:rPr lang="en-US" altLang="ja-JP">
                <a:latin typeface="Arial" charset="0"/>
                <a:ea typeface="MS PGothic" charset="0"/>
              </a:rPr>
              <a:t> +2ax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a= 5630 m/s/s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F = ma = (m = F/a)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m = (803 N)/(  5630 m/s/s )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m = .14 kg </a:t>
            </a:r>
          </a:p>
        </p:txBody>
      </p:sp>
      <p:pic>
        <p:nvPicPr>
          <p:cNvPr id="65539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1008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Sample Problem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2286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A 747 jetliner lands and begins to slow to a stop as it moves along the runway. If its mass is 3.50 x 10</a:t>
            </a:r>
            <a:r>
              <a:rPr lang="en-US" baseline="30000">
                <a:latin typeface="Arial" charset="0"/>
                <a:ea typeface="MS PGothic" charset="0"/>
              </a:rPr>
              <a:t>5</a:t>
            </a:r>
            <a:r>
              <a:rPr lang="en-US">
                <a:latin typeface="Arial" charset="0"/>
                <a:ea typeface="MS PGothic" charset="0"/>
              </a:rPr>
              <a:t> kg, its speed is 27.0 m/s, and the net braking force is 4.30 x 10</a:t>
            </a:r>
            <a:r>
              <a:rPr lang="en-US" baseline="30000">
                <a:latin typeface="Arial" charset="0"/>
                <a:ea typeface="MS PGothic" charset="0"/>
              </a:rPr>
              <a:t>5</a:t>
            </a:r>
            <a:r>
              <a:rPr lang="en-US">
                <a:latin typeface="Arial" charset="0"/>
                <a:ea typeface="MS PGothic" charset="0"/>
              </a:rPr>
              <a:t> 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	a) what is its speed 7.50 s later?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m = 3.50 x 10</a:t>
            </a:r>
            <a:r>
              <a:rPr lang="en-US" baseline="30000">
                <a:latin typeface="Arial" charset="0"/>
                <a:ea typeface="MS PGothic" charset="0"/>
              </a:rPr>
              <a:t>5</a:t>
            </a:r>
            <a:r>
              <a:rPr lang="en-US">
                <a:latin typeface="Arial" charset="0"/>
                <a:ea typeface="MS PGothic" charset="0"/>
              </a:rPr>
              <a:t> kg, v</a:t>
            </a:r>
            <a:r>
              <a:rPr lang="en-US" baseline="-25000">
                <a:latin typeface="Arial" charset="0"/>
                <a:ea typeface="MS PGothic" charset="0"/>
              </a:rPr>
              <a:t>o</a:t>
            </a:r>
            <a:r>
              <a:rPr lang="en-US">
                <a:latin typeface="Arial" charset="0"/>
                <a:ea typeface="MS PGothic" charset="0"/>
              </a:rPr>
              <a:t> = 27 m/s, </a:t>
            </a:r>
            <a:r>
              <a:rPr lang="en-US">
                <a:latin typeface="Symbol" charset="0"/>
                <a:ea typeface="MS PGothic" charset="0"/>
              </a:rPr>
              <a:t>S</a:t>
            </a:r>
            <a:r>
              <a:rPr lang="en-US">
                <a:latin typeface="Arial" charset="0"/>
                <a:ea typeface="MS PGothic" charset="0"/>
              </a:rPr>
              <a:t>F= -4.30 x10</a:t>
            </a:r>
            <a:r>
              <a:rPr lang="en-US" baseline="30000">
                <a:latin typeface="Arial" charset="0"/>
                <a:ea typeface="MS PGothic" charset="0"/>
              </a:rPr>
              <a:t>5</a:t>
            </a:r>
            <a:r>
              <a:rPr lang="en-US">
                <a:latin typeface="Arial" charset="0"/>
                <a:ea typeface="MS PGothic" charset="0"/>
              </a:rPr>
              <a:t> N   t = 7.5 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 = 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 = v</a:t>
            </a:r>
            <a:r>
              <a:rPr lang="en-US" baseline="-25000">
                <a:latin typeface="Arial" charset="0"/>
                <a:ea typeface="MS PGothic" charset="0"/>
              </a:rPr>
              <a:t>o</a:t>
            </a:r>
            <a:r>
              <a:rPr lang="en-US">
                <a:latin typeface="Arial" charset="0"/>
                <a:ea typeface="MS PGothic" charset="0"/>
              </a:rPr>
              <a:t> + at        need to find </a:t>
            </a:r>
            <a:r>
              <a:rPr lang="ja-JP" altLang="en-US">
                <a:latin typeface="Arial" charset="0"/>
                <a:ea typeface="MS PGothic" charset="0"/>
              </a:rPr>
              <a:t>‘</a:t>
            </a:r>
            <a:r>
              <a:rPr lang="en-US" altLang="ja-JP">
                <a:latin typeface="Arial" charset="0"/>
                <a:ea typeface="MS PGothic" charset="0"/>
              </a:rPr>
              <a:t>a</a:t>
            </a:r>
            <a:r>
              <a:rPr lang="ja-JP" altLang="en-US">
                <a:latin typeface="Arial" charset="0"/>
                <a:ea typeface="MS PGothic" charset="0"/>
              </a:rPr>
              <a:t>’</a:t>
            </a:r>
            <a:r>
              <a:rPr lang="en-US" altLang="ja-JP">
                <a:latin typeface="Arial" charset="0"/>
                <a:ea typeface="MS PGothic" charset="0"/>
              </a:rPr>
              <a:t>, use </a:t>
            </a:r>
            <a:r>
              <a:rPr lang="en-US" altLang="ja-JP">
                <a:latin typeface="Symbol" charset="0"/>
                <a:ea typeface="MS PGothic" charset="0"/>
              </a:rPr>
              <a:t>S</a:t>
            </a:r>
            <a:r>
              <a:rPr lang="en-US" altLang="ja-JP">
                <a:latin typeface="Arial" charset="0"/>
                <a:ea typeface="MS PGothic" charset="0"/>
              </a:rPr>
              <a:t>F = ma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 = 27 m/s + (   -1.23 m/s/s  )7.5 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v = 17.7 m/s</a:t>
            </a:r>
          </a:p>
        </p:txBody>
      </p:sp>
      <p:pic>
        <p:nvPicPr>
          <p:cNvPr id="67587" name="Sound 1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ound 2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8928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101891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	b) How far has it traveled in this time?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x = ?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x = v</a:t>
            </a:r>
            <a:r>
              <a:rPr lang="en-US" baseline="-25000">
                <a:latin typeface="Arial" charset="0"/>
                <a:ea typeface="MS PGothic" charset="0"/>
              </a:rPr>
              <a:t>o</a:t>
            </a:r>
            <a:r>
              <a:rPr lang="en-US">
                <a:latin typeface="Arial" charset="0"/>
                <a:ea typeface="MS PGothic" charset="0"/>
              </a:rPr>
              <a:t>t + ½at</a:t>
            </a:r>
            <a:r>
              <a:rPr lang="en-US" baseline="30000">
                <a:latin typeface="Arial" charset="0"/>
                <a:ea typeface="MS PGothic" charset="0"/>
              </a:rPr>
              <a:t>2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 x = 27.0 m/s (7.5s) + ½( -1.22m/s/s )(7.5s)</a:t>
            </a:r>
            <a:r>
              <a:rPr lang="en-US" baseline="30000">
                <a:latin typeface="Arial" charset="0"/>
                <a:ea typeface="MS PGothic" charset="0"/>
              </a:rPr>
              <a:t>2</a:t>
            </a:r>
          </a:p>
          <a:p>
            <a:pPr>
              <a:buFontTx/>
              <a:buNone/>
            </a:pPr>
            <a:r>
              <a:rPr lang="en-US" baseline="30000">
                <a:latin typeface="Arial" charset="0"/>
                <a:ea typeface="MS PGothic" charset="0"/>
              </a:rPr>
              <a:t> </a:t>
            </a:r>
            <a:r>
              <a:rPr lang="en-US">
                <a:latin typeface="Arial" charset="0"/>
                <a:ea typeface="MS PGothic" charset="0"/>
              </a:rPr>
              <a:t>x =   168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0.5|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1|7.2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9|6|8.2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4.3|17.7|12.7|5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4.7|10.2|6.6|20.4|6.8|10.3|17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4.5|19.8|3.6|22.4|8.2|6.8|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|21.7|1.1|11.4|16.1"/>
</p:tagLst>
</file>

<file path=ppt/theme/theme1.xml><?xml version="1.0" encoding="utf-8"?>
<a:theme xmlns:a="http://schemas.openxmlformats.org/drawingml/2006/main" name="Blueprint">
  <a:themeElements>
    <a:clrScheme name="">
      <a:dk1>
        <a:srgbClr val="000000"/>
      </a:dk1>
      <a:lt1>
        <a:srgbClr val="FFFFFF"/>
      </a:lt1>
      <a:dk2>
        <a:srgbClr val="006699"/>
      </a:dk2>
      <a:lt2>
        <a:srgbClr val="C8D1DA"/>
      </a:lt2>
      <a:accent1>
        <a:srgbClr val="9AC0EA"/>
      </a:accent1>
      <a:accent2>
        <a:srgbClr val="80C3C8"/>
      </a:accent2>
      <a:accent3>
        <a:srgbClr val="FFFFFF"/>
      </a:accent3>
      <a:accent4>
        <a:srgbClr val="000000"/>
      </a:accent4>
      <a:accent5>
        <a:srgbClr val="CADCF3"/>
      </a:accent5>
      <a:accent6>
        <a:srgbClr val="73B0B5"/>
      </a:accent6>
      <a:hlink>
        <a:srgbClr val="81ABCB"/>
      </a:hlink>
      <a:folHlink>
        <a:srgbClr val="B6CBD6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6964</TotalTime>
  <Words>414</Words>
  <Application>Microsoft Office PowerPoint</Application>
  <PresentationFormat>On-screen Show (4:3)</PresentationFormat>
  <Paragraphs>64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Blueprint</vt:lpstr>
      <vt:lpstr>Default Design</vt:lpstr>
      <vt:lpstr>4.3 - Newton’s Second Law</vt:lpstr>
      <vt:lpstr>Newton’s Second Law</vt:lpstr>
      <vt:lpstr>Newton’s Second Law</vt:lpstr>
      <vt:lpstr>Units of force</vt:lpstr>
      <vt:lpstr>Working 2nd Law Problems</vt:lpstr>
      <vt:lpstr>Sample Problem</vt:lpstr>
      <vt:lpstr>Sample Problem</vt:lpstr>
      <vt:lpstr>Sample Problem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Tomb</dc:creator>
  <cp:lastModifiedBy>Willoughby-Eastlake Schools</cp:lastModifiedBy>
  <cp:revision>328</cp:revision>
  <cp:lastPrinted>2002-06-24T18:06:38Z</cp:lastPrinted>
  <dcterms:created xsi:type="dcterms:W3CDTF">2001-09-09T22:32:48Z</dcterms:created>
  <dcterms:modified xsi:type="dcterms:W3CDTF">2013-10-14T13:01:14Z</dcterms:modified>
</cp:coreProperties>
</file>