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5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5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1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4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6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8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8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8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7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1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E021-DAD9-B844-945F-9F23061BC5E4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8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5" Type="http://schemas.openxmlformats.org/officeDocument/2006/relationships/package" Target="../embeddings/Microsoft_Word_Document1.docx"/><Relationship Id="rId6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442052"/>
              </p:ext>
            </p:extLst>
          </p:nvPr>
        </p:nvGraphicFramePr>
        <p:xfrm>
          <a:off x="113161" y="213772"/>
          <a:ext cx="8751081" cy="12224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6187"/>
                <a:gridCol w="6534894"/>
              </a:tblGrid>
              <a:tr h="7275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r>
                        <a:rPr lang="en-US" baseline="0" dirty="0" smtClean="0"/>
                        <a:t> The Structure of the Atom</a:t>
                      </a:r>
                      <a:endParaRPr lang="en-US" dirty="0"/>
                    </a:p>
                  </a:txBody>
                  <a:tcPr/>
                </a:tc>
              </a:tr>
              <a:tr h="5517787">
                <a:tc>
                  <a:txBody>
                    <a:bodyPr/>
                    <a:lstStyle/>
                    <a:p>
                      <a:r>
                        <a:rPr lang="en-US" dirty="0" smtClean="0"/>
                        <a:t>Subatomic Particles</a:t>
                      </a:r>
                      <a:r>
                        <a:rPr lang="en-US" baseline="0" dirty="0" smtClean="0"/>
                        <a:t>  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Proton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Electrons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Neutrons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Size 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Comparing Subatomic</a:t>
                      </a:r>
                    </a:p>
                    <a:p>
                      <a:r>
                        <a:rPr lang="en-US" baseline="0" dirty="0" smtClean="0"/>
                        <a:t>Particles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dirty="0" smtClean="0"/>
                        <a:t>Proton</a:t>
                      </a:r>
                      <a:r>
                        <a:rPr lang="en-US" baseline="0" dirty="0" smtClean="0"/>
                        <a:t> mass</a:t>
                      </a:r>
                    </a:p>
                    <a:p>
                      <a:r>
                        <a:rPr lang="en-US" baseline="0" dirty="0" smtClean="0"/>
                        <a:t>Neutron mass</a:t>
                      </a:r>
                    </a:p>
                    <a:p>
                      <a:r>
                        <a:rPr lang="en-US" baseline="0" dirty="0" smtClean="0"/>
                        <a:t>Electron 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Proton, Neutrons</a:t>
                      </a:r>
                      <a:r>
                        <a:rPr lang="en-US" baseline="0" dirty="0" smtClean="0"/>
                        <a:t> and Electrons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Rutherford; Found inside the nucleus (center); +1 charge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Thomson; Found in the space outside the nucleus; -1 charge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Chadwick; Found in the space inside the nucleus; 0 charge</a:t>
                      </a:r>
                      <a:endParaRPr lang="en-US" baseline="0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Most of the size of the atom is made up of the proton and neutrons. Electrons contribute very little:</a:t>
                      </a: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If proton &amp; neutrons are roughly 1 (same size) then the electron is 1/1836 of a proton. </a:t>
                      </a:r>
                      <a:r>
                        <a:rPr lang="en-US" b="1" i="1" u="sng" baseline="0" dirty="0" smtClean="0">
                          <a:sym typeface="Wingdings"/>
                        </a:rPr>
                        <a:t>(very small)</a:t>
                      </a:r>
                    </a:p>
                    <a:p>
                      <a:endParaRPr lang="en-US" baseline="0" dirty="0" smtClean="0">
                        <a:sym typeface="Wingdings"/>
                      </a:endParaRP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p</a:t>
                      </a:r>
                      <a:r>
                        <a:rPr lang="en-US" baseline="30000" dirty="0" smtClean="0">
                          <a:sym typeface="Wingdings"/>
                        </a:rPr>
                        <a:t>+</a:t>
                      </a:r>
                      <a:r>
                        <a:rPr lang="en-US" baseline="0" dirty="0" smtClean="0">
                          <a:sym typeface="Wingdings"/>
                        </a:rPr>
                        <a:t>, e</a:t>
                      </a:r>
                      <a:r>
                        <a:rPr lang="en-US" baseline="30000" dirty="0" smtClean="0">
                          <a:sym typeface="Wingdings"/>
                        </a:rPr>
                        <a:t>-</a:t>
                      </a:r>
                      <a:r>
                        <a:rPr lang="en-US" baseline="0" dirty="0" smtClean="0">
                          <a:sym typeface="Wingdings"/>
                        </a:rPr>
                        <a:t>, n</a:t>
                      </a:r>
                      <a:r>
                        <a:rPr lang="en-US" baseline="30000" dirty="0" smtClean="0">
                          <a:sym typeface="Wingdings"/>
                        </a:rPr>
                        <a:t>0</a:t>
                      </a:r>
                      <a:r>
                        <a:rPr lang="en-US" baseline="0" dirty="0" smtClean="0">
                          <a:sym typeface="Wingdings"/>
                        </a:rPr>
                        <a:t>  are the symbols; can be distinguished by where they are located; size and charge. </a:t>
                      </a:r>
                    </a:p>
                    <a:p>
                      <a:endParaRPr lang="en-US" baseline="0" dirty="0" smtClean="0">
                        <a:sym typeface="Wingdings"/>
                      </a:endParaRPr>
                    </a:p>
                    <a:p>
                      <a:endParaRPr lang="en-US" baseline="0" dirty="0" smtClean="0">
                        <a:sym typeface="Wingdings"/>
                      </a:endParaRP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1.674 x 10</a:t>
                      </a:r>
                      <a:r>
                        <a:rPr lang="en-US" baseline="30000" dirty="0" smtClean="0">
                          <a:sym typeface="Wingdings"/>
                        </a:rPr>
                        <a:t>-24</a:t>
                      </a:r>
                      <a:r>
                        <a:rPr lang="en-US" baseline="0" dirty="0" smtClean="0">
                          <a:sym typeface="Wingdings"/>
                        </a:rPr>
                        <a:t> g</a:t>
                      </a: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1.675 x 10</a:t>
                      </a:r>
                      <a:r>
                        <a:rPr lang="en-US" baseline="30000" dirty="0" smtClean="0">
                          <a:sym typeface="Wingdings"/>
                        </a:rPr>
                        <a:t>-24 </a:t>
                      </a:r>
                      <a:r>
                        <a:rPr lang="en-US" baseline="0" dirty="0" smtClean="0">
                          <a:sym typeface="Wingdings"/>
                        </a:rPr>
                        <a:t>g</a:t>
                      </a: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9.11 x 10</a:t>
                      </a:r>
                      <a:r>
                        <a:rPr lang="en-US" baseline="30000" dirty="0" smtClean="0">
                          <a:sym typeface="Wingdings"/>
                        </a:rPr>
                        <a:t>-28 </a:t>
                      </a:r>
                      <a:r>
                        <a:rPr lang="en-US" baseline="0" dirty="0" smtClean="0">
                          <a:sym typeface="Wingdings"/>
                        </a:rPr>
                        <a:t>g</a:t>
                      </a:r>
                    </a:p>
                    <a:p>
                      <a:endParaRPr lang="en-US" baseline="0" dirty="0" smtClean="0">
                        <a:sym typeface="Wingdings"/>
                      </a:endParaRPr>
                    </a:p>
                    <a:p>
                      <a:endParaRPr lang="en-US" baseline="30000" dirty="0" smtClean="0">
                        <a:sym typeface="Wingdings"/>
                      </a:endParaRPr>
                    </a:p>
                  </a:txBody>
                  <a:tcPr/>
                </a:tc>
              </a:tr>
              <a:tr h="55177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30000" dirty="0" smtClean="0"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18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39068"/>
              </p:ext>
            </p:extLst>
          </p:nvPr>
        </p:nvGraphicFramePr>
        <p:xfrm>
          <a:off x="113161" y="213772"/>
          <a:ext cx="9030839" cy="65266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7035"/>
                <a:gridCol w="6743804"/>
              </a:tblGrid>
              <a:tr h="4917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 Structure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smtClean="0"/>
                        <a:t>the Atom</a:t>
                      </a:r>
                      <a:endParaRPr lang="en-US" dirty="0"/>
                    </a:p>
                  </a:txBody>
                  <a:tcPr/>
                </a:tc>
              </a:tr>
              <a:tr h="6034911">
                <a:tc>
                  <a:txBody>
                    <a:bodyPr/>
                    <a:lstStyle/>
                    <a:p>
                      <a:r>
                        <a:rPr lang="en-US" dirty="0" smtClean="0"/>
                        <a:t>Atomic Number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dirty="0" smtClean="0"/>
                        <a:t>Electrically</a:t>
                      </a:r>
                      <a:r>
                        <a:rPr lang="en-US" baseline="0" dirty="0" smtClean="0"/>
                        <a:t> Balanced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Mass Number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Mass Notation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Any atom of any given element has the same number of protons. That is how to distinguish elements from one another. </a:t>
                      </a:r>
                    </a:p>
                    <a:p>
                      <a:r>
                        <a:rPr lang="en-US" baseline="0" dirty="0" smtClean="0"/>
                        <a:t>Ex: 1 protons= Hydrogen (H);</a:t>
                      </a:r>
                    </a:p>
                    <a:p>
                      <a:r>
                        <a:rPr lang="en-US" baseline="0" dirty="0" smtClean="0"/>
                        <a:t>      12 protons = Magnesium (Mg)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Because atoms are “neutral” electrically balanced the number of negative charges (electrons) must equal the number of protons;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Ex: Hydrogen (H) has 1 protons so it has to have 1 electrons </a:t>
                      </a:r>
                    </a:p>
                    <a:p>
                      <a:r>
                        <a:rPr lang="en-US" baseline="0" dirty="0" smtClean="0"/>
                        <a:t>      Magnesium (Mg) has 12 proton, so it has to have 12 electrons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Is the total number of neutrons and protons (inside the nucleus) </a:t>
                      </a:r>
                    </a:p>
                    <a:p>
                      <a:r>
                        <a:rPr lang="en-US" baseline="0" dirty="0" smtClean="0"/>
                        <a:t>Ex: Carbon has an atomic number of 6 which means 6 p</a:t>
                      </a:r>
                      <a:r>
                        <a:rPr lang="en-US" baseline="30000" dirty="0" smtClean="0"/>
                        <a:t>+</a:t>
                      </a:r>
                      <a:r>
                        <a:rPr lang="en-US" baseline="0" dirty="0" smtClean="0"/>
                        <a:t>; is also can have 8 neutrons </a:t>
                      </a:r>
                      <a:r>
                        <a:rPr lang="en-US" baseline="0" dirty="0" smtClean="0">
                          <a:sym typeface="Wingdings"/>
                        </a:rPr>
                        <a:t> mass number is 14 </a:t>
                      </a:r>
                    </a:p>
                    <a:p>
                      <a:endParaRPr lang="en-US" baseline="0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US" b="1" baseline="0" dirty="0" smtClean="0">
                          <a:sym typeface="Wingdings"/>
                        </a:rPr>
                        <a:t>Mass number = p</a:t>
                      </a:r>
                      <a:r>
                        <a:rPr lang="en-US" b="1" baseline="30000" dirty="0" smtClean="0">
                          <a:sym typeface="Wingdings"/>
                        </a:rPr>
                        <a:t>+</a:t>
                      </a:r>
                      <a:r>
                        <a:rPr lang="en-US" b="1" baseline="0" dirty="0" smtClean="0">
                          <a:sym typeface="Wingdings"/>
                        </a:rPr>
                        <a:t>  + n</a:t>
                      </a:r>
                      <a:r>
                        <a:rPr lang="en-US" b="1" baseline="30000" dirty="0" smtClean="0">
                          <a:sym typeface="Wingdings"/>
                        </a:rPr>
                        <a:t>0</a:t>
                      </a:r>
                      <a:endParaRPr lang="en-US" b="1" baseline="3000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 descr="atomic-number-descrip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836" y="5500959"/>
            <a:ext cx="2466375" cy="123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78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49477"/>
              </p:ext>
            </p:extLst>
          </p:nvPr>
        </p:nvGraphicFramePr>
        <p:xfrm>
          <a:off x="113161" y="213772"/>
          <a:ext cx="9030839" cy="65266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7035"/>
                <a:gridCol w="6743804"/>
              </a:tblGrid>
              <a:tr h="4917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 Structure</a:t>
                      </a:r>
                      <a:r>
                        <a:rPr lang="en-US" baseline="0" dirty="0" smtClean="0"/>
                        <a:t> of the Atom</a:t>
                      </a:r>
                      <a:endParaRPr lang="en-US" dirty="0"/>
                    </a:p>
                  </a:txBody>
                  <a:tcPr/>
                </a:tc>
              </a:tr>
              <a:tr h="6034911">
                <a:tc>
                  <a:txBody>
                    <a:bodyPr/>
                    <a:lstStyle/>
                    <a:p>
                      <a:r>
                        <a:rPr lang="en-US" dirty="0" smtClean="0"/>
                        <a:t>Isotopes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Isotopes Notation 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Another – Carbon-14 </a:t>
                      </a:r>
                    </a:p>
                    <a:p>
                      <a:r>
                        <a:rPr lang="en-US" baseline="0" dirty="0" smtClean="0"/>
                        <a:t>Which means carbon always has 6 </a:t>
                      </a:r>
                    </a:p>
                    <a:p>
                      <a:r>
                        <a:rPr lang="en-US" baseline="0" dirty="0" smtClean="0"/>
                        <a:t>Proton; but this carbon has 8 neutrons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Carbon-13; still always has 6 proton but this carbon has 7 neutrons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All atoms of the same element must have the same number of proton; but they can have a </a:t>
                      </a:r>
                      <a:r>
                        <a:rPr lang="en-US" b="1" i="1" u="sng" baseline="0" dirty="0" smtClean="0"/>
                        <a:t>different number of neutrons </a:t>
                      </a:r>
                      <a:r>
                        <a:rPr lang="en-US" baseline="0" dirty="0" smtClean="0"/>
                        <a:t>inside the nucleus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So they have the same </a:t>
                      </a:r>
                      <a:r>
                        <a:rPr lang="en-US" b="1" i="1" u="sng" baseline="0" dirty="0" smtClean="0"/>
                        <a:t>atomic number </a:t>
                      </a:r>
                      <a:r>
                        <a:rPr lang="en-US" baseline="0" dirty="0" smtClean="0"/>
                        <a:t>but different </a:t>
                      </a:r>
                      <a:r>
                        <a:rPr lang="en-US" b="1" i="1" u="sng" baseline="0" dirty="0" smtClean="0"/>
                        <a:t>mass number</a:t>
                      </a:r>
                    </a:p>
                    <a:p>
                      <a:endParaRPr lang="en-US" b="1" i="1" u="sng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ym typeface="Wingdings"/>
                        </a:rPr>
                        <a:t>Or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 smtClean="0"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 descr="atomic-number-descript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720" y="632389"/>
            <a:ext cx="2466375" cy="1239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1135" y="3822080"/>
            <a:ext cx="3166055" cy="1178183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766599"/>
              </p:ext>
            </p:extLst>
          </p:nvPr>
        </p:nvGraphicFramePr>
        <p:xfrm>
          <a:off x="2483715" y="5797367"/>
          <a:ext cx="5486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cument" r:id="rId5" imgW="5486400" imgH="342900" progId="Word.Document.12">
                  <p:embed/>
                </p:oleObj>
              </mc:Choice>
              <mc:Fallback>
                <p:oleObj name="Document" r:id="rId5" imgW="5486400" imgH="342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83715" y="5797367"/>
                        <a:ext cx="54864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4347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391</Words>
  <Application>Microsoft Macintosh PowerPoint</Application>
  <PresentationFormat>On-screen Show (4:3)</PresentationFormat>
  <Paragraphs>101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Microsoft Word Document</vt:lpstr>
      <vt:lpstr>PowerPoint Presentation</vt:lpstr>
      <vt:lpstr>PowerPoint Presentation</vt:lpstr>
      <vt:lpstr>PowerPoint Presentation</vt:lpstr>
    </vt:vector>
  </TitlesOfParts>
  <Company>Eastlake North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kollm-tomb</dc:creator>
  <cp:lastModifiedBy>christine kollm-tomb</cp:lastModifiedBy>
  <cp:revision>9</cp:revision>
  <dcterms:created xsi:type="dcterms:W3CDTF">2015-10-26T09:56:11Z</dcterms:created>
  <dcterms:modified xsi:type="dcterms:W3CDTF">2015-10-27T10:02:42Z</dcterms:modified>
</cp:coreProperties>
</file>