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8B56-A9CA-405D-A6D5-9F2ED40184F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2F3F-4354-4623-B2F9-D9860979BB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Vectors and 2-D Motion</a:t>
            </a:r>
          </a:p>
        </p:txBody>
      </p:sp>
      <p:pic>
        <p:nvPicPr>
          <p:cNvPr id="26627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124325"/>
            <a:ext cx="25908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638800" y="457200"/>
            <a:ext cx="20796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971925"/>
            <a:ext cx="26670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2525" y="441325"/>
            <a:ext cx="326707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3"/>
          <p:cNvSpPr>
            <a:spLocks noChangeArrowheads="1"/>
          </p:cNvSpPr>
          <p:nvPr/>
        </p:nvSpPr>
        <p:spPr bwMode="auto">
          <a:xfrm>
            <a:off x="381000" y="2209800"/>
            <a:ext cx="502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the single vector that has the same effect as several vectors added together</a:t>
            </a:r>
          </a:p>
        </p:txBody>
      </p:sp>
      <p:sp>
        <p:nvSpPr>
          <p:cNvPr id="27651" name="Rectangle 29"/>
          <p:cNvSpPr>
            <a:spLocks noChangeArrowheads="1"/>
          </p:cNvSpPr>
          <p:nvPr/>
        </p:nvSpPr>
        <p:spPr bwMode="auto">
          <a:xfrm>
            <a:off x="1905000" y="18288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u="sng">
                <a:solidFill>
                  <a:srgbClr val="FF3300"/>
                </a:solidFill>
              </a:rPr>
              <a:t>resultant</a:t>
            </a:r>
            <a:r>
              <a:rPr lang="en-US">
                <a:solidFill>
                  <a:srgbClr val="FF3300"/>
                </a:solidFill>
              </a:rPr>
              <a:t>: </a:t>
            </a:r>
          </a:p>
        </p:txBody>
      </p:sp>
      <p:sp>
        <p:nvSpPr>
          <p:cNvPr id="159778" name="Line 34"/>
          <p:cNvSpPr>
            <a:spLocks noChangeShapeType="1"/>
          </p:cNvSpPr>
          <p:nvPr/>
        </p:nvSpPr>
        <p:spPr bwMode="auto">
          <a:xfrm flipV="1">
            <a:off x="4953000" y="3352800"/>
            <a:ext cx="2971800" cy="160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 flipH="1" flipV="1">
            <a:off x="6858000" y="1981200"/>
            <a:ext cx="1066800" cy="1371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 flipV="1">
            <a:off x="4953000" y="1981200"/>
            <a:ext cx="1905000" cy="297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pic>
        <p:nvPicPr>
          <p:cNvPr id="159783" name="Picture 39" descr="j036419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48400" y="762000"/>
            <a:ext cx="1517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84" name="Picture 40" descr="j021698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748088" y="4584700"/>
            <a:ext cx="15017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581400" y="2133600"/>
            <a:ext cx="2667000" cy="762000"/>
            <a:chOff x="2256" y="1344"/>
            <a:chExt cx="1680" cy="480"/>
          </a:xfrm>
        </p:grpSpPr>
        <p:sp>
          <p:nvSpPr>
            <p:cNvPr id="27658" name="Line 41"/>
            <p:cNvSpPr>
              <a:spLocks noChangeShapeType="1"/>
            </p:cNvSpPr>
            <p:nvPr/>
          </p:nvSpPr>
          <p:spPr bwMode="auto">
            <a:xfrm>
              <a:off x="2256" y="1344"/>
              <a:ext cx="115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42"/>
            <p:cNvSpPr>
              <a:spLocks noChangeShapeType="1"/>
            </p:cNvSpPr>
            <p:nvPr/>
          </p:nvSpPr>
          <p:spPr bwMode="auto">
            <a:xfrm>
              <a:off x="3408" y="1440"/>
              <a:ext cx="52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5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5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 animBg="1"/>
      <p:bldP spid="159780" grpId="0" animBg="1"/>
      <p:bldP spid="1597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762000" y="9906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1. Choose a scale.</a:t>
            </a:r>
          </a:p>
        </p:txBody>
      </p:sp>
      <p:sp>
        <p:nvSpPr>
          <p:cNvPr id="28675" name="Rectangle 10"/>
          <p:cNvSpPr>
            <a:spLocks noChangeArrowheads="1"/>
          </p:cNvSpPr>
          <p:nvPr/>
        </p:nvSpPr>
        <p:spPr bwMode="auto">
          <a:xfrm>
            <a:off x="0" y="3810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Vector Addition: Graphical Method</a:t>
            </a:r>
          </a:p>
        </p:txBody>
      </p:sp>
      <p:pic>
        <p:nvPicPr>
          <p:cNvPr id="16078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00350"/>
            <a:ext cx="2743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8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14600"/>
            <a:ext cx="227647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762000" y="1600200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2. Use ruler and protractor to draw</a:t>
            </a:r>
            <a:br>
              <a:rPr lang="en-US">
                <a:solidFill>
                  <a:srgbClr val="FF3300"/>
                </a:solidFill>
              </a:rPr>
            </a:br>
            <a:r>
              <a:rPr lang="en-US">
                <a:solidFill>
                  <a:srgbClr val="FF3300"/>
                </a:solidFill>
              </a:rPr>
              <a:t>    first vector to scale at proper angle.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685800" y="3733800"/>
            <a:ext cx="624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3. Draw subsequent vectors tip-to-tail. </a:t>
            </a:r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685800" y="5562600"/>
            <a:ext cx="624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4. Draw resultant by connecting tail of</a:t>
            </a:r>
            <a:br>
              <a:rPr lang="en-US">
                <a:solidFill>
                  <a:srgbClr val="FF3300"/>
                </a:solidFill>
              </a:rPr>
            </a:br>
            <a:r>
              <a:rPr lang="en-US">
                <a:solidFill>
                  <a:srgbClr val="FF3300"/>
                </a:solidFill>
              </a:rPr>
              <a:t>    first vector to tip of last. </a:t>
            </a:r>
          </a:p>
        </p:txBody>
      </p:sp>
      <p:pic>
        <p:nvPicPr>
          <p:cNvPr id="160788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086600" y="409575"/>
            <a:ext cx="19431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600200" y="4267200"/>
            <a:ext cx="6575425" cy="1219200"/>
            <a:chOff x="1008" y="2688"/>
            <a:chExt cx="4142" cy="768"/>
          </a:xfrm>
        </p:grpSpPr>
        <p:pic>
          <p:nvPicPr>
            <p:cNvPr id="28683" name="Picture 21" descr="an01402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80" y="2688"/>
              <a:ext cx="1070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4" name="Picture 22" descr="an01402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38" y="2736"/>
              <a:ext cx="1070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5" name="Picture 23" descr="an01402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16" y="2782"/>
              <a:ext cx="1070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6" name="Picture 24" descr="an01402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8" y="2830"/>
              <a:ext cx="1070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85" grpId="0"/>
      <p:bldP spid="160786" grpId="0"/>
      <p:bldP spid="1607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23" name="Rectangle 31"/>
          <p:cNvSpPr>
            <a:spLocks noChangeArrowheads="1"/>
          </p:cNvSpPr>
          <p:nvPr/>
        </p:nvSpPr>
        <p:spPr bwMode="auto">
          <a:xfrm>
            <a:off x="3048000" y="5791200"/>
            <a:ext cx="32004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352800" y="6858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  <a:r>
              <a:rPr lang="en-US">
                <a:solidFill>
                  <a:srgbClr val="FF3300"/>
                </a:solidFill>
              </a:rPr>
              <a:t> = 420 m @ 0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5562600" y="46482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/>
              <a:t>30</a:t>
            </a:r>
            <a:r>
              <a:rPr lang="en-US" sz="2000" baseline="30000"/>
              <a:t>o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3810000" y="4038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r</a:t>
            </a:r>
          </a:p>
        </p:txBody>
      </p:sp>
      <p:sp>
        <p:nvSpPr>
          <p:cNvPr id="29702" name="Rectangle 10"/>
          <p:cNvSpPr>
            <a:spLocks noChangeArrowheads="1"/>
          </p:cNvSpPr>
          <p:nvPr/>
        </p:nvSpPr>
        <p:spPr bwMode="auto">
          <a:xfrm>
            <a:off x="2133600" y="6858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Add.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05600" y="914400"/>
            <a:ext cx="2286000" cy="1825625"/>
            <a:chOff x="1800" y="11412"/>
            <a:chExt cx="2700" cy="2160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800" y="11412"/>
              <a:ext cx="2700" cy="1514"/>
              <a:chOff x="1080" y="12312"/>
              <a:chExt cx="2700" cy="1514"/>
            </a:xfrm>
          </p:grpSpPr>
          <p:sp>
            <p:nvSpPr>
              <p:cNvPr id="29730" name="Line 17"/>
              <p:cNvSpPr>
                <a:spLocks noChangeShapeType="1"/>
              </p:cNvSpPr>
              <p:nvPr/>
            </p:nvSpPr>
            <p:spPr bwMode="auto">
              <a:xfrm>
                <a:off x="2340" y="12746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1" name="Line 18"/>
              <p:cNvSpPr>
                <a:spLocks noChangeShapeType="1"/>
              </p:cNvSpPr>
              <p:nvPr/>
            </p:nvSpPr>
            <p:spPr bwMode="auto">
              <a:xfrm rot="5400000">
                <a:off x="2340" y="12746"/>
                <a:ext cx="1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2" name="Text Box 19"/>
              <p:cNvSpPr txBox="1">
                <a:spLocks noChangeArrowheads="1"/>
              </p:cNvSpPr>
              <p:nvPr/>
            </p:nvSpPr>
            <p:spPr bwMode="auto">
              <a:xfrm>
                <a:off x="28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29733" name="Text Box 20"/>
              <p:cNvSpPr txBox="1">
                <a:spLocks noChangeArrowheads="1"/>
              </p:cNvSpPr>
              <p:nvPr/>
            </p:nvSpPr>
            <p:spPr bwMode="auto">
              <a:xfrm>
                <a:off x="10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180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29734" name="Text Box 21"/>
              <p:cNvSpPr txBox="1">
                <a:spLocks noChangeArrowheads="1"/>
              </p:cNvSpPr>
              <p:nvPr/>
            </p:nvSpPr>
            <p:spPr bwMode="auto">
              <a:xfrm>
                <a:off x="1980" y="1231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 90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</p:grpSp>
        <p:sp>
          <p:nvSpPr>
            <p:cNvPr id="29729" name="Text Box 22"/>
            <p:cNvSpPr txBox="1">
              <a:spLocks noChangeArrowheads="1"/>
            </p:cNvSpPr>
            <p:nvPr/>
          </p:nvSpPr>
          <p:spPr bwMode="auto">
            <a:xfrm>
              <a:off x="2700" y="12852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270</a:t>
              </a:r>
              <a:r>
                <a:rPr lang="en-US" sz="1800" baseline="30000"/>
                <a:t>o</a:t>
              </a:r>
              <a:endParaRPr lang="en-US" sz="1800"/>
            </a:p>
          </p:txBody>
        </p:sp>
      </p:grpSp>
      <p:pic>
        <p:nvPicPr>
          <p:cNvPr id="29704" name="Picture 23" descr="pe05689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3400" y="457200"/>
            <a:ext cx="13176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24"/>
          <p:cNvSpPr>
            <a:spLocks noChangeArrowheads="1"/>
          </p:cNvSpPr>
          <p:nvPr/>
        </p:nvSpPr>
        <p:spPr bwMode="auto">
          <a:xfrm>
            <a:off x="3352800" y="12954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rgbClr val="FF3300"/>
                </a:solidFill>
              </a:rPr>
              <a:t> = 280 m @ 30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524000" y="5029200"/>
            <a:ext cx="3429000" cy="609600"/>
            <a:chOff x="960" y="3168"/>
            <a:chExt cx="2160" cy="384"/>
          </a:xfrm>
        </p:grpSpPr>
        <p:sp>
          <p:nvSpPr>
            <p:cNvPr id="29726" name="Rectangle 9"/>
            <p:cNvSpPr>
              <a:spLocks noChangeArrowheads="1"/>
            </p:cNvSpPr>
            <p:nvPr/>
          </p:nvSpPr>
          <p:spPr bwMode="auto">
            <a:xfrm>
              <a:off x="1584" y="3168"/>
              <a:ext cx="134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d</a:t>
              </a:r>
              <a:r>
                <a:rPr lang="en-US" baseline="-25000"/>
                <a:t>1</a:t>
              </a:r>
              <a:r>
                <a:rPr lang="en-US"/>
                <a:t> (4.2 cm)</a:t>
              </a:r>
              <a:endParaRPr lang="en-US" baseline="-25000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>
              <a:off x="960" y="3216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1820" name="Line 28"/>
          <p:cNvSpPr>
            <a:spLocks noChangeShapeType="1"/>
          </p:cNvSpPr>
          <p:nvPr/>
        </p:nvSpPr>
        <p:spPr bwMode="auto">
          <a:xfrm>
            <a:off x="4876800" y="5105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1821" name="Freeform 29"/>
          <p:cNvSpPr>
            <a:spLocks/>
          </p:cNvSpPr>
          <p:nvPr/>
        </p:nvSpPr>
        <p:spPr bwMode="auto">
          <a:xfrm>
            <a:off x="1524000" y="4194175"/>
            <a:ext cx="5399088" cy="911225"/>
          </a:xfrm>
          <a:custGeom>
            <a:avLst/>
            <a:gdLst>
              <a:gd name="T0" fmla="*/ 0 w 3401"/>
              <a:gd name="T1" fmla="*/ 1446569469 h 574"/>
              <a:gd name="T2" fmla="*/ 2147483647 w 3401"/>
              <a:gd name="T3" fmla="*/ 0 h 574"/>
              <a:gd name="T4" fmla="*/ 0 60000 65536"/>
              <a:gd name="T5" fmla="*/ 0 60000 65536"/>
              <a:gd name="T6" fmla="*/ 0 w 3401"/>
              <a:gd name="T7" fmla="*/ 0 h 574"/>
              <a:gd name="T8" fmla="*/ 3401 w 3401"/>
              <a:gd name="T9" fmla="*/ 574 h 5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01" h="574">
                <a:moveTo>
                  <a:pt x="0" y="574"/>
                </a:moveTo>
                <a:lnTo>
                  <a:pt x="3401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lgDash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1822" name="Rectangle 30"/>
          <p:cNvSpPr>
            <a:spLocks noChangeArrowheads="1"/>
          </p:cNvSpPr>
          <p:nvPr/>
        </p:nvSpPr>
        <p:spPr bwMode="auto">
          <a:xfrm>
            <a:off x="3200400" y="57912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r</a:t>
            </a:r>
            <a:r>
              <a:rPr lang="en-US"/>
              <a:t> = 680 m</a:t>
            </a:r>
            <a:endParaRPr lang="en-US" baseline="30000"/>
          </a:p>
        </p:txBody>
      </p:sp>
      <p:sp>
        <p:nvSpPr>
          <p:cNvPr id="161824" name="Rectangle 32"/>
          <p:cNvSpPr>
            <a:spLocks noChangeArrowheads="1"/>
          </p:cNvSpPr>
          <p:nvPr/>
        </p:nvSpPr>
        <p:spPr bwMode="auto">
          <a:xfrm>
            <a:off x="3276600" y="46482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>
                <a:latin typeface="Symbol" pitchFamily="18" charset="2"/>
              </a:rPr>
              <a:t>Q</a:t>
            </a:r>
            <a:endParaRPr lang="en-US" sz="2000" baseline="30000">
              <a:latin typeface="Symbol" pitchFamily="18" charset="2"/>
            </a:endParaRPr>
          </a:p>
        </p:txBody>
      </p:sp>
      <p:sp>
        <p:nvSpPr>
          <p:cNvPr id="161825" name="Rectangle 33"/>
          <p:cNvSpPr>
            <a:spLocks noChangeArrowheads="1"/>
          </p:cNvSpPr>
          <p:nvPr/>
        </p:nvSpPr>
        <p:spPr bwMode="auto">
          <a:xfrm>
            <a:off x="3962400" y="2209800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1 cm = 100 m</a:t>
            </a:r>
          </a:p>
        </p:txBody>
      </p:sp>
      <p:sp>
        <p:nvSpPr>
          <p:cNvPr id="29712" name="Rectangle 34"/>
          <p:cNvSpPr>
            <a:spLocks noChangeArrowheads="1"/>
          </p:cNvSpPr>
          <p:nvPr/>
        </p:nvSpPr>
        <p:spPr bwMode="auto">
          <a:xfrm>
            <a:off x="2819400" y="22098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scale: 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4953000" y="4191000"/>
            <a:ext cx="3429000" cy="914400"/>
            <a:chOff x="3120" y="2640"/>
            <a:chExt cx="2160" cy="576"/>
          </a:xfrm>
        </p:grpSpPr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 flipV="1">
              <a:off x="3120" y="2640"/>
              <a:ext cx="124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Rectangle 35"/>
            <p:cNvSpPr>
              <a:spLocks noChangeArrowheads="1"/>
            </p:cNvSpPr>
            <p:nvPr/>
          </p:nvSpPr>
          <p:spPr bwMode="auto">
            <a:xfrm>
              <a:off x="3936" y="2784"/>
              <a:ext cx="134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d</a:t>
              </a:r>
              <a:r>
                <a:rPr lang="en-US" baseline="-25000"/>
                <a:t>2</a:t>
              </a:r>
              <a:r>
                <a:rPr lang="en-US"/>
                <a:t> (2.8 cm)</a:t>
              </a:r>
              <a:endParaRPr lang="en-US" baseline="-25000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657600" y="2895600"/>
            <a:ext cx="4495800" cy="1219200"/>
            <a:chOff x="2304" y="1824"/>
            <a:chExt cx="2832" cy="768"/>
          </a:xfrm>
        </p:grpSpPr>
        <p:sp>
          <p:nvSpPr>
            <p:cNvPr id="29721" name="Line 36"/>
            <p:cNvSpPr>
              <a:spLocks noChangeShapeType="1"/>
            </p:cNvSpPr>
            <p:nvPr/>
          </p:nvSpPr>
          <p:spPr bwMode="auto">
            <a:xfrm>
              <a:off x="2304" y="235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37"/>
            <p:cNvSpPr>
              <a:spLocks noChangeShapeType="1"/>
            </p:cNvSpPr>
            <p:nvPr/>
          </p:nvSpPr>
          <p:spPr bwMode="auto">
            <a:xfrm flipV="1">
              <a:off x="2304" y="2064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Rectangle 38"/>
            <p:cNvSpPr>
              <a:spLocks noChangeArrowheads="1"/>
            </p:cNvSpPr>
            <p:nvPr/>
          </p:nvSpPr>
          <p:spPr bwMode="auto">
            <a:xfrm>
              <a:off x="2640" y="1824"/>
              <a:ext cx="249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measure length in cm</a:t>
              </a:r>
              <a:endParaRPr lang="en-US" baseline="-25000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81000" y="3810000"/>
            <a:ext cx="2895600" cy="1219200"/>
            <a:chOff x="240" y="2400"/>
            <a:chExt cx="1824" cy="768"/>
          </a:xfrm>
        </p:grpSpPr>
        <p:sp>
          <p:nvSpPr>
            <p:cNvPr id="29718" name="Line 39"/>
            <p:cNvSpPr>
              <a:spLocks noChangeShapeType="1"/>
            </p:cNvSpPr>
            <p:nvPr/>
          </p:nvSpPr>
          <p:spPr bwMode="auto">
            <a:xfrm>
              <a:off x="1920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40"/>
            <p:cNvSpPr>
              <a:spLocks noChangeShapeType="1"/>
            </p:cNvSpPr>
            <p:nvPr/>
          </p:nvSpPr>
          <p:spPr bwMode="auto">
            <a:xfrm>
              <a:off x="1344" y="268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Rectangle 41"/>
            <p:cNvSpPr>
              <a:spLocks noChangeArrowheads="1"/>
            </p:cNvSpPr>
            <p:nvPr/>
          </p:nvSpPr>
          <p:spPr bwMode="auto">
            <a:xfrm>
              <a:off x="240" y="2400"/>
              <a:ext cx="115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/>
                <a:t>measure angle</a:t>
              </a:r>
              <a:endParaRPr lang="en-US" baseline="-25000"/>
            </a:p>
          </p:txBody>
        </p:sp>
      </p:grpSp>
      <p:sp>
        <p:nvSpPr>
          <p:cNvPr id="161838" name="Rectangle 46"/>
          <p:cNvSpPr>
            <a:spLocks noChangeArrowheads="1"/>
          </p:cNvSpPr>
          <p:nvPr/>
        </p:nvSpPr>
        <p:spPr bwMode="auto">
          <a:xfrm>
            <a:off x="4876800" y="57912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 @ 12</a:t>
            </a:r>
            <a:r>
              <a:rPr lang="en-US" baseline="30000"/>
              <a:t>o</a:t>
            </a:r>
          </a:p>
        </p:txBody>
      </p:sp>
      <p:sp>
        <p:nvSpPr>
          <p:cNvPr id="161839" name="Rectangle 47"/>
          <p:cNvSpPr>
            <a:spLocks noChangeArrowheads="1"/>
          </p:cNvSpPr>
          <p:nvPr/>
        </p:nvSpPr>
        <p:spPr bwMode="auto">
          <a:xfrm>
            <a:off x="4800600" y="33528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(say, 6.8 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23" grpId="0" animBg="1"/>
      <p:bldP spid="161795" grpId="0"/>
      <p:bldP spid="161800" grpId="0"/>
      <p:bldP spid="161820" grpId="0" animBg="1"/>
      <p:bldP spid="161821" grpId="0" animBg="1"/>
      <p:bldP spid="161822" grpId="0"/>
      <p:bldP spid="161824" grpId="0"/>
      <p:bldP spid="161825" grpId="0"/>
      <p:bldP spid="161838" grpId="0"/>
      <p:bldP spid="1618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4343400" y="5867400"/>
            <a:ext cx="36576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438400" y="3810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v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  <a:r>
              <a:rPr lang="en-US">
                <a:solidFill>
                  <a:srgbClr val="FF3300"/>
                </a:solidFill>
              </a:rPr>
              <a:t> = 53 km/h @ 155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1219200" y="3810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Add.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1374775"/>
            <a:ext cx="2286000" cy="1825625"/>
            <a:chOff x="1800" y="11412"/>
            <a:chExt cx="2700" cy="216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800" y="11412"/>
              <a:ext cx="2700" cy="1514"/>
              <a:chOff x="1080" y="12312"/>
              <a:chExt cx="2700" cy="1514"/>
            </a:xfrm>
          </p:grpSpPr>
          <p:sp>
            <p:nvSpPr>
              <p:cNvPr id="30762" name="Line 9"/>
              <p:cNvSpPr>
                <a:spLocks noChangeShapeType="1"/>
              </p:cNvSpPr>
              <p:nvPr/>
            </p:nvSpPr>
            <p:spPr bwMode="auto">
              <a:xfrm>
                <a:off x="2340" y="12746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3" name="Line 10"/>
              <p:cNvSpPr>
                <a:spLocks noChangeShapeType="1"/>
              </p:cNvSpPr>
              <p:nvPr/>
            </p:nvSpPr>
            <p:spPr bwMode="auto">
              <a:xfrm rot="5400000">
                <a:off x="2340" y="12746"/>
                <a:ext cx="1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4" name="Text Box 11"/>
              <p:cNvSpPr txBox="1">
                <a:spLocks noChangeArrowheads="1"/>
              </p:cNvSpPr>
              <p:nvPr/>
            </p:nvSpPr>
            <p:spPr bwMode="auto">
              <a:xfrm>
                <a:off x="28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30765" name="Text Box 12"/>
              <p:cNvSpPr txBox="1">
                <a:spLocks noChangeArrowheads="1"/>
              </p:cNvSpPr>
              <p:nvPr/>
            </p:nvSpPr>
            <p:spPr bwMode="auto">
              <a:xfrm>
                <a:off x="10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180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30766" name="Text Box 13"/>
              <p:cNvSpPr txBox="1">
                <a:spLocks noChangeArrowheads="1"/>
              </p:cNvSpPr>
              <p:nvPr/>
            </p:nvSpPr>
            <p:spPr bwMode="auto">
              <a:xfrm>
                <a:off x="1980" y="1231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 90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</p:grpSp>
        <p:sp>
          <p:nvSpPr>
            <p:cNvPr id="30761" name="Text Box 14"/>
            <p:cNvSpPr txBox="1">
              <a:spLocks noChangeArrowheads="1"/>
            </p:cNvSpPr>
            <p:nvPr/>
          </p:nvSpPr>
          <p:spPr bwMode="auto">
            <a:xfrm>
              <a:off x="2700" y="12852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270</a:t>
              </a:r>
              <a:r>
                <a:rPr lang="en-US" sz="1800" baseline="30000"/>
                <a:t>o</a:t>
              </a:r>
              <a:endParaRPr lang="en-US" sz="1800"/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271838" y="4799013"/>
            <a:ext cx="3271837" cy="1062037"/>
            <a:chOff x="2061" y="3023"/>
            <a:chExt cx="2061" cy="669"/>
          </a:xfrm>
        </p:grpSpPr>
        <p:sp>
          <p:nvSpPr>
            <p:cNvPr id="30758" name="Rectangle 5"/>
            <p:cNvSpPr>
              <a:spLocks noChangeArrowheads="1"/>
            </p:cNvSpPr>
            <p:nvPr/>
          </p:nvSpPr>
          <p:spPr bwMode="auto">
            <a:xfrm>
              <a:off x="3168" y="326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v</a:t>
              </a:r>
              <a:r>
                <a:rPr lang="en-US" baseline="-25000"/>
                <a:t>r</a:t>
              </a:r>
            </a:p>
          </p:txBody>
        </p:sp>
        <p:sp>
          <p:nvSpPr>
            <p:cNvPr id="30759" name="Freeform 21"/>
            <p:cNvSpPr>
              <a:spLocks/>
            </p:cNvSpPr>
            <p:nvPr/>
          </p:nvSpPr>
          <p:spPr bwMode="auto">
            <a:xfrm>
              <a:off x="2061" y="3023"/>
              <a:ext cx="2061" cy="669"/>
            </a:xfrm>
            <a:custGeom>
              <a:avLst/>
              <a:gdLst>
                <a:gd name="T0" fmla="*/ 2061 w 2061"/>
                <a:gd name="T1" fmla="*/ 0 h 669"/>
                <a:gd name="T2" fmla="*/ 0 w 2061"/>
                <a:gd name="T3" fmla="*/ 669 h 669"/>
                <a:gd name="T4" fmla="*/ 0 60000 65536"/>
                <a:gd name="T5" fmla="*/ 0 60000 65536"/>
                <a:gd name="T6" fmla="*/ 0 w 2061"/>
                <a:gd name="T7" fmla="*/ 0 h 669"/>
                <a:gd name="T8" fmla="*/ 2061 w 2061"/>
                <a:gd name="T9" fmla="*/ 669 h 6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61" h="669">
                  <a:moveTo>
                    <a:pt x="2061" y="0"/>
                  </a:moveTo>
                  <a:lnTo>
                    <a:pt x="0" y="669"/>
                  </a:lnTo>
                </a:path>
              </a:pathLst>
            </a:custGeom>
            <a:noFill/>
            <a:ln w="38100" cap="flat">
              <a:solidFill>
                <a:schemeClr val="tx1"/>
              </a:solidFill>
              <a:prstDash val="lgDash"/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134" name="Rectangle 22"/>
          <p:cNvSpPr>
            <a:spLocks noChangeArrowheads="1"/>
          </p:cNvSpPr>
          <p:nvPr/>
        </p:nvSpPr>
        <p:spPr bwMode="auto">
          <a:xfrm>
            <a:off x="4495800" y="58674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v</a:t>
            </a:r>
            <a:r>
              <a:rPr lang="en-US" baseline="-25000"/>
              <a:t>r</a:t>
            </a:r>
            <a:r>
              <a:rPr lang="en-US"/>
              <a:t> = 66 km/h</a:t>
            </a:r>
            <a:endParaRPr lang="en-US" baseline="30000"/>
          </a:p>
        </p:txBody>
      </p:sp>
      <p:sp>
        <p:nvSpPr>
          <p:cNvPr id="218135" name="Rectangle 23"/>
          <p:cNvSpPr>
            <a:spLocks noChangeArrowheads="1"/>
          </p:cNvSpPr>
          <p:nvPr/>
        </p:nvSpPr>
        <p:spPr bwMode="auto">
          <a:xfrm>
            <a:off x="6705600" y="4191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>
                <a:latin typeface="Symbol" pitchFamily="18" charset="2"/>
              </a:rPr>
              <a:t>Q</a:t>
            </a:r>
            <a:endParaRPr lang="en-US" sz="2000" baseline="30000">
              <a:latin typeface="Symbol" pitchFamily="18" charset="2"/>
            </a:endParaRPr>
          </a:p>
        </p:txBody>
      </p:sp>
      <p:sp>
        <p:nvSpPr>
          <p:cNvPr id="218136" name="Rectangle 24"/>
          <p:cNvSpPr>
            <a:spLocks noChangeArrowheads="1"/>
          </p:cNvSpPr>
          <p:nvPr/>
        </p:nvSpPr>
        <p:spPr bwMode="auto">
          <a:xfrm>
            <a:off x="3962400" y="22098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1 cm = 10 km/h</a:t>
            </a:r>
          </a:p>
        </p:txBody>
      </p:sp>
      <p:sp>
        <p:nvSpPr>
          <p:cNvPr id="30730" name="Rectangle 25"/>
          <p:cNvSpPr>
            <a:spLocks noChangeArrowheads="1"/>
          </p:cNvSpPr>
          <p:nvPr/>
        </p:nvSpPr>
        <p:spPr bwMode="auto">
          <a:xfrm>
            <a:off x="2819400" y="22098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scale: </a:t>
            </a: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4267200" y="3276600"/>
            <a:ext cx="3200400" cy="1522413"/>
            <a:chOff x="2688" y="2064"/>
            <a:chExt cx="2016" cy="959"/>
          </a:xfrm>
        </p:grpSpPr>
        <p:sp>
          <p:nvSpPr>
            <p:cNvPr id="30756" name="Rectangle 18"/>
            <p:cNvSpPr>
              <a:spLocks noChangeArrowheads="1"/>
            </p:cNvSpPr>
            <p:nvPr/>
          </p:nvSpPr>
          <p:spPr bwMode="auto">
            <a:xfrm>
              <a:off x="3360" y="2160"/>
              <a:ext cx="134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  <a:r>
                <a:rPr lang="en-US"/>
                <a:t> (5.3 cm)</a:t>
              </a:r>
              <a:endParaRPr lang="en-US" baseline="-25000"/>
            </a:p>
          </p:txBody>
        </p:sp>
        <p:sp>
          <p:nvSpPr>
            <p:cNvPr id="30757" name="Freeform 27"/>
            <p:cNvSpPr>
              <a:spLocks/>
            </p:cNvSpPr>
            <p:nvPr/>
          </p:nvSpPr>
          <p:spPr bwMode="auto">
            <a:xfrm>
              <a:off x="2688" y="2064"/>
              <a:ext cx="1443" cy="959"/>
            </a:xfrm>
            <a:custGeom>
              <a:avLst/>
              <a:gdLst>
                <a:gd name="T0" fmla="*/ 1443 w 1443"/>
                <a:gd name="T1" fmla="*/ 959 h 959"/>
                <a:gd name="T2" fmla="*/ 0 w 1443"/>
                <a:gd name="T3" fmla="*/ 0 h 959"/>
                <a:gd name="T4" fmla="*/ 0 60000 65536"/>
                <a:gd name="T5" fmla="*/ 0 60000 65536"/>
                <a:gd name="T6" fmla="*/ 0 w 1443"/>
                <a:gd name="T7" fmla="*/ 0 h 959"/>
                <a:gd name="T8" fmla="*/ 1443 w 1443"/>
                <a:gd name="T9" fmla="*/ 959 h 9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3" h="959">
                  <a:moveTo>
                    <a:pt x="1443" y="959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981200" y="2895600"/>
            <a:ext cx="2286000" cy="990600"/>
            <a:chOff x="1248" y="1824"/>
            <a:chExt cx="1440" cy="624"/>
          </a:xfrm>
        </p:grpSpPr>
        <p:sp>
          <p:nvSpPr>
            <p:cNvPr id="30754" name="Line 19"/>
            <p:cNvSpPr>
              <a:spLocks noChangeShapeType="1"/>
            </p:cNvSpPr>
            <p:nvPr/>
          </p:nvSpPr>
          <p:spPr bwMode="auto">
            <a:xfrm flipH="1">
              <a:off x="1536" y="2064"/>
              <a:ext cx="115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Rectangle 28"/>
            <p:cNvSpPr>
              <a:spLocks noChangeArrowheads="1"/>
            </p:cNvSpPr>
            <p:nvPr/>
          </p:nvSpPr>
          <p:spPr bwMode="auto">
            <a:xfrm>
              <a:off x="1248" y="1824"/>
              <a:ext cx="134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  <a:r>
                <a:rPr lang="en-US"/>
                <a:t> (3.2 cm)</a:t>
              </a:r>
              <a:endParaRPr lang="en-US" baseline="-25000"/>
            </a:p>
          </p:txBody>
        </p:sp>
      </p:grpSp>
      <p:sp>
        <p:nvSpPr>
          <p:cNvPr id="218149" name="Rectangle 37"/>
          <p:cNvSpPr>
            <a:spLocks noChangeArrowheads="1"/>
          </p:cNvSpPr>
          <p:nvPr/>
        </p:nvSpPr>
        <p:spPr bwMode="auto">
          <a:xfrm>
            <a:off x="6477000" y="58674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 @ 205</a:t>
            </a:r>
            <a:r>
              <a:rPr lang="en-US" baseline="30000"/>
              <a:t>o</a:t>
            </a:r>
          </a:p>
        </p:txBody>
      </p:sp>
      <p:pic>
        <p:nvPicPr>
          <p:cNvPr id="30734" name="Picture 39" descr="j02858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682625"/>
            <a:ext cx="19431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5" name="Rectangle 40"/>
          <p:cNvSpPr>
            <a:spLocks noChangeArrowheads="1"/>
          </p:cNvSpPr>
          <p:nvPr/>
        </p:nvSpPr>
        <p:spPr bwMode="auto">
          <a:xfrm>
            <a:off x="2438400" y="914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v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rgbClr val="FF3300"/>
                </a:solidFill>
              </a:rPr>
              <a:t> = 32 km/h @ 200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36" name="Rectangle 41"/>
          <p:cNvSpPr>
            <a:spLocks noChangeArrowheads="1"/>
          </p:cNvSpPr>
          <p:nvPr/>
        </p:nvSpPr>
        <p:spPr bwMode="auto">
          <a:xfrm>
            <a:off x="2438400" y="14478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v</a:t>
            </a:r>
            <a:r>
              <a:rPr lang="en-US" baseline="-25000">
                <a:solidFill>
                  <a:srgbClr val="FF3300"/>
                </a:solidFill>
              </a:rPr>
              <a:t>3</a:t>
            </a:r>
            <a:r>
              <a:rPr lang="en-US">
                <a:solidFill>
                  <a:srgbClr val="FF3300"/>
                </a:solidFill>
              </a:rPr>
              <a:t> = 45 km/h @ 295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990600" y="3886200"/>
            <a:ext cx="2286000" cy="1981200"/>
            <a:chOff x="624" y="2448"/>
            <a:chExt cx="1440" cy="1248"/>
          </a:xfrm>
        </p:grpSpPr>
        <p:sp>
          <p:nvSpPr>
            <p:cNvPr id="30752" name="Rectangle 55"/>
            <p:cNvSpPr>
              <a:spLocks noChangeArrowheads="1"/>
            </p:cNvSpPr>
            <p:nvPr/>
          </p:nvSpPr>
          <p:spPr bwMode="auto">
            <a:xfrm>
              <a:off x="624" y="2976"/>
              <a:ext cx="134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v</a:t>
              </a:r>
              <a:r>
                <a:rPr lang="en-US" baseline="-25000"/>
                <a:t>3</a:t>
              </a:r>
              <a:r>
                <a:rPr lang="en-US"/>
                <a:t> (4.5 cm)</a:t>
              </a:r>
              <a:endParaRPr lang="en-US" baseline="-25000"/>
            </a:p>
          </p:txBody>
        </p:sp>
        <p:sp>
          <p:nvSpPr>
            <p:cNvPr id="30753" name="Line 56"/>
            <p:cNvSpPr>
              <a:spLocks noChangeShapeType="1"/>
            </p:cNvSpPr>
            <p:nvPr/>
          </p:nvSpPr>
          <p:spPr bwMode="auto">
            <a:xfrm>
              <a:off x="1536" y="2448"/>
              <a:ext cx="528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169" name="Freeform 57"/>
          <p:cNvSpPr>
            <a:spLocks/>
          </p:cNvSpPr>
          <p:nvPr/>
        </p:nvSpPr>
        <p:spPr bwMode="auto">
          <a:xfrm>
            <a:off x="6138863" y="4406900"/>
            <a:ext cx="642937" cy="469900"/>
          </a:xfrm>
          <a:custGeom>
            <a:avLst/>
            <a:gdLst>
              <a:gd name="T0" fmla="*/ 1020661783 w 405"/>
              <a:gd name="T1" fmla="*/ 604837449 h 296"/>
              <a:gd name="T2" fmla="*/ 869452571 w 405"/>
              <a:gd name="T3" fmla="*/ 105846568 h 296"/>
              <a:gd name="T4" fmla="*/ 335179725 w 405"/>
              <a:gd name="T5" fmla="*/ 25201558 h 296"/>
              <a:gd name="T6" fmla="*/ 37801522 w 405"/>
              <a:gd name="T7" fmla="*/ 257055931 h 296"/>
              <a:gd name="T8" fmla="*/ 113406165 w 405"/>
              <a:gd name="T9" fmla="*/ 745966141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5"/>
              <a:gd name="T16" fmla="*/ 0 h 296"/>
              <a:gd name="T17" fmla="*/ 405 w 405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5" h="296">
                <a:moveTo>
                  <a:pt x="405" y="240"/>
                </a:moveTo>
                <a:cubicBezTo>
                  <a:pt x="395" y="207"/>
                  <a:pt x="390" y="80"/>
                  <a:pt x="345" y="42"/>
                </a:cubicBezTo>
                <a:cubicBezTo>
                  <a:pt x="300" y="4"/>
                  <a:pt x="188" y="0"/>
                  <a:pt x="133" y="10"/>
                </a:cubicBezTo>
                <a:cubicBezTo>
                  <a:pt x="78" y="20"/>
                  <a:pt x="30" y="54"/>
                  <a:pt x="15" y="102"/>
                </a:cubicBezTo>
                <a:cubicBezTo>
                  <a:pt x="0" y="150"/>
                  <a:pt x="39" y="256"/>
                  <a:pt x="45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6324600" y="3886200"/>
            <a:ext cx="1371600" cy="1219200"/>
            <a:chOff x="3984" y="2448"/>
            <a:chExt cx="864" cy="768"/>
          </a:xfrm>
        </p:grpSpPr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4128" y="2832"/>
              <a:ext cx="720" cy="384"/>
              <a:chOff x="4464" y="3024"/>
              <a:chExt cx="720" cy="384"/>
            </a:xfrm>
          </p:grpSpPr>
          <p:sp>
            <p:nvSpPr>
              <p:cNvPr id="30750" name="Line 20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1" name="Rectangle 58"/>
              <p:cNvSpPr>
                <a:spLocks noChangeArrowheads="1"/>
              </p:cNvSpPr>
              <p:nvPr/>
            </p:nvSpPr>
            <p:spPr bwMode="auto">
              <a:xfrm>
                <a:off x="4800" y="3024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2000"/>
                  <a:t>0</a:t>
                </a:r>
                <a:r>
                  <a:rPr lang="en-US" sz="2000" baseline="30000"/>
                  <a:t>o</a:t>
                </a:r>
              </a:p>
            </p:txBody>
          </p:sp>
        </p:grpSp>
        <p:grpSp>
          <p:nvGrpSpPr>
            <p:cNvPr id="10" name="Group 62"/>
            <p:cNvGrpSpPr>
              <a:grpSpLocks/>
            </p:cNvGrpSpPr>
            <p:nvPr/>
          </p:nvGrpSpPr>
          <p:grpSpPr bwMode="auto">
            <a:xfrm>
              <a:off x="3984" y="2448"/>
              <a:ext cx="384" cy="576"/>
              <a:chOff x="4320" y="2640"/>
              <a:chExt cx="384" cy="576"/>
            </a:xfrm>
          </p:grpSpPr>
          <p:sp>
            <p:nvSpPr>
              <p:cNvPr id="30748" name="Line 59"/>
              <p:cNvSpPr>
                <a:spLocks noChangeShapeType="1"/>
              </p:cNvSpPr>
              <p:nvPr/>
            </p:nvSpPr>
            <p:spPr bwMode="auto">
              <a:xfrm flipV="1">
                <a:off x="4464" y="2928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Rectangle 60"/>
              <p:cNvSpPr>
                <a:spLocks noChangeArrowheads="1"/>
              </p:cNvSpPr>
              <p:nvPr/>
            </p:nvSpPr>
            <p:spPr bwMode="auto">
              <a:xfrm>
                <a:off x="4320" y="2640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2000"/>
                  <a:t>90</a:t>
                </a:r>
                <a:r>
                  <a:rPr lang="en-US" sz="2000" baseline="30000"/>
                  <a:t>o</a:t>
                </a:r>
              </a:p>
            </p:txBody>
          </p:sp>
        </p:grp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4343400" y="2971800"/>
            <a:ext cx="1143000" cy="609600"/>
            <a:chOff x="4464" y="3024"/>
            <a:chExt cx="720" cy="384"/>
          </a:xfrm>
        </p:grpSpPr>
        <p:sp>
          <p:nvSpPr>
            <p:cNvPr id="30744" name="Line 64"/>
            <p:cNvSpPr>
              <a:spLocks noChangeShapeType="1"/>
            </p:cNvSpPr>
            <p:nvPr/>
          </p:nvSpPr>
          <p:spPr bwMode="auto">
            <a:xfrm>
              <a:off x="4464" y="32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Rectangle 65"/>
            <p:cNvSpPr>
              <a:spLocks noChangeArrowheads="1"/>
            </p:cNvSpPr>
            <p:nvPr/>
          </p:nvSpPr>
          <p:spPr bwMode="auto">
            <a:xfrm>
              <a:off x="4800" y="302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/>
                <a:t>0</a:t>
              </a:r>
              <a:r>
                <a:rPr lang="en-US" sz="2000" baseline="30000"/>
                <a:t>o</a:t>
              </a:r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2438400" y="3581400"/>
            <a:ext cx="1143000" cy="609600"/>
            <a:chOff x="4464" y="3024"/>
            <a:chExt cx="720" cy="384"/>
          </a:xfrm>
        </p:grpSpPr>
        <p:sp>
          <p:nvSpPr>
            <p:cNvPr id="30742" name="Line 67"/>
            <p:cNvSpPr>
              <a:spLocks noChangeShapeType="1"/>
            </p:cNvSpPr>
            <p:nvPr/>
          </p:nvSpPr>
          <p:spPr bwMode="auto">
            <a:xfrm>
              <a:off x="4464" y="32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Rectangle 68"/>
            <p:cNvSpPr>
              <a:spLocks noChangeArrowheads="1"/>
            </p:cNvSpPr>
            <p:nvPr/>
          </p:nvSpPr>
          <p:spPr bwMode="auto">
            <a:xfrm>
              <a:off x="4800" y="302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/>
                <a:t>0</a:t>
              </a:r>
              <a:r>
                <a:rPr lang="en-US" sz="2000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nimBg="1"/>
      <p:bldP spid="218134" grpId="0"/>
      <p:bldP spid="218135" grpId="0"/>
      <p:bldP spid="218136" grpId="0"/>
      <p:bldP spid="218149" grpId="0"/>
      <p:bldP spid="218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810000" y="5638800"/>
            <a:ext cx="35052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438400" y="3810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  <a:r>
              <a:rPr lang="en-US">
                <a:solidFill>
                  <a:srgbClr val="FF3300"/>
                </a:solidFill>
              </a:rPr>
              <a:t> = 1160 km @ 20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219200" y="3810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Add.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374775"/>
            <a:ext cx="2286000" cy="1825625"/>
            <a:chOff x="1800" y="11412"/>
            <a:chExt cx="2700" cy="21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00" y="11412"/>
              <a:ext cx="2700" cy="1514"/>
              <a:chOff x="1080" y="12312"/>
              <a:chExt cx="2700" cy="1514"/>
            </a:xfrm>
          </p:grpSpPr>
          <p:sp>
            <p:nvSpPr>
              <p:cNvPr id="31782" name="Line 7"/>
              <p:cNvSpPr>
                <a:spLocks noChangeShapeType="1"/>
              </p:cNvSpPr>
              <p:nvPr/>
            </p:nvSpPr>
            <p:spPr bwMode="auto">
              <a:xfrm>
                <a:off x="2340" y="12746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3" name="Line 8"/>
              <p:cNvSpPr>
                <a:spLocks noChangeShapeType="1"/>
              </p:cNvSpPr>
              <p:nvPr/>
            </p:nvSpPr>
            <p:spPr bwMode="auto">
              <a:xfrm rot="5400000">
                <a:off x="2340" y="12746"/>
                <a:ext cx="1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4" name="Text Box 9"/>
              <p:cNvSpPr txBox="1">
                <a:spLocks noChangeArrowheads="1"/>
              </p:cNvSpPr>
              <p:nvPr/>
            </p:nvSpPr>
            <p:spPr bwMode="auto">
              <a:xfrm>
                <a:off x="28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31785" name="Text Box 10"/>
              <p:cNvSpPr txBox="1">
                <a:spLocks noChangeArrowheads="1"/>
              </p:cNvSpPr>
              <p:nvPr/>
            </p:nvSpPr>
            <p:spPr bwMode="auto">
              <a:xfrm>
                <a:off x="10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180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31786" name="Text Box 11"/>
              <p:cNvSpPr txBox="1">
                <a:spLocks noChangeArrowheads="1"/>
              </p:cNvSpPr>
              <p:nvPr/>
            </p:nvSpPr>
            <p:spPr bwMode="auto">
              <a:xfrm>
                <a:off x="1980" y="1231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 90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</p:grpSp>
        <p:sp>
          <p:nvSpPr>
            <p:cNvPr id="31781" name="Text Box 12"/>
            <p:cNvSpPr txBox="1">
              <a:spLocks noChangeArrowheads="1"/>
            </p:cNvSpPr>
            <p:nvPr/>
          </p:nvSpPr>
          <p:spPr bwMode="auto">
            <a:xfrm>
              <a:off x="2700" y="12852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270</a:t>
              </a:r>
              <a:r>
                <a:rPr lang="en-US" sz="1800" baseline="30000"/>
                <a:t>o</a:t>
              </a:r>
              <a:endParaRPr lang="en-US" sz="1800"/>
            </a:p>
          </p:txBody>
        </p:sp>
      </p:grpSp>
      <p:sp>
        <p:nvSpPr>
          <p:cNvPr id="219150" name="Rectangle 14"/>
          <p:cNvSpPr>
            <a:spLocks noChangeArrowheads="1"/>
          </p:cNvSpPr>
          <p:nvPr/>
        </p:nvSpPr>
        <p:spPr bwMode="auto">
          <a:xfrm>
            <a:off x="4495800" y="4419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r</a:t>
            </a:r>
          </a:p>
        </p:txBody>
      </p:sp>
      <p:sp>
        <p:nvSpPr>
          <p:cNvPr id="219151" name="Freeform 15"/>
          <p:cNvSpPr>
            <a:spLocks/>
          </p:cNvSpPr>
          <p:nvPr/>
        </p:nvSpPr>
        <p:spPr bwMode="auto">
          <a:xfrm>
            <a:off x="1217613" y="4027488"/>
            <a:ext cx="5521325" cy="1149350"/>
          </a:xfrm>
          <a:custGeom>
            <a:avLst/>
            <a:gdLst>
              <a:gd name="T0" fmla="*/ 0 w 3478"/>
              <a:gd name="T1" fmla="*/ 1824593303 h 724"/>
              <a:gd name="T2" fmla="*/ 2147483647 w 3478"/>
              <a:gd name="T3" fmla="*/ 0 h 724"/>
              <a:gd name="T4" fmla="*/ 0 60000 65536"/>
              <a:gd name="T5" fmla="*/ 0 60000 65536"/>
              <a:gd name="T6" fmla="*/ 0 w 3478"/>
              <a:gd name="T7" fmla="*/ 0 h 724"/>
              <a:gd name="T8" fmla="*/ 3478 w 3478"/>
              <a:gd name="T9" fmla="*/ 724 h 7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78" h="724">
                <a:moveTo>
                  <a:pt x="0" y="724"/>
                </a:moveTo>
                <a:lnTo>
                  <a:pt x="3478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lgDash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152" name="Rectangle 16"/>
          <p:cNvSpPr>
            <a:spLocks noChangeArrowheads="1"/>
          </p:cNvSpPr>
          <p:nvPr/>
        </p:nvSpPr>
        <p:spPr bwMode="auto">
          <a:xfrm>
            <a:off x="3962400" y="56388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r</a:t>
            </a:r>
            <a:r>
              <a:rPr lang="en-US"/>
              <a:t> = 1300 km</a:t>
            </a:r>
            <a:endParaRPr lang="en-US" baseline="30000"/>
          </a:p>
        </p:txBody>
      </p:sp>
      <p:sp>
        <p:nvSpPr>
          <p:cNvPr id="219153" name="Rectangle 17"/>
          <p:cNvSpPr>
            <a:spLocks noChangeArrowheads="1"/>
          </p:cNvSpPr>
          <p:nvPr/>
        </p:nvSpPr>
        <p:spPr bwMode="auto">
          <a:xfrm>
            <a:off x="2362200" y="4800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>
                <a:latin typeface="Symbol" pitchFamily="18" charset="2"/>
              </a:rPr>
              <a:t>Q</a:t>
            </a:r>
            <a:endParaRPr lang="en-US" sz="2000" baseline="30000">
              <a:latin typeface="Symbol" pitchFamily="18" charset="2"/>
            </a:endParaRPr>
          </a:p>
        </p:txBody>
      </p:sp>
      <p:sp>
        <p:nvSpPr>
          <p:cNvPr id="219154" name="Rectangle 18"/>
          <p:cNvSpPr>
            <a:spLocks noChangeArrowheads="1"/>
          </p:cNvSpPr>
          <p:nvPr/>
        </p:nvSpPr>
        <p:spPr bwMode="auto">
          <a:xfrm>
            <a:off x="3962400" y="22098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1 cm = 100 km</a:t>
            </a:r>
          </a:p>
        </p:txBody>
      </p:sp>
      <p:sp>
        <p:nvSpPr>
          <p:cNvPr id="31755" name="Rectangle 19"/>
          <p:cNvSpPr>
            <a:spLocks noChangeArrowheads="1"/>
          </p:cNvSpPr>
          <p:nvPr/>
        </p:nvSpPr>
        <p:spPr bwMode="auto">
          <a:xfrm>
            <a:off x="2819400" y="22098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scale: </a:t>
            </a:r>
          </a:p>
        </p:txBody>
      </p:sp>
      <p:sp>
        <p:nvSpPr>
          <p:cNvPr id="219157" name="Rectangle 21"/>
          <p:cNvSpPr>
            <a:spLocks noChangeArrowheads="1"/>
          </p:cNvSpPr>
          <p:nvPr/>
        </p:nvSpPr>
        <p:spPr bwMode="auto">
          <a:xfrm>
            <a:off x="3581400" y="35814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219158" name="Freeform 22"/>
          <p:cNvSpPr>
            <a:spLocks/>
          </p:cNvSpPr>
          <p:nvPr/>
        </p:nvSpPr>
        <p:spPr bwMode="auto">
          <a:xfrm>
            <a:off x="1219200" y="3429000"/>
            <a:ext cx="4878388" cy="1747838"/>
          </a:xfrm>
          <a:custGeom>
            <a:avLst/>
            <a:gdLst>
              <a:gd name="T0" fmla="*/ 27722519 w 3073"/>
              <a:gd name="T1" fmla="*/ 2147483647 h 1101"/>
              <a:gd name="T2" fmla="*/ 0 w 3073"/>
              <a:gd name="T3" fmla="*/ 2147483647 h 1101"/>
              <a:gd name="T4" fmla="*/ 2147483647 w 3073"/>
              <a:gd name="T5" fmla="*/ 0 h 1101"/>
              <a:gd name="T6" fmla="*/ 0 60000 65536"/>
              <a:gd name="T7" fmla="*/ 0 60000 65536"/>
              <a:gd name="T8" fmla="*/ 0 60000 65536"/>
              <a:gd name="T9" fmla="*/ 0 w 3073"/>
              <a:gd name="T10" fmla="*/ 0 h 1101"/>
              <a:gd name="T11" fmla="*/ 3073 w 3073"/>
              <a:gd name="T12" fmla="*/ 1101 h 1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73" h="1101">
                <a:moveTo>
                  <a:pt x="11" y="1090"/>
                </a:moveTo>
                <a:lnTo>
                  <a:pt x="0" y="1101"/>
                </a:lnTo>
                <a:lnTo>
                  <a:pt x="3073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160" name="Freeform 24"/>
          <p:cNvSpPr>
            <a:spLocks/>
          </p:cNvSpPr>
          <p:nvPr/>
        </p:nvSpPr>
        <p:spPr bwMode="auto">
          <a:xfrm>
            <a:off x="6096000" y="3429000"/>
            <a:ext cx="846138" cy="1600200"/>
          </a:xfrm>
          <a:custGeom>
            <a:avLst/>
            <a:gdLst>
              <a:gd name="T0" fmla="*/ 0 w 533"/>
              <a:gd name="T1" fmla="*/ 0 h 1008"/>
              <a:gd name="T2" fmla="*/ 1343244650 w 533"/>
              <a:gd name="T3" fmla="*/ 2147483647 h 1008"/>
              <a:gd name="T4" fmla="*/ 0 60000 65536"/>
              <a:gd name="T5" fmla="*/ 0 60000 65536"/>
              <a:gd name="T6" fmla="*/ 0 w 533"/>
              <a:gd name="T7" fmla="*/ 0 h 1008"/>
              <a:gd name="T8" fmla="*/ 533 w 533"/>
              <a:gd name="T9" fmla="*/ 1008 h 10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3" h="1008">
                <a:moveTo>
                  <a:pt x="0" y="0"/>
                </a:moveTo>
                <a:lnTo>
                  <a:pt x="533" y="100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161" name="Rectangle 25"/>
          <p:cNvSpPr>
            <a:spLocks noChangeArrowheads="1"/>
          </p:cNvSpPr>
          <p:nvPr/>
        </p:nvSpPr>
        <p:spPr bwMode="auto">
          <a:xfrm>
            <a:off x="6019800" y="4114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219162" name="Rectangle 26"/>
          <p:cNvSpPr>
            <a:spLocks noChangeArrowheads="1"/>
          </p:cNvSpPr>
          <p:nvPr/>
        </p:nvSpPr>
        <p:spPr bwMode="auto">
          <a:xfrm>
            <a:off x="6019800" y="56388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 @ 12</a:t>
            </a:r>
            <a:r>
              <a:rPr lang="en-US" baseline="30000"/>
              <a:t>o</a:t>
            </a:r>
          </a:p>
        </p:txBody>
      </p:sp>
      <p:sp>
        <p:nvSpPr>
          <p:cNvPr id="31761" name="Rectangle 28"/>
          <p:cNvSpPr>
            <a:spLocks noChangeArrowheads="1"/>
          </p:cNvSpPr>
          <p:nvPr/>
        </p:nvSpPr>
        <p:spPr bwMode="auto">
          <a:xfrm>
            <a:off x="2438400" y="914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rgbClr val="FF3300"/>
                </a:solidFill>
              </a:rPr>
              <a:t> = 470 km @ 300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1762" name="Rectangle 29"/>
          <p:cNvSpPr>
            <a:spLocks noChangeArrowheads="1"/>
          </p:cNvSpPr>
          <p:nvPr/>
        </p:nvSpPr>
        <p:spPr bwMode="auto">
          <a:xfrm>
            <a:off x="2438400" y="14478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3</a:t>
            </a:r>
            <a:r>
              <a:rPr lang="en-US">
                <a:solidFill>
                  <a:srgbClr val="FF3300"/>
                </a:solidFill>
              </a:rPr>
              <a:t> = 280 km @ 110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19167" name="Rectangle 31"/>
          <p:cNvSpPr>
            <a:spLocks noChangeArrowheads="1"/>
          </p:cNvSpPr>
          <p:nvPr/>
        </p:nvSpPr>
        <p:spPr bwMode="auto">
          <a:xfrm>
            <a:off x="6858000" y="4191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219168" name="Freeform 32"/>
          <p:cNvSpPr>
            <a:spLocks/>
          </p:cNvSpPr>
          <p:nvPr/>
        </p:nvSpPr>
        <p:spPr bwMode="auto">
          <a:xfrm>
            <a:off x="6732588" y="4032250"/>
            <a:ext cx="215900" cy="992188"/>
          </a:xfrm>
          <a:custGeom>
            <a:avLst/>
            <a:gdLst>
              <a:gd name="T0" fmla="*/ 342741195 w 136"/>
              <a:gd name="T1" fmla="*/ 1575099025 h 625"/>
              <a:gd name="T2" fmla="*/ 0 w 136"/>
              <a:gd name="T3" fmla="*/ 0 h 625"/>
              <a:gd name="T4" fmla="*/ 0 60000 65536"/>
              <a:gd name="T5" fmla="*/ 0 60000 65536"/>
              <a:gd name="T6" fmla="*/ 0 w 136"/>
              <a:gd name="T7" fmla="*/ 0 h 625"/>
              <a:gd name="T8" fmla="*/ 136 w 136"/>
              <a:gd name="T9" fmla="*/ 625 h 6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" h="625">
                <a:moveTo>
                  <a:pt x="136" y="625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9169" name="Freeform 33"/>
          <p:cNvSpPr>
            <a:spLocks/>
          </p:cNvSpPr>
          <p:nvPr/>
        </p:nvSpPr>
        <p:spPr bwMode="auto">
          <a:xfrm>
            <a:off x="2355850" y="4937125"/>
            <a:ext cx="53975" cy="236538"/>
          </a:xfrm>
          <a:custGeom>
            <a:avLst/>
            <a:gdLst>
              <a:gd name="T0" fmla="*/ 68043419 w 34"/>
              <a:gd name="T1" fmla="*/ 375504814 h 149"/>
              <a:gd name="T2" fmla="*/ 75604678 w 34"/>
              <a:gd name="T3" fmla="*/ 199093526 h 149"/>
              <a:gd name="T4" fmla="*/ 0 w 34"/>
              <a:gd name="T5" fmla="*/ 0 h 149"/>
              <a:gd name="T6" fmla="*/ 0 60000 65536"/>
              <a:gd name="T7" fmla="*/ 0 60000 65536"/>
              <a:gd name="T8" fmla="*/ 0 60000 65536"/>
              <a:gd name="T9" fmla="*/ 0 w 34"/>
              <a:gd name="T10" fmla="*/ 0 h 149"/>
              <a:gd name="T11" fmla="*/ 34 w 34"/>
              <a:gd name="T12" fmla="*/ 149 h 1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149">
                <a:moveTo>
                  <a:pt x="27" y="149"/>
                </a:moveTo>
                <a:cubicBezTo>
                  <a:pt x="28" y="137"/>
                  <a:pt x="34" y="104"/>
                  <a:pt x="30" y="79"/>
                </a:cubicBezTo>
                <a:cubicBezTo>
                  <a:pt x="26" y="54"/>
                  <a:pt x="6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990600" y="4267200"/>
            <a:ext cx="1371600" cy="1219200"/>
            <a:chOff x="3984" y="2448"/>
            <a:chExt cx="864" cy="768"/>
          </a:xfrm>
        </p:grpSpPr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4128" y="2832"/>
              <a:ext cx="720" cy="384"/>
              <a:chOff x="4464" y="3024"/>
              <a:chExt cx="720" cy="384"/>
            </a:xfrm>
          </p:grpSpPr>
          <p:sp>
            <p:nvSpPr>
              <p:cNvPr id="31778" name="Line 36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9" name="Rectangle 37"/>
              <p:cNvSpPr>
                <a:spLocks noChangeArrowheads="1"/>
              </p:cNvSpPr>
              <p:nvPr/>
            </p:nvSpPr>
            <p:spPr bwMode="auto">
              <a:xfrm>
                <a:off x="4800" y="3024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2000"/>
                  <a:t>0</a:t>
                </a:r>
                <a:r>
                  <a:rPr lang="en-US" sz="2000" baseline="30000"/>
                  <a:t>o</a:t>
                </a:r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984" y="2448"/>
              <a:ext cx="384" cy="576"/>
              <a:chOff x="4320" y="2640"/>
              <a:chExt cx="384" cy="576"/>
            </a:xfrm>
          </p:grpSpPr>
          <p:sp>
            <p:nvSpPr>
              <p:cNvPr id="31776" name="Line 39"/>
              <p:cNvSpPr>
                <a:spLocks noChangeShapeType="1"/>
              </p:cNvSpPr>
              <p:nvPr/>
            </p:nvSpPr>
            <p:spPr bwMode="auto">
              <a:xfrm flipV="1">
                <a:off x="4464" y="2928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Rectangle 40"/>
              <p:cNvSpPr>
                <a:spLocks noChangeArrowheads="1"/>
              </p:cNvSpPr>
              <p:nvPr/>
            </p:nvSpPr>
            <p:spPr bwMode="auto">
              <a:xfrm>
                <a:off x="4320" y="2640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2000"/>
                  <a:t>90</a:t>
                </a:r>
                <a:r>
                  <a:rPr lang="en-US" sz="2000" baseline="30000"/>
                  <a:t>o</a:t>
                </a:r>
              </a:p>
            </p:txBody>
          </p:sp>
        </p:grp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6934200" y="4724400"/>
            <a:ext cx="1143000" cy="609600"/>
            <a:chOff x="4464" y="3024"/>
            <a:chExt cx="720" cy="384"/>
          </a:xfrm>
        </p:grpSpPr>
        <p:sp>
          <p:nvSpPr>
            <p:cNvPr id="31772" name="Line 42"/>
            <p:cNvSpPr>
              <a:spLocks noChangeShapeType="1"/>
            </p:cNvSpPr>
            <p:nvPr/>
          </p:nvSpPr>
          <p:spPr bwMode="auto">
            <a:xfrm>
              <a:off x="4464" y="32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Rectangle 43"/>
            <p:cNvSpPr>
              <a:spLocks noChangeArrowheads="1"/>
            </p:cNvSpPr>
            <p:nvPr/>
          </p:nvSpPr>
          <p:spPr bwMode="auto">
            <a:xfrm>
              <a:off x="4800" y="302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/>
                <a:t>0</a:t>
              </a:r>
              <a:r>
                <a:rPr lang="en-US" sz="2000" baseline="30000"/>
                <a:t>o</a:t>
              </a:r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6096000" y="3124200"/>
            <a:ext cx="1143000" cy="609600"/>
            <a:chOff x="4464" y="3024"/>
            <a:chExt cx="720" cy="384"/>
          </a:xfrm>
        </p:grpSpPr>
        <p:sp>
          <p:nvSpPr>
            <p:cNvPr id="31770" name="Line 45"/>
            <p:cNvSpPr>
              <a:spLocks noChangeShapeType="1"/>
            </p:cNvSpPr>
            <p:nvPr/>
          </p:nvSpPr>
          <p:spPr bwMode="auto">
            <a:xfrm>
              <a:off x="4464" y="32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Rectangle 46"/>
            <p:cNvSpPr>
              <a:spLocks noChangeArrowheads="1"/>
            </p:cNvSpPr>
            <p:nvPr/>
          </p:nvSpPr>
          <p:spPr bwMode="auto">
            <a:xfrm>
              <a:off x="4800" y="302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/>
                <a:t>0</a:t>
              </a:r>
              <a:r>
                <a:rPr lang="en-US" sz="2000" baseline="30000"/>
                <a:t>o</a:t>
              </a:r>
            </a:p>
          </p:txBody>
        </p:sp>
      </p:grpSp>
      <p:pic>
        <p:nvPicPr>
          <p:cNvPr id="31769" name="Picture 47" descr="j033787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27495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9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1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animBg="1"/>
      <p:bldP spid="219150" grpId="0"/>
      <p:bldP spid="219151" grpId="0" animBg="1"/>
      <p:bldP spid="219152" grpId="0"/>
      <p:bldP spid="219153" grpId="0"/>
      <p:bldP spid="219154" grpId="0"/>
      <p:bldP spid="219157" grpId="0"/>
      <p:bldP spid="219158" grpId="0" animBg="1"/>
      <p:bldP spid="219160" grpId="0" animBg="1"/>
      <p:bldP spid="219161" grpId="0"/>
      <p:bldP spid="219162" grpId="0"/>
      <p:bldP spid="219167" grpId="0"/>
      <p:bldP spid="219168" grpId="0" animBg="1"/>
      <p:bldP spid="2191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2971800" y="3810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  <a:r>
              <a:rPr lang="en-US">
                <a:solidFill>
                  <a:srgbClr val="FF3300"/>
                </a:solidFill>
              </a:rPr>
              <a:t> = 65 m @ 15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1752600" y="3810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Add.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533400"/>
            <a:ext cx="2286000" cy="1825625"/>
            <a:chOff x="1800" y="11412"/>
            <a:chExt cx="2700" cy="216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800" y="11412"/>
              <a:ext cx="2700" cy="1514"/>
              <a:chOff x="1080" y="12312"/>
              <a:chExt cx="2700" cy="1514"/>
            </a:xfrm>
          </p:grpSpPr>
          <p:sp>
            <p:nvSpPr>
              <p:cNvPr id="32800" name="Line 9"/>
              <p:cNvSpPr>
                <a:spLocks noChangeShapeType="1"/>
              </p:cNvSpPr>
              <p:nvPr/>
            </p:nvSpPr>
            <p:spPr bwMode="auto">
              <a:xfrm>
                <a:off x="2340" y="12746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Line 10"/>
              <p:cNvSpPr>
                <a:spLocks noChangeShapeType="1"/>
              </p:cNvSpPr>
              <p:nvPr/>
            </p:nvSpPr>
            <p:spPr bwMode="auto">
              <a:xfrm rot="5400000">
                <a:off x="2340" y="12746"/>
                <a:ext cx="1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Text Box 11"/>
              <p:cNvSpPr txBox="1">
                <a:spLocks noChangeArrowheads="1"/>
              </p:cNvSpPr>
              <p:nvPr/>
            </p:nvSpPr>
            <p:spPr bwMode="auto">
              <a:xfrm>
                <a:off x="28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32803" name="Text Box 12"/>
              <p:cNvSpPr txBox="1">
                <a:spLocks noChangeArrowheads="1"/>
              </p:cNvSpPr>
              <p:nvPr/>
            </p:nvSpPr>
            <p:spPr bwMode="auto">
              <a:xfrm>
                <a:off x="1080" y="1303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180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  <p:sp>
            <p:nvSpPr>
              <p:cNvPr id="32804" name="Text Box 13"/>
              <p:cNvSpPr txBox="1">
                <a:spLocks noChangeArrowheads="1"/>
              </p:cNvSpPr>
              <p:nvPr/>
            </p:nvSpPr>
            <p:spPr bwMode="auto">
              <a:xfrm>
                <a:off x="1980" y="1231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800"/>
                  <a:t> 90</a:t>
                </a:r>
                <a:r>
                  <a:rPr lang="en-US" sz="1800" baseline="30000"/>
                  <a:t>o</a:t>
                </a:r>
                <a:endParaRPr lang="en-US" sz="1800"/>
              </a:p>
            </p:txBody>
          </p:sp>
        </p:grpSp>
        <p:sp>
          <p:nvSpPr>
            <p:cNvPr id="32799" name="Text Box 14"/>
            <p:cNvSpPr txBox="1">
              <a:spLocks noChangeArrowheads="1"/>
            </p:cNvSpPr>
            <p:nvPr/>
          </p:nvSpPr>
          <p:spPr bwMode="auto">
            <a:xfrm>
              <a:off x="2700" y="12852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270</a:t>
              </a:r>
              <a:r>
                <a:rPr lang="en-US" sz="1800" baseline="30000"/>
                <a:t>o</a:t>
              </a:r>
              <a:endParaRPr lang="en-US" sz="1800"/>
            </a:p>
          </p:txBody>
        </p:sp>
      </p:grpSp>
      <p:sp>
        <p:nvSpPr>
          <p:cNvPr id="32773" name="Rectangle 16"/>
          <p:cNvSpPr>
            <a:spLocks noChangeArrowheads="1"/>
          </p:cNvSpPr>
          <p:nvPr/>
        </p:nvSpPr>
        <p:spPr bwMode="auto">
          <a:xfrm>
            <a:off x="2971800" y="9906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d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rgbClr val="FF3300"/>
                </a:solidFill>
              </a:rPr>
              <a:t> = 48 m @ 63</a:t>
            </a:r>
            <a:r>
              <a:rPr lang="en-US" baseline="30000">
                <a:solidFill>
                  <a:srgbClr val="FF3300"/>
                </a:solidFill>
              </a:rPr>
              <a:t>o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32774" name="Picture 39" descr="j009104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225" y="374650"/>
            <a:ext cx="254317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200" name="Rectangle 40"/>
          <p:cNvSpPr>
            <a:spLocks noChangeArrowheads="1"/>
          </p:cNvSpPr>
          <p:nvPr/>
        </p:nvSpPr>
        <p:spPr bwMode="auto">
          <a:xfrm>
            <a:off x="4953000" y="5562600"/>
            <a:ext cx="32004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0201" name="Rectangle 41"/>
          <p:cNvSpPr>
            <a:spLocks noChangeArrowheads="1"/>
          </p:cNvSpPr>
          <p:nvPr/>
        </p:nvSpPr>
        <p:spPr bwMode="auto">
          <a:xfrm>
            <a:off x="3581400" y="3505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r</a:t>
            </a:r>
          </a:p>
        </p:txBody>
      </p:sp>
      <p:sp>
        <p:nvSpPr>
          <p:cNvPr id="220202" name="Freeform 42"/>
          <p:cNvSpPr>
            <a:spLocks/>
          </p:cNvSpPr>
          <p:nvPr/>
        </p:nvSpPr>
        <p:spPr bwMode="auto">
          <a:xfrm>
            <a:off x="1219200" y="2574925"/>
            <a:ext cx="5467350" cy="3216275"/>
          </a:xfrm>
          <a:custGeom>
            <a:avLst/>
            <a:gdLst>
              <a:gd name="T0" fmla="*/ 0 w 3444"/>
              <a:gd name="T1" fmla="*/ 2147483647 h 2026"/>
              <a:gd name="T2" fmla="*/ 2147483647 w 3444"/>
              <a:gd name="T3" fmla="*/ 0 h 2026"/>
              <a:gd name="T4" fmla="*/ 0 60000 65536"/>
              <a:gd name="T5" fmla="*/ 0 60000 65536"/>
              <a:gd name="T6" fmla="*/ 0 w 3444"/>
              <a:gd name="T7" fmla="*/ 0 h 2026"/>
              <a:gd name="T8" fmla="*/ 3444 w 3444"/>
              <a:gd name="T9" fmla="*/ 2026 h 20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44" h="2026">
                <a:moveTo>
                  <a:pt x="0" y="2026"/>
                </a:moveTo>
                <a:lnTo>
                  <a:pt x="3444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lgDash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0203" name="Rectangle 43"/>
          <p:cNvSpPr>
            <a:spLocks noChangeArrowheads="1"/>
          </p:cNvSpPr>
          <p:nvPr/>
        </p:nvSpPr>
        <p:spPr bwMode="auto">
          <a:xfrm>
            <a:off x="5105400" y="55626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r</a:t>
            </a:r>
            <a:r>
              <a:rPr lang="en-US"/>
              <a:t> = 110 m</a:t>
            </a:r>
            <a:endParaRPr lang="en-US" baseline="30000"/>
          </a:p>
        </p:txBody>
      </p:sp>
      <p:sp>
        <p:nvSpPr>
          <p:cNvPr id="220204" name="Rectangle 44"/>
          <p:cNvSpPr>
            <a:spLocks noChangeArrowheads="1"/>
          </p:cNvSpPr>
          <p:nvPr/>
        </p:nvSpPr>
        <p:spPr bwMode="auto">
          <a:xfrm>
            <a:off x="2362200" y="5029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>
                <a:latin typeface="Symbol" pitchFamily="18" charset="2"/>
              </a:rPr>
              <a:t>Q</a:t>
            </a:r>
            <a:endParaRPr lang="en-US" sz="2000" baseline="30000">
              <a:latin typeface="Symbol" pitchFamily="18" charset="2"/>
            </a:endParaRPr>
          </a:p>
        </p:txBody>
      </p:sp>
      <p:sp>
        <p:nvSpPr>
          <p:cNvPr id="220205" name="Rectangle 45"/>
          <p:cNvSpPr>
            <a:spLocks noChangeArrowheads="1"/>
          </p:cNvSpPr>
          <p:nvPr/>
        </p:nvSpPr>
        <p:spPr bwMode="auto">
          <a:xfrm>
            <a:off x="3200400" y="17526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1 cm = 10 m</a:t>
            </a:r>
          </a:p>
        </p:txBody>
      </p:sp>
      <p:sp>
        <p:nvSpPr>
          <p:cNvPr id="32781" name="Rectangle 46"/>
          <p:cNvSpPr>
            <a:spLocks noChangeArrowheads="1"/>
          </p:cNvSpPr>
          <p:nvPr/>
        </p:nvSpPr>
        <p:spPr bwMode="auto">
          <a:xfrm>
            <a:off x="2057400" y="17526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scale: </a:t>
            </a:r>
          </a:p>
        </p:txBody>
      </p:sp>
      <p:sp>
        <p:nvSpPr>
          <p:cNvPr id="220207" name="Rectangle 47"/>
          <p:cNvSpPr>
            <a:spLocks noChangeArrowheads="1"/>
          </p:cNvSpPr>
          <p:nvPr/>
        </p:nvSpPr>
        <p:spPr bwMode="auto">
          <a:xfrm>
            <a:off x="3581400" y="5257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220208" name="Freeform 48"/>
          <p:cNvSpPr>
            <a:spLocks/>
          </p:cNvSpPr>
          <p:nvPr/>
        </p:nvSpPr>
        <p:spPr bwMode="auto">
          <a:xfrm>
            <a:off x="1222375" y="4953000"/>
            <a:ext cx="4338638" cy="841375"/>
          </a:xfrm>
          <a:custGeom>
            <a:avLst/>
            <a:gdLst>
              <a:gd name="T0" fmla="*/ 0 w 2733"/>
              <a:gd name="T1" fmla="*/ 1335682594 h 530"/>
              <a:gd name="T2" fmla="*/ 2147483647 w 2733"/>
              <a:gd name="T3" fmla="*/ 0 h 530"/>
              <a:gd name="T4" fmla="*/ 0 60000 65536"/>
              <a:gd name="T5" fmla="*/ 0 60000 65536"/>
              <a:gd name="T6" fmla="*/ 0 w 2733"/>
              <a:gd name="T7" fmla="*/ 0 h 530"/>
              <a:gd name="T8" fmla="*/ 2733 w 2733"/>
              <a:gd name="T9" fmla="*/ 530 h 5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3" h="530">
                <a:moveTo>
                  <a:pt x="0" y="530"/>
                </a:moveTo>
                <a:lnTo>
                  <a:pt x="2733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0209" name="Freeform 49"/>
          <p:cNvSpPr>
            <a:spLocks/>
          </p:cNvSpPr>
          <p:nvPr/>
        </p:nvSpPr>
        <p:spPr bwMode="auto">
          <a:xfrm>
            <a:off x="5557838" y="2568575"/>
            <a:ext cx="1133475" cy="2382838"/>
          </a:xfrm>
          <a:custGeom>
            <a:avLst/>
            <a:gdLst>
              <a:gd name="T0" fmla="*/ 0 w 714"/>
              <a:gd name="T1" fmla="*/ 2147483647 h 1501"/>
              <a:gd name="T2" fmla="*/ 1799391741 w 714"/>
              <a:gd name="T3" fmla="*/ 0 h 1501"/>
              <a:gd name="T4" fmla="*/ 0 60000 65536"/>
              <a:gd name="T5" fmla="*/ 0 60000 65536"/>
              <a:gd name="T6" fmla="*/ 0 w 714"/>
              <a:gd name="T7" fmla="*/ 0 h 1501"/>
              <a:gd name="T8" fmla="*/ 714 w 714"/>
              <a:gd name="T9" fmla="*/ 1501 h 1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4" h="1501">
                <a:moveTo>
                  <a:pt x="0" y="1501"/>
                </a:moveTo>
                <a:lnTo>
                  <a:pt x="71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0210" name="Rectangle 50"/>
          <p:cNvSpPr>
            <a:spLocks noChangeArrowheads="1"/>
          </p:cNvSpPr>
          <p:nvPr/>
        </p:nvSpPr>
        <p:spPr bwMode="auto">
          <a:xfrm>
            <a:off x="6096000" y="3581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220211" name="Rectangle 51"/>
          <p:cNvSpPr>
            <a:spLocks noChangeArrowheads="1"/>
          </p:cNvSpPr>
          <p:nvPr/>
        </p:nvSpPr>
        <p:spPr bwMode="auto">
          <a:xfrm>
            <a:off x="6781800" y="55626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/>
              <a:t> @ 35</a:t>
            </a:r>
            <a:r>
              <a:rPr lang="en-US" baseline="30000"/>
              <a:t>o</a:t>
            </a:r>
          </a:p>
        </p:txBody>
      </p:sp>
      <p:sp>
        <p:nvSpPr>
          <p:cNvPr id="220214" name="Freeform 54"/>
          <p:cNvSpPr>
            <a:spLocks/>
          </p:cNvSpPr>
          <p:nvPr/>
        </p:nvSpPr>
        <p:spPr bwMode="auto">
          <a:xfrm>
            <a:off x="2217738" y="5227638"/>
            <a:ext cx="233362" cy="566737"/>
          </a:xfrm>
          <a:custGeom>
            <a:avLst/>
            <a:gdLst>
              <a:gd name="T0" fmla="*/ 309977731 w 147"/>
              <a:gd name="T1" fmla="*/ 899694283 h 357"/>
              <a:gd name="T2" fmla="*/ 320058331 w 147"/>
              <a:gd name="T3" fmla="*/ 370461821 h 357"/>
              <a:gd name="T4" fmla="*/ 0 w 147"/>
              <a:gd name="T5" fmla="*/ 0 h 357"/>
              <a:gd name="T6" fmla="*/ 0 60000 65536"/>
              <a:gd name="T7" fmla="*/ 0 60000 65536"/>
              <a:gd name="T8" fmla="*/ 0 60000 65536"/>
              <a:gd name="T9" fmla="*/ 0 w 147"/>
              <a:gd name="T10" fmla="*/ 0 h 357"/>
              <a:gd name="T11" fmla="*/ 147 w 147"/>
              <a:gd name="T12" fmla="*/ 357 h 3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357">
                <a:moveTo>
                  <a:pt x="123" y="357"/>
                </a:moveTo>
                <a:cubicBezTo>
                  <a:pt x="124" y="322"/>
                  <a:pt x="147" y="206"/>
                  <a:pt x="127" y="147"/>
                </a:cubicBezTo>
                <a:cubicBezTo>
                  <a:pt x="107" y="88"/>
                  <a:pt x="27" y="31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990600" y="4876800"/>
            <a:ext cx="1371600" cy="1219200"/>
            <a:chOff x="3984" y="2448"/>
            <a:chExt cx="864" cy="768"/>
          </a:xfrm>
        </p:grpSpPr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4128" y="2832"/>
              <a:ext cx="720" cy="384"/>
              <a:chOff x="4464" y="3024"/>
              <a:chExt cx="720" cy="384"/>
            </a:xfrm>
          </p:grpSpPr>
          <p:sp>
            <p:nvSpPr>
              <p:cNvPr id="32796" name="Line 57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Rectangle 58"/>
              <p:cNvSpPr>
                <a:spLocks noChangeArrowheads="1"/>
              </p:cNvSpPr>
              <p:nvPr/>
            </p:nvSpPr>
            <p:spPr bwMode="auto">
              <a:xfrm>
                <a:off x="4800" y="3024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2000"/>
                  <a:t>0</a:t>
                </a:r>
                <a:r>
                  <a:rPr lang="en-US" sz="2000" baseline="30000"/>
                  <a:t>o</a:t>
                </a:r>
              </a:p>
            </p:txBody>
          </p:sp>
        </p:grp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3984" y="2448"/>
              <a:ext cx="384" cy="576"/>
              <a:chOff x="4320" y="2640"/>
              <a:chExt cx="384" cy="576"/>
            </a:xfrm>
          </p:grpSpPr>
          <p:sp>
            <p:nvSpPr>
              <p:cNvPr id="32794" name="Line 60"/>
              <p:cNvSpPr>
                <a:spLocks noChangeShapeType="1"/>
              </p:cNvSpPr>
              <p:nvPr/>
            </p:nvSpPr>
            <p:spPr bwMode="auto">
              <a:xfrm flipV="1">
                <a:off x="4464" y="2928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5" name="Rectangle 61"/>
              <p:cNvSpPr>
                <a:spLocks noChangeArrowheads="1"/>
              </p:cNvSpPr>
              <p:nvPr/>
            </p:nvSpPr>
            <p:spPr bwMode="auto">
              <a:xfrm>
                <a:off x="4320" y="2640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2000"/>
                  <a:t>90</a:t>
                </a:r>
                <a:r>
                  <a:rPr lang="en-US" sz="2000" baseline="30000"/>
                  <a:t>o</a:t>
                </a:r>
              </a:p>
            </p:txBody>
          </p:sp>
        </p:grp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5562600" y="4648200"/>
            <a:ext cx="1143000" cy="609600"/>
            <a:chOff x="4464" y="3024"/>
            <a:chExt cx="720" cy="384"/>
          </a:xfrm>
        </p:grpSpPr>
        <p:sp>
          <p:nvSpPr>
            <p:cNvPr id="32790" name="Line 66"/>
            <p:cNvSpPr>
              <a:spLocks noChangeShapeType="1"/>
            </p:cNvSpPr>
            <p:nvPr/>
          </p:nvSpPr>
          <p:spPr bwMode="auto">
            <a:xfrm>
              <a:off x="4464" y="321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Rectangle 67"/>
            <p:cNvSpPr>
              <a:spLocks noChangeArrowheads="1"/>
            </p:cNvSpPr>
            <p:nvPr/>
          </p:nvSpPr>
          <p:spPr bwMode="auto">
            <a:xfrm>
              <a:off x="4800" y="302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000"/>
                <a:t>0</a:t>
              </a:r>
              <a:r>
                <a:rPr lang="en-US" sz="2000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0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0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0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00" grpId="0" animBg="1"/>
      <p:bldP spid="220201" grpId="0"/>
      <p:bldP spid="220202" grpId="0" animBg="1"/>
      <p:bldP spid="220203" grpId="0"/>
      <p:bldP spid="220204" grpId="0"/>
      <p:bldP spid="220205" grpId="0"/>
      <p:bldP spid="220207" grpId="0"/>
      <p:bldP spid="220208" grpId="0" animBg="1"/>
      <p:bldP spid="220209" grpId="0" animBg="1"/>
      <p:bldP spid="220210" grpId="0"/>
      <p:bldP spid="220211" grpId="0"/>
      <p:bldP spid="2202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259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Vectors and 2-D Motion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and 2-D Motion</dc:title>
  <dc:creator>Chris</dc:creator>
  <cp:lastModifiedBy>Chris</cp:lastModifiedBy>
  <cp:revision>1</cp:revision>
  <dcterms:created xsi:type="dcterms:W3CDTF">2012-08-07T03:12:12Z</dcterms:created>
  <dcterms:modified xsi:type="dcterms:W3CDTF">2012-08-07T03:16:21Z</dcterms:modified>
</cp:coreProperties>
</file>