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AFD74-FD24-4544-B35A-110230FDB0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5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957D-EB89-49FA-8CAC-73F118285B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3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A86E8-59C4-4A39-9459-302728084E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ED5D-2768-411E-BC65-ED6434E54E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1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3477-5BD1-49E6-8D51-9900921F2E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4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F0848-0BD6-42BF-A020-B9A239EB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8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2B78-F376-4399-B8C6-EEBBBC113A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8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2DB48-6480-4729-8584-027EF9DC8B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6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22491-F6E4-495B-A1BB-B0E8521A01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6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F263-140A-422A-894F-A1FCBFCB65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2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606A-B1D3-45F4-B211-E8030AD1CF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07F06-07E0-44EB-B866-89EE2ACA43C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F:\Teachers\North\tombc\movies\light%20energy.as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F:\Teachers\North\tombc\movies\phy03_vid_emspectrum_300.mov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F:\Teachers\North\tombc\movies\speed%20of%20light.as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911350" y="3048000"/>
            <a:ext cx="5583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3300"/>
                </a:solidFill>
              </a:rPr>
              <a:t>Chapter 20.4 Electromagnetic Light</a:t>
            </a:r>
            <a:endParaRPr lang="en-US" sz="3600" b="1" dirty="0">
              <a:solidFill>
                <a:srgbClr val="FF3300"/>
              </a:solidFill>
            </a:endParaRPr>
          </a:p>
        </p:txBody>
      </p:sp>
      <p:pic>
        <p:nvPicPr>
          <p:cNvPr id="2051" name="Picture 4" descr="j007875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0" y="836613"/>
            <a:ext cx="19685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9" descr="sl01360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4479925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j033179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906463"/>
            <a:ext cx="175895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j0436364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4197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 descr="j0104266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4221163"/>
            <a:ext cx="158115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 descr="an00224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4419600"/>
            <a:ext cx="1701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6" descr="rainbow-to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569913"/>
            <a:ext cx="1657350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3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1268413" y="727075"/>
            <a:ext cx="6551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</a:rPr>
              <a:t>Electromagnetic Radiation (i.e., light)</a:t>
            </a:r>
            <a:r>
              <a:rPr lang="en-US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5" name="Rectangle 11"/>
          <p:cNvSpPr>
            <a:spLocks noChangeArrowheads="1"/>
          </p:cNvSpPr>
          <p:nvPr/>
        </p:nvSpPr>
        <p:spPr bwMode="auto">
          <a:xfrm>
            <a:off x="1468438" y="1454150"/>
            <a:ext cx="520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</a:t>
            </a: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1481138" y="2455863"/>
            <a:ext cx="520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</a:t>
            </a:r>
          </a:p>
        </p:txBody>
      </p:sp>
      <p:grpSp>
        <p:nvGrpSpPr>
          <p:cNvPr id="397395" name="Group 83"/>
          <p:cNvGrpSpPr>
            <a:grpSpLocks/>
          </p:cNvGrpSpPr>
          <p:nvPr/>
        </p:nvGrpSpPr>
        <p:grpSpPr bwMode="auto">
          <a:xfrm>
            <a:off x="2162175" y="3854450"/>
            <a:ext cx="6230938" cy="1905000"/>
            <a:chOff x="1407" y="2068"/>
            <a:chExt cx="3925" cy="1200"/>
          </a:xfrm>
        </p:grpSpPr>
        <p:sp>
          <p:nvSpPr>
            <p:cNvPr id="3087" name="Freeform 24"/>
            <p:cNvSpPr>
              <a:spLocks/>
            </p:cNvSpPr>
            <p:nvPr/>
          </p:nvSpPr>
          <p:spPr bwMode="auto">
            <a:xfrm>
              <a:off x="1527" y="2068"/>
              <a:ext cx="3085" cy="1200"/>
            </a:xfrm>
            <a:custGeom>
              <a:avLst/>
              <a:gdLst>
                <a:gd name="T0" fmla="*/ 0 w 5400"/>
                <a:gd name="T1" fmla="*/ 64 h 2100"/>
                <a:gd name="T2" fmla="*/ 22 w 5400"/>
                <a:gd name="T3" fmla="*/ 9 h 2100"/>
                <a:gd name="T4" fmla="*/ 44 w 5400"/>
                <a:gd name="T5" fmla="*/ 9 h 2100"/>
                <a:gd name="T6" fmla="*/ 66 w 5400"/>
                <a:gd name="T7" fmla="*/ 64 h 2100"/>
                <a:gd name="T8" fmla="*/ 88 w 5400"/>
                <a:gd name="T9" fmla="*/ 119 h 2100"/>
                <a:gd name="T10" fmla="*/ 109 w 5400"/>
                <a:gd name="T11" fmla="*/ 119 h 2100"/>
                <a:gd name="T12" fmla="*/ 131 w 5400"/>
                <a:gd name="T13" fmla="*/ 64 h 2100"/>
                <a:gd name="T14" fmla="*/ 154 w 5400"/>
                <a:gd name="T15" fmla="*/ 9 h 2100"/>
                <a:gd name="T16" fmla="*/ 175 w 5400"/>
                <a:gd name="T17" fmla="*/ 9 h 2100"/>
                <a:gd name="T18" fmla="*/ 197 w 5400"/>
                <a:gd name="T19" fmla="*/ 64 h 2100"/>
                <a:gd name="T20" fmla="*/ 219 w 5400"/>
                <a:gd name="T21" fmla="*/ 119 h 2100"/>
                <a:gd name="T22" fmla="*/ 241 w 5400"/>
                <a:gd name="T23" fmla="*/ 119 h 2100"/>
                <a:gd name="T24" fmla="*/ 263 w 5400"/>
                <a:gd name="T25" fmla="*/ 64 h 2100"/>
                <a:gd name="T26" fmla="*/ 285 w 5400"/>
                <a:gd name="T27" fmla="*/ 9 h 2100"/>
                <a:gd name="T28" fmla="*/ 307 w 5400"/>
                <a:gd name="T29" fmla="*/ 9 h 2100"/>
                <a:gd name="T30" fmla="*/ 328 w 5400"/>
                <a:gd name="T31" fmla="*/ 64 h 21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00" h="2100">
                  <a:moveTo>
                    <a:pt x="0" y="1050"/>
                  </a:moveTo>
                  <a:cubicBezTo>
                    <a:pt x="120" y="675"/>
                    <a:pt x="240" y="300"/>
                    <a:pt x="360" y="150"/>
                  </a:cubicBezTo>
                  <a:cubicBezTo>
                    <a:pt x="480" y="0"/>
                    <a:pt x="600" y="0"/>
                    <a:pt x="720" y="150"/>
                  </a:cubicBezTo>
                  <a:cubicBezTo>
                    <a:pt x="840" y="300"/>
                    <a:pt x="960" y="750"/>
                    <a:pt x="1080" y="1050"/>
                  </a:cubicBezTo>
                  <a:cubicBezTo>
                    <a:pt x="1200" y="1350"/>
                    <a:pt x="1320" y="1800"/>
                    <a:pt x="1440" y="1950"/>
                  </a:cubicBezTo>
                  <a:cubicBezTo>
                    <a:pt x="1560" y="2100"/>
                    <a:pt x="1680" y="2100"/>
                    <a:pt x="1800" y="1950"/>
                  </a:cubicBezTo>
                  <a:cubicBezTo>
                    <a:pt x="1920" y="1800"/>
                    <a:pt x="2040" y="1350"/>
                    <a:pt x="2160" y="1050"/>
                  </a:cubicBezTo>
                  <a:cubicBezTo>
                    <a:pt x="2280" y="750"/>
                    <a:pt x="2400" y="300"/>
                    <a:pt x="2520" y="150"/>
                  </a:cubicBezTo>
                  <a:cubicBezTo>
                    <a:pt x="2640" y="0"/>
                    <a:pt x="2760" y="0"/>
                    <a:pt x="2880" y="150"/>
                  </a:cubicBezTo>
                  <a:cubicBezTo>
                    <a:pt x="3000" y="300"/>
                    <a:pt x="3120" y="750"/>
                    <a:pt x="3240" y="1050"/>
                  </a:cubicBezTo>
                  <a:cubicBezTo>
                    <a:pt x="3360" y="1350"/>
                    <a:pt x="3480" y="1800"/>
                    <a:pt x="3600" y="1950"/>
                  </a:cubicBezTo>
                  <a:cubicBezTo>
                    <a:pt x="3720" y="2100"/>
                    <a:pt x="3840" y="2100"/>
                    <a:pt x="3960" y="1950"/>
                  </a:cubicBezTo>
                  <a:cubicBezTo>
                    <a:pt x="4080" y="1800"/>
                    <a:pt x="4200" y="1350"/>
                    <a:pt x="4320" y="1050"/>
                  </a:cubicBezTo>
                  <a:cubicBezTo>
                    <a:pt x="4440" y="750"/>
                    <a:pt x="4560" y="300"/>
                    <a:pt x="4680" y="150"/>
                  </a:cubicBezTo>
                  <a:cubicBezTo>
                    <a:pt x="4800" y="0"/>
                    <a:pt x="4920" y="0"/>
                    <a:pt x="5040" y="150"/>
                  </a:cubicBezTo>
                  <a:cubicBezTo>
                    <a:pt x="5160" y="300"/>
                    <a:pt x="5280" y="675"/>
                    <a:pt x="5400" y="1050"/>
                  </a:cubicBez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88" name="Freeform 25" descr="30%"/>
            <p:cNvSpPr>
              <a:spLocks/>
            </p:cNvSpPr>
            <p:nvPr/>
          </p:nvSpPr>
          <p:spPr bwMode="auto">
            <a:xfrm>
              <a:off x="1407" y="2222"/>
              <a:ext cx="3205" cy="806"/>
            </a:xfrm>
            <a:custGeom>
              <a:avLst/>
              <a:gdLst>
                <a:gd name="T0" fmla="*/ 13 w 5610"/>
                <a:gd name="T1" fmla="*/ 49 h 1410"/>
                <a:gd name="T2" fmla="*/ 2 w 5610"/>
                <a:gd name="T3" fmla="*/ 71 h 1410"/>
                <a:gd name="T4" fmla="*/ 13 w 5610"/>
                <a:gd name="T5" fmla="*/ 82 h 1410"/>
                <a:gd name="T6" fmla="*/ 79 w 5610"/>
                <a:gd name="T7" fmla="*/ 49 h 1410"/>
                <a:gd name="T8" fmla="*/ 145 w 5610"/>
                <a:gd name="T9" fmla="*/ 6 h 1410"/>
                <a:gd name="T10" fmla="*/ 155 w 5610"/>
                <a:gd name="T11" fmla="*/ 17 h 1410"/>
                <a:gd name="T12" fmla="*/ 145 w 5610"/>
                <a:gd name="T13" fmla="*/ 49 h 1410"/>
                <a:gd name="T14" fmla="*/ 133 w 5610"/>
                <a:gd name="T15" fmla="*/ 71 h 1410"/>
                <a:gd name="T16" fmla="*/ 145 w 5610"/>
                <a:gd name="T17" fmla="*/ 82 h 1410"/>
                <a:gd name="T18" fmla="*/ 210 w 5610"/>
                <a:gd name="T19" fmla="*/ 49 h 1410"/>
                <a:gd name="T20" fmla="*/ 276 w 5610"/>
                <a:gd name="T21" fmla="*/ 6 h 1410"/>
                <a:gd name="T22" fmla="*/ 287 w 5610"/>
                <a:gd name="T23" fmla="*/ 17 h 1410"/>
                <a:gd name="T24" fmla="*/ 276 w 5610"/>
                <a:gd name="T25" fmla="*/ 49 h 1410"/>
                <a:gd name="T26" fmla="*/ 265 w 5610"/>
                <a:gd name="T27" fmla="*/ 71 h 1410"/>
                <a:gd name="T28" fmla="*/ 276 w 5610"/>
                <a:gd name="T29" fmla="*/ 82 h 1410"/>
                <a:gd name="T30" fmla="*/ 342 w 5610"/>
                <a:gd name="T31" fmla="*/ 49 h 14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610" h="1410">
                  <a:moveTo>
                    <a:pt x="210" y="810"/>
                  </a:moveTo>
                  <a:cubicBezTo>
                    <a:pt x="120" y="945"/>
                    <a:pt x="30" y="1080"/>
                    <a:pt x="30" y="1170"/>
                  </a:cubicBezTo>
                  <a:cubicBezTo>
                    <a:pt x="30" y="1260"/>
                    <a:pt x="0" y="1410"/>
                    <a:pt x="210" y="1350"/>
                  </a:cubicBezTo>
                  <a:cubicBezTo>
                    <a:pt x="420" y="1290"/>
                    <a:pt x="930" y="1020"/>
                    <a:pt x="1290" y="810"/>
                  </a:cubicBezTo>
                  <a:cubicBezTo>
                    <a:pt x="1650" y="600"/>
                    <a:pt x="2160" y="180"/>
                    <a:pt x="2370" y="90"/>
                  </a:cubicBezTo>
                  <a:cubicBezTo>
                    <a:pt x="2580" y="0"/>
                    <a:pt x="2550" y="150"/>
                    <a:pt x="2550" y="270"/>
                  </a:cubicBezTo>
                  <a:cubicBezTo>
                    <a:pt x="2550" y="390"/>
                    <a:pt x="2430" y="660"/>
                    <a:pt x="2370" y="810"/>
                  </a:cubicBezTo>
                  <a:cubicBezTo>
                    <a:pt x="2310" y="960"/>
                    <a:pt x="2190" y="1080"/>
                    <a:pt x="2190" y="1170"/>
                  </a:cubicBezTo>
                  <a:cubicBezTo>
                    <a:pt x="2190" y="1260"/>
                    <a:pt x="2160" y="1410"/>
                    <a:pt x="2370" y="1350"/>
                  </a:cubicBezTo>
                  <a:cubicBezTo>
                    <a:pt x="2580" y="1290"/>
                    <a:pt x="3090" y="1020"/>
                    <a:pt x="3450" y="810"/>
                  </a:cubicBezTo>
                  <a:cubicBezTo>
                    <a:pt x="3810" y="600"/>
                    <a:pt x="4320" y="180"/>
                    <a:pt x="4530" y="90"/>
                  </a:cubicBezTo>
                  <a:cubicBezTo>
                    <a:pt x="4740" y="0"/>
                    <a:pt x="4710" y="150"/>
                    <a:pt x="4710" y="270"/>
                  </a:cubicBezTo>
                  <a:cubicBezTo>
                    <a:pt x="4710" y="390"/>
                    <a:pt x="4590" y="660"/>
                    <a:pt x="4530" y="810"/>
                  </a:cubicBezTo>
                  <a:cubicBezTo>
                    <a:pt x="4470" y="960"/>
                    <a:pt x="4350" y="1080"/>
                    <a:pt x="4350" y="1170"/>
                  </a:cubicBezTo>
                  <a:cubicBezTo>
                    <a:pt x="4350" y="1260"/>
                    <a:pt x="4320" y="1410"/>
                    <a:pt x="4530" y="1350"/>
                  </a:cubicBezTo>
                  <a:cubicBezTo>
                    <a:pt x="4740" y="1290"/>
                    <a:pt x="5400" y="960"/>
                    <a:pt x="5610" y="810"/>
                  </a:cubicBezTo>
                </a:path>
              </a:pathLst>
            </a:custGeom>
            <a:pattFill prst="pct30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89" name="Line 26"/>
            <p:cNvSpPr>
              <a:spLocks noChangeShapeType="1"/>
            </p:cNvSpPr>
            <p:nvPr/>
          </p:nvSpPr>
          <p:spPr bwMode="auto">
            <a:xfrm flipV="1">
              <a:off x="1630" y="2359"/>
              <a:ext cx="0" cy="32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0" name="Line 27"/>
            <p:cNvSpPr>
              <a:spLocks noChangeShapeType="1"/>
            </p:cNvSpPr>
            <p:nvPr/>
          </p:nvSpPr>
          <p:spPr bwMode="auto">
            <a:xfrm flipH="1">
              <a:off x="1424" y="2685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1" name="Line 28"/>
            <p:cNvSpPr>
              <a:spLocks noChangeShapeType="1"/>
            </p:cNvSpPr>
            <p:nvPr/>
          </p:nvSpPr>
          <p:spPr bwMode="auto">
            <a:xfrm flipV="1">
              <a:off x="1733" y="2153"/>
              <a:ext cx="0" cy="53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2" name="Line 29"/>
            <p:cNvSpPr>
              <a:spLocks noChangeShapeType="1"/>
            </p:cNvSpPr>
            <p:nvPr/>
          </p:nvSpPr>
          <p:spPr bwMode="auto">
            <a:xfrm flipV="1">
              <a:off x="1836" y="2088"/>
              <a:ext cx="0" cy="59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3" name="Line 30"/>
            <p:cNvSpPr>
              <a:spLocks noChangeShapeType="1"/>
            </p:cNvSpPr>
            <p:nvPr/>
          </p:nvSpPr>
          <p:spPr bwMode="auto">
            <a:xfrm flipV="1">
              <a:off x="1939" y="2161"/>
              <a:ext cx="0" cy="5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4" name="Line 31"/>
            <p:cNvSpPr>
              <a:spLocks noChangeShapeType="1"/>
            </p:cNvSpPr>
            <p:nvPr/>
          </p:nvSpPr>
          <p:spPr bwMode="auto">
            <a:xfrm flipV="1">
              <a:off x="2041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5" name="Line 32"/>
            <p:cNvSpPr>
              <a:spLocks noChangeShapeType="1"/>
            </p:cNvSpPr>
            <p:nvPr/>
          </p:nvSpPr>
          <p:spPr bwMode="auto">
            <a:xfrm flipH="1">
              <a:off x="1436" y="2685"/>
              <a:ext cx="297" cy="29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6" name="Line 33"/>
            <p:cNvSpPr>
              <a:spLocks noChangeShapeType="1"/>
            </p:cNvSpPr>
            <p:nvPr/>
          </p:nvSpPr>
          <p:spPr bwMode="auto">
            <a:xfrm flipH="1">
              <a:off x="1527" y="2685"/>
              <a:ext cx="309" cy="3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7" name="Line 34"/>
            <p:cNvSpPr>
              <a:spLocks noChangeShapeType="1"/>
            </p:cNvSpPr>
            <p:nvPr/>
          </p:nvSpPr>
          <p:spPr bwMode="auto">
            <a:xfrm flipH="1">
              <a:off x="1711" y="2685"/>
              <a:ext cx="228" cy="2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8" name="Line 35"/>
            <p:cNvSpPr>
              <a:spLocks noChangeShapeType="1"/>
            </p:cNvSpPr>
            <p:nvPr/>
          </p:nvSpPr>
          <p:spPr bwMode="auto">
            <a:xfrm flipH="1">
              <a:off x="1913" y="2685"/>
              <a:ext cx="128" cy="1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99" name="Line 36"/>
            <p:cNvSpPr>
              <a:spLocks noChangeShapeType="1"/>
            </p:cNvSpPr>
            <p:nvPr/>
          </p:nvSpPr>
          <p:spPr bwMode="auto">
            <a:xfrm flipV="1">
              <a:off x="2864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0" name="Line 37"/>
            <p:cNvSpPr>
              <a:spLocks noChangeShapeType="1"/>
            </p:cNvSpPr>
            <p:nvPr/>
          </p:nvSpPr>
          <p:spPr bwMode="auto">
            <a:xfrm flipV="1">
              <a:off x="2967" y="2153"/>
              <a:ext cx="0" cy="53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1" name="Line 38"/>
            <p:cNvSpPr>
              <a:spLocks noChangeShapeType="1"/>
            </p:cNvSpPr>
            <p:nvPr/>
          </p:nvSpPr>
          <p:spPr bwMode="auto">
            <a:xfrm flipV="1">
              <a:off x="3070" y="2090"/>
              <a:ext cx="0" cy="5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2" name="Line 39"/>
            <p:cNvSpPr>
              <a:spLocks noChangeShapeType="1"/>
            </p:cNvSpPr>
            <p:nvPr/>
          </p:nvSpPr>
          <p:spPr bwMode="auto">
            <a:xfrm flipV="1">
              <a:off x="3173" y="2155"/>
              <a:ext cx="0" cy="53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3" name="Line 40"/>
            <p:cNvSpPr>
              <a:spLocks noChangeShapeType="1"/>
            </p:cNvSpPr>
            <p:nvPr/>
          </p:nvSpPr>
          <p:spPr bwMode="auto">
            <a:xfrm flipV="1">
              <a:off x="3275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4" name="Line 41"/>
            <p:cNvSpPr>
              <a:spLocks noChangeShapeType="1"/>
            </p:cNvSpPr>
            <p:nvPr/>
          </p:nvSpPr>
          <p:spPr bwMode="auto">
            <a:xfrm flipV="1">
              <a:off x="4098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5" name="Line 42"/>
            <p:cNvSpPr>
              <a:spLocks noChangeShapeType="1"/>
            </p:cNvSpPr>
            <p:nvPr/>
          </p:nvSpPr>
          <p:spPr bwMode="auto">
            <a:xfrm flipV="1">
              <a:off x="4201" y="2147"/>
              <a:ext cx="0" cy="5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6" name="Line 43"/>
            <p:cNvSpPr>
              <a:spLocks noChangeShapeType="1"/>
            </p:cNvSpPr>
            <p:nvPr/>
          </p:nvSpPr>
          <p:spPr bwMode="auto">
            <a:xfrm flipV="1">
              <a:off x="4304" y="2094"/>
              <a:ext cx="0" cy="5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7" name="Line 44"/>
            <p:cNvSpPr>
              <a:spLocks noChangeShapeType="1"/>
            </p:cNvSpPr>
            <p:nvPr/>
          </p:nvSpPr>
          <p:spPr bwMode="auto">
            <a:xfrm flipV="1">
              <a:off x="4407" y="2153"/>
              <a:ext cx="0" cy="53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8" name="Line 45"/>
            <p:cNvSpPr>
              <a:spLocks noChangeShapeType="1"/>
            </p:cNvSpPr>
            <p:nvPr/>
          </p:nvSpPr>
          <p:spPr bwMode="auto">
            <a:xfrm flipV="1">
              <a:off x="4509" y="2365"/>
              <a:ext cx="0" cy="3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09" name="Line 46"/>
            <p:cNvSpPr>
              <a:spLocks noChangeShapeType="1"/>
            </p:cNvSpPr>
            <p:nvPr/>
          </p:nvSpPr>
          <p:spPr bwMode="auto">
            <a:xfrm flipH="1">
              <a:off x="2658" y="2685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0" name="Line 47"/>
            <p:cNvSpPr>
              <a:spLocks noChangeShapeType="1"/>
            </p:cNvSpPr>
            <p:nvPr/>
          </p:nvSpPr>
          <p:spPr bwMode="auto">
            <a:xfrm flipH="1">
              <a:off x="2672" y="2685"/>
              <a:ext cx="295" cy="2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1" name="Line 48"/>
            <p:cNvSpPr>
              <a:spLocks noChangeShapeType="1"/>
            </p:cNvSpPr>
            <p:nvPr/>
          </p:nvSpPr>
          <p:spPr bwMode="auto">
            <a:xfrm flipH="1">
              <a:off x="2761" y="2685"/>
              <a:ext cx="309" cy="3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2" name="Line 49"/>
            <p:cNvSpPr>
              <a:spLocks noChangeShapeType="1"/>
            </p:cNvSpPr>
            <p:nvPr/>
          </p:nvSpPr>
          <p:spPr bwMode="auto">
            <a:xfrm flipH="1">
              <a:off x="2937" y="2685"/>
              <a:ext cx="236" cy="2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3" name="Line 50"/>
            <p:cNvSpPr>
              <a:spLocks noChangeShapeType="1"/>
            </p:cNvSpPr>
            <p:nvPr/>
          </p:nvSpPr>
          <p:spPr bwMode="auto">
            <a:xfrm flipH="1">
              <a:off x="3155" y="2685"/>
              <a:ext cx="120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4" name="Line 51"/>
            <p:cNvSpPr>
              <a:spLocks noChangeShapeType="1"/>
            </p:cNvSpPr>
            <p:nvPr/>
          </p:nvSpPr>
          <p:spPr bwMode="auto">
            <a:xfrm flipH="1">
              <a:off x="3892" y="2685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5" name="Line 52"/>
            <p:cNvSpPr>
              <a:spLocks noChangeShapeType="1"/>
            </p:cNvSpPr>
            <p:nvPr/>
          </p:nvSpPr>
          <p:spPr bwMode="auto">
            <a:xfrm flipH="1">
              <a:off x="3902" y="2685"/>
              <a:ext cx="299" cy="29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6" name="Line 53"/>
            <p:cNvSpPr>
              <a:spLocks noChangeShapeType="1"/>
            </p:cNvSpPr>
            <p:nvPr/>
          </p:nvSpPr>
          <p:spPr bwMode="auto">
            <a:xfrm flipH="1">
              <a:off x="3995" y="2685"/>
              <a:ext cx="309" cy="3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7" name="Line 54"/>
            <p:cNvSpPr>
              <a:spLocks noChangeShapeType="1"/>
            </p:cNvSpPr>
            <p:nvPr/>
          </p:nvSpPr>
          <p:spPr bwMode="auto">
            <a:xfrm flipH="1">
              <a:off x="4177" y="2685"/>
              <a:ext cx="230" cy="23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8" name="Line 55"/>
            <p:cNvSpPr>
              <a:spLocks noChangeShapeType="1"/>
            </p:cNvSpPr>
            <p:nvPr/>
          </p:nvSpPr>
          <p:spPr bwMode="auto">
            <a:xfrm flipH="1">
              <a:off x="4389" y="2685"/>
              <a:ext cx="120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19" name="Line 56"/>
            <p:cNvSpPr>
              <a:spLocks noChangeShapeType="1"/>
            </p:cNvSpPr>
            <p:nvPr/>
          </p:nvSpPr>
          <p:spPr bwMode="auto">
            <a:xfrm flipH="1">
              <a:off x="2247" y="2479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0" name="Line 57"/>
            <p:cNvSpPr>
              <a:spLocks noChangeShapeType="1"/>
            </p:cNvSpPr>
            <p:nvPr/>
          </p:nvSpPr>
          <p:spPr bwMode="auto">
            <a:xfrm flipV="1">
              <a:off x="2453" y="2685"/>
              <a:ext cx="0" cy="5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1" name="Line 58"/>
            <p:cNvSpPr>
              <a:spLocks noChangeShapeType="1"/>
            </p:cNvSpPr>
            <p:nvPr/>
          </p:nvSpPr>
          <p:spPr bwMode="auto">
            <a:xfrm flipV="1">
              <a:off x="2556" y="2685"/>
              <a:ext cx="0" cy="5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2" name="Line 59"/>
            <p:cNvSpPr>
              <a:spLocks noChangeShapeType="1"/>
            </p:cNvSpPr>
            <p:nvPr/>
          </p:nvSpPr>
          <p:spPr bwMode="auto">
            <a:xfrm flipV="1">
              <a:off x="2350" y="2685"/>
              <a:ext cx="0" cy="49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3" name="Line 60"/>
            <p:cNvSpPr>
              <a:spLocks noChangeShapeType="1"/>
            </p:cNvSpPr>
            <p:nvPr/>
          </p:nvSpPr>
          <p:spPr bwMode="auto">
            <a:xfrm flipV="1">
              <a:off x="2658" y="2685"/>
              <a:ext cx="0" cy="27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4" name="Line 61"/>
            <p:cNvSpPr>
              <a:spLocks noChangeShapeType="1"/>
            </p:cNvSpPr>
            <p:nvPr/>
          </p:nvSpPr>
          <p:spPr bwMode="auto">
            <a:xfrm flipV="1">
              <a:off x="2247" y="2685"/>
              <a:ext cx="0" cy="2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5" name="Line 62"/>
            <p:cNvSpPr>
              <a:spLocks noChangeShapeType="1"/>
            </p:cNvSpPr>
            <p:nvPr/>
          </p:nvSpPr>
          <p:spPr bwMode="auto">
            <a:xfrm flipH="1">
              <a:off x="2350" y="2274"/>
              <a:ext cx="411" cy="41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6" name="Line 63"/>
            <p:cNvSpPr>
              <a:spLocks noChangeShapeType="1"/>
            </p:cNvSpPr>
            <p:nvPr/>
          </p:nvSpPr>
          <p:spPr bwMode="auto">
            <a:xfrm flipH="1">
              <a:off x="2453" y="2286"/>
              <a:ext cx="399" cy="39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7" name="Line 64"/>
            <p:cNvSpPr>
              <a:spLocks noChangeShapeType="1"/>
            </p:cNvSpPr>
            <p:nvPr/>
          </p:nvSpPr>
          <p:spPr bwMode="auto">
            <a:xfrm flipH="1">
              <a:off x="2556" y="2377"/>
              <a:ext cx="308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8" name="Line 65"/>
            <p:cNvSpPr>
              <a:spLocks noChangeShapeType="1"/>
            </p:cNvSpPr>
            <p:nvPr/>
          </p:nvSpPr>
          <p:spPr bwMode="auto">
            <a:xfrm flipH="1">
              <a:off x="2658" y="2511"/>
              <a:ext cx="174" cy="17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29" name="Line 66"/>
            <p:cNvSpPr>
              <a:spLocks noChangeShapeType="1"/>
            </p:cNvSpPr>
            <p:nvPr/>
          </p:nvSpPr>
          <p:spPr bwMode="auto">
            <a:xfrm flipV="1">
              <a:off x="3687" y="2685"/>
              <a:ext cx="0" cy="5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0" name="Line 67"/>
            <p:cNvSpPr>
              <a:spLocks noChangeShapeType="1"/>
            </p:cNvSpPr>
            <p:nvPr/>
          </p:nvSpPr>
          <p:spPr bwMode="auto">
            <a:xfrm flipV="1">
              <a:off x="3790" y="2685"/>
              <a:ext cx="0" cy="4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1" name="Line 68"/>
            <p:cNvSpPr>
              <a:spLocks noChangeShapeType="1"/>
            </p:cNvSpPr>
            <p:nvPr/>
          </p:nvSpPr>
          <p:spPr bwMode="auto">
            <a:xfrm flipV="1">
              <a:off x="3584" y="2685"/>
              <a:ext cx="0" cy="4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2" name="Line 69"/>
            <p:cNvSpPr>
              <a:spLocks noChangeShapeType="1"/>
            </p:cNvSpPr>
            <p:nvPr/>
          </p:nvSpPr>
          <p:spPr bwMode="auto">
            <a:xfrm flipV="1">
              <a:off x="3892" y="2685"/>
              <a:ext cx="0" cy="27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3" name="Line 70"/>
            <p:cNvSpPr>
              <a:spLocks noChangeShapeType="1"/>
            </p:cNvSpPr>
            <p:nvPr/>
          </p:nvSpPr>
          <p:spPr bwMode="auto">
            <a:xfrm flipV="1">
              <a:off x="3481" y="2685"/>
              <a:ext cx="0" cy="26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4" name="Line 71"/>
            <p:cNvSpPr>
              <a:spLocks noChangeShapeType="1"/>
            </p:cNvSpPr>
            <p:nvPr/>
          </p:nvSpPr>
          <p:spPr bwMode="auto">
            <a:xfrm flipH="1">
              <a:off x="3481" y="2479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5" name="Line 72"/>
            <p:cNvSpPr>
              <a:spLocks noChangeShapeType="1"/>
            </p:cNvSpPr>
            <p:nvPr/>
          </p:nvSpPr>
          <p:spPr bwMode="auto">
            <a:xfrm flipH="1">
              <a:off x="3584" y="2274"/>
              <a:ext cx="411" cy="41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6" name="Line 73"/>
            <p:cNvSpPr>
              <a:spLocks noChangeShapeType="1"/>
            </p:cNvSpPr>
            <p:nvPr/>
          </p:nvSpPr>
          <p:spPr bwMode="auto">
            <a:xfrm flipH="1">
              <a:off x="3687" y="2280"/>
              <a:ext cx="405" cy="40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7" name="Line 74"/>
            <p:cNvSpPr>
              <a:spLocks noChangeShapeType="1"/>
            </p:cNvSpPr>
            <p:nvPr/>
          </p:nvSpPr>
          <p:spPr bwMode="auto">
            <a:xfrm flipH="1">
              <a:off x="3790" y="2377"/>
              <a:ext cx="308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8" name="Line 75"/>
            <p:cNvSpPr>
              <a:spLocks noChangeShapeType="1"/>
            </p:cNvSpPr>
            <p:nvPr/>
          </p:nvSpPr>
          <p:spPr bwMode="auto">
            <a:xfrm flipH="1">
              <a:off x="3892" y="2517"/>
              <a:ext cx="168" cy="1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39" name="Line 78"/>
            <p:cNvSpPr>
              <a:spLocks noChangeShapeType="1"/>
            </p:cNvSpPr>
            <p:nvPr/>
          </p:nvSpPr>
          <p:spPr bwMode="auto">
            <a:xfrm>
              <a:off x="4612" y="2685"/>
              <a:ext cx="720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7397" name="Group 85"/>
          <p:cNvGrpSpPr>
            <a:grpSpLocks/>
          </p:cNvGrpSpPr>
          <p:nvPr/>
        </p:nvGrpSpPr>
        <p:grpSpPr bwMode="auto">
          <a:xfrm>
            <a:off x="1046163" y="3800475"/>
            <a:ext cx="1306512" cy="546100"/>
            <a:chOff x="659" y="2394"/>
            <a:chExt cx="823" cy="344"/>
          </a:xfrm>
        </p:grpSpPr>
        <p:sp>
          <p:nvSpPr>
            <p:cNvPr id="3085" name="Line 76"/>
            <p:cNvSpPr>
              <a:spLocks noChangeShapeType="1"/>
            </p:cNvSpPr>
            <p:nvPr/>
          </p:nvSpPr>
          <p:spPr bwMode="auto">
            <a:xfrm>
              <a:off x="968" y="2634"/>
              <a:ext cx="514" cy="10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86" name="Text Box 79"/>
            <p:cNvSpPr txBox="1">
              <a:spLocks noChangeArrowheads="1"/>
            </p:cNvSpPr>
            <p:nvPr/>
          </p:nvSpPr>
          <p:spPr bwMode="auto">
            <a:xfrm>
              <a:off x="659" y="2394"/>
              <a:ext cx="334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00"/>
                  </a:solidFill>
                </a:rPr>
                <a:t>E</a:t>
              </a:r>
            </a:p>
          </p:txBody>
        </p:sp>
      </p:grpSp>
      <p:grpSp>
        <p:nvGrpSpPr>
          <p:cNvPr id="397398" name="Group 86"/>
          <p:cNvGrpSpPr>
            <a:grpSpLocks/>
          </p:cNvGrpSpPr>
          <p:nvPr/>
        </p:nvGrpSpPr>
        <p:grpSpPr bwMode="auto">
          <a:xfrm>
            <a:off x="1046163" y="5024438"/>
            <a:ext cx="981075" cy="531812"/>
            <a:chOff x="659" y="3165"/>
            <a:chExt cx="618" cy="335"/>
          </a:xfrm>
        </p:grpSpPr>
        <p:sp>
          <p:nvSpPr>
            <p:cNvPr id="3083" name="Line 77"/>
            <p:cNvSpPr>
              <a:spLocks noChangeShapeType="1"/>
            </p:cNvSpPr>
            <p:nvPr/>
          </p:nvSpPr>
          <p:spPr bwMode="auto">
            <a:xfrm flipV="1">
              <a:off x="968" y="3251"/>
              <a:ext cx="309" cy="10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84" name="Text Box 80"/>
            <p:cNvSpPr txBox="1">
              <a:spLocks noChangeArrowheads="1"/>
            </p:cNvSpPr>
            <p:nvPr/>
          </p:nvSpPr>
          <p:spPr bwMode="auto">
            <a:xfrm>
              <a:off x="659" y="3165"/>
              <a:ext cx="306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397393" name="Rectangle 81"/>
          <p:cNvSpPr>
            <a:spLocks noChangeArrowheads="1"/>
          </p:cNvSpPr>
          <p:nvPr/>
        </p:nvSpPr>
        <p:spPr bwMode="auto">
          <a:xfrm>
            <a:off x="1928813" y="1489075"/>
            <a:ext cx="50530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waves of oscillating electric (E)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&amp; magnetic (B) fields </a:t>
            </a:r>
          </a:p>
        </p:txBody>
      </p:sp>
      <p:sp>
        <p:nvSpPr>
          <p:cNvPr id="397394" name="Rectangle 82"/>
          <p:cNvSpPr>
            <a:spLocks noChangeArrowheads="1"/>
          </p:cNvSpPr>
          <p:nvPr/>
        </p:nvSpPr>
        <p:spPr bwMode="auto">
          <a:xfrm>
            <a:off x="1914525" y="2486025"/>
            <a:ext cx="5748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source is vibrating electric charges </a:t>
            </a:r>
          </a:p>
        </p:txBody>
      </p:sp>
      <p:sp>
        <p:nvSpPr>
          <p:cNvPr id="3082" name="AutoShape 87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7939088" y="536575"/>
            <a:ext cx="1204912" cy="842963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9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7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7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93" grpId="0"/>
      <p:bldP spid="3973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8"/>
          <p:cNvGrpSpPr>
            <a:grpSpLocks/>
          </p:cNvGrpSpPr>
          <p:nvPr/>
        </p:nvGrpSpPr>
        <p:grpSpPr bwMode="auto">
          <a:xfrm>
            <a:off x="338138" y="100013"/>
            <a:ext cx="8677275" cy="3943350"/>
            <a:chOff x="114" y="846"/>
            <a:chExt cx="5466" cy="2484"/>
          </a:xfrm>
        </p:grpSpPr>
        <p:pic>
          <p:nvPicPr>
            <p:cNvPr id="4122" name="Picture 19" descr="DI159G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" y="990"/>
              <a:ext cx="5400" cy="2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Rectangle 20"/>
            <p:cNvSpPr>
              <a:spLocks noChangeArrowheads="1"/>
            </p:cNvSpPr>
            <p:nvPr/>
          </p:nvSpPr>
          <p:spPr bwMode="auto">
            <a:xfrm>
              <a:off x="375" y="2203"/>
              <a:ext cx="5056" cy="1034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124" name="Rectangle 21"/>
            <p:cNvSpPr>
              <a:spLocks noChangeArrowheads="1"/>
            </p:cNvSpPr>
            <p:nvPr/>
          </p:nvSpPr>
          <p:spPr bwMode="auto">
            <a:xfrm>
              <a:off x="114" y="846"/>
              <a:ext cx="5321" cy="723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125" name="Rectangle 22"/>
            <p:cNvSpPr>
              <a:spLocks noChangeArrowheads="1"/>
            </p:cNvSpPr>
            <p:nvPr/>
          </p:nvSpPr>
          <p:spPr bwMode="auto">
            <a:xfrm>
              <a:off x="1810" y="2026"/>
              <a:ext cx="357" cy="403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126" name="Rectangle 23"/>
            <p:cNvSpPr>
              <a:spLocks noChangeArrowheads="1"/>
            </p:cNvSpPr>
            <p:nvPr/>
          </p:nvSpPr>
          <p:spPr bwMode="auto">
            <a:xfrm>
              <a:off x="900" y="2003"/>
              <a:ext cx="357" cy="403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4099" name="Rectangle 8"/>
          <p:cNvSpPr>
            <a:spLocks noChangeArrowheads="1"/>
          </p:cNvSpPr>
          <p:nvPr/>
        </p:nvSpPr>
        <p:spPr bwMode="auto">
          <a:xfrm rot="5400000">
            <a:off x="299244" y="3302794"/>
            <a:ext cx="218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radio waves 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 rot="5400000">
            <a:off x="3031331" y="2532857"/>
            <a:ext cx="638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IR </a:t>
            </a: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 rot="5400000">
            <a:off x="3759994" y="2880519"/>
            <a:ext cx="127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visible 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 rot="5400000">
            <a:off x="4903788" y="2605087"/>
            <a:ext cx="776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UV </a:t>
            </a:r>
          </a:p>
        </p:txBody>
      </p:sp>
      <p:sp>
        <p:nvSpPr>
          <p:cNvPr id="4103" name="Rectangle 13"/>
          <p:cNvSpPr>
            <a:spLocks noChangeArrowheads="1"/>
          </p:cNvSpPr>
          <p:nvPr/>
        </p:nvSpPr>
        <p:spPr bwMode="auto">
          <a:xfrm rot="5400000">
            <a:off x="5585619" y="2894806"/>
            <a:ext cx="131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X-rays </a:t>
            </a:r>
          </a:p>
        </p:txBody>
      </p:sp>
      <p:sp>
        <p:nvSpPr>
          <p:cNvPr id="4104" name="Rectangle 14"/>
          <p:cNvSpPr>
            <a:spLocks noChangeArrowheads="1"/>
          </p:cNvSpPr>
          <p:nvPr/>
        </p:nvSpPr>
        <p:spPr bwMode="auto">
          <a:xfrm rot="5400000">
            <a:off x="6029325" y="3343276"/>
            <a:ext cx="2243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gamma rays </a:t>
            </a:r>
          </a:p>
        </p:txBody>
      </p:sp>
      <p:sp>
        <p:nvSpPr>
          <p:cNvPr id="4105" name="Rectangle 15"/>
          <p:cNvSpPr>
            <a:spLocks noChangeArrowheads="1"/>
          </p:cNvSpPr>
          <p:nvPr/>
        </p:nvSpPr>
        <p:spPr bwMode="auto">
          <a:xfrm rot="5400000">
            <a:off x="6982619" y="3329781"/>
            <a:ext cx="2162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cosmic rays </a:t>
            </a:r>
          </a:p>
        </p:txBody>
      </p:sp>
      <p:sp>
        <p:nvSpPr>
          <p:cNvPr id="4106" name="Rectangle 16"/>
          <p:cNvSpPr>
            <a:spLocks noChangeArrowheads="1"/>
          </p:cNvSpPr>
          <p:nvPr/>
        </p:nvSpPr>
        <p:spPr bwMode="auto">
          <a:xfrm>
            <a:off x="2195513" y="355600"/>
            <a:ext cx="4618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FF3300"/>
                </a:solidFill>
              </a:rPr>
              <a:t>electromagnetic spectrum</a:t>
            </a:r>
          </a:p>
        </p:txBody>
      </p:sp>
      <p:grpSp>
        <p:nvGrpSpPr>
          <p:cNvPr id="399396" name="Group 36"/>
          <p:cNvGrpSpPr>
            <a:grpSpLocks/>
          </p:cNvGrpSpPr>
          <p:nvPr/>
        </p:nvGrpSpPr>
        <p:grpSpPr bwMode="auto">
          <a:xfrm>
            <a:off x="4310063" y="957263"/>
            <a:ext cx="101600" cy="1495425"/>
            <a:chOff x="2715" y="603"/>
            <a:chExt cx="64" cy="942"/>
          </a:xfrm>
        </p:grpSpPr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V="1">
              <a:off x="2715" y="603"/>
              <a:ext cx="0" cy="9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2779" y="603"/>
              <a:ext cx="0" cy="9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9399" name="Group 39"/>
          <p:cNvGrpSpPr>
            <a:grpSpLocks/>
          </p:cNvGrpSpPr>
          <p:nvPr/>
        </p:nvGrpSpPr>
        <p:grpSpPr bwMode="auto">
          <a:xfrm>
            <a:off x="3508375" y="3686175"/>
            <a:ext cx="1704975" cy="800100"/>
            <a:chOff x="2210" y="2322"/>
            <a:chExt cx="1074" cy="504"/>
          </a:xfrm>
        </p:grpSpPr>
        <p:sp>
          <p:nvSpPr>
            <p:cNvPr id="4118" name="Rectangle 17"/>
            <p:cNvSpPr>
              <a:spLocks noChangeArrowheads="1"/>
            </p:cNvSpPr>
            <p:nvPr/>
          </p:nvSpPr>
          <p:spPr bwMode="auto">
            <a:xfrm>
              <a:off x="2211" y="2499"/>
              <a:ext cx="1073" cy="3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0000"/>
                  </a:solidFill>
                </a:rPr>
                <a:t>R</a:t>
              </a:r>
              <a:r>
                <a:rPr lang="en-US" sz="2800">
                  <a:solidFill>
                    <a:srgbClr val="FF9933"/>
                  </a:solidFill>
                </a:rPr>
                <a:t>O</a:t>
              </a:r>
              <a:r>
                <a:rPr lang="en-US" sz="2800">
                  <a:solidFill>
                    <a:srgbClr val="FFFF00"/>
                  </a:solidFill>
                </a:rPr>
                <a:t>Y</a:t>
              </a:r>
              <a:r>
                <a:rPr lang="en-US" sz="2800">
                  <a:solidFill>
                    <a:srgbClr val="009900"/>
                  </a:solidFill>
                </a:rPr>
                <a:t>G</a:t>
              </a:r>
              <a:r>
                <a:rPr lang="en-US" sz="2800">
                  <a:solidFill>
                    <a:srgbClr val="3333FF"/>
                  </a:solidFill>
                </a:rPr>
                <a:t>B</a:t>
              </a:r>
              <a:r>
                <a:rPr lang="en-US" sz="2800">
                  <a:solidFill>
                    <a:srgbClr val="9933FF"/>
                  </a:solidFill>
                </a:rPr>
                <a:t>V</a:t>
              </a:r>
            </a:p>
          </p:txBody>
        </p:sp>
        <p:sp>
          <p:nvSpPr>
            <p:cNvPr id="4119" name="AutoShape 26"/>
            <p:cNvSpPr>
              <a:spLocks/>
            </p:cNvSpPr>
            <p:nvPr/>
          </p:nvSpPr>
          <p:spPr bwMode="auto">
            <a:xfrm rot="5385889">
              <a:off x="2683" y="1849"/>
              <a:ext cx="126" cy="1072"/>
            </a:xfrm>
            <a:prstGeom prst="leftBrace">
              <a:avLst>
                <a:gd name="adj1" fmla="val 70899"/>
                <a:gd name="adj2" fmla="val 50000"/>
              </a:avLst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399387" name="Rectangle 27"/>
          <p:cNvSpPr>
            <a:spLocks noChangeArrowheads="1"/>
          </p:cNvSpPr>
          <p:nvPr/>
        </p:nvSpPr>
        <p:spPr bwMode="auto">
          <a:xfrm>
            <a:off x="684213" y="4694238"/>
            <a:ext cx="1370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large </a:t>
            </a:r>
            <a:r>
              <a:rPr lang="en-US" sz="2800">
                <a:solidFill>
                  <a:srgbClr val="000000"/>
                </a:solidFill>
                <a:latin typeface="Symbol" pitchFamily="18" charset="2"/>
              </a:rPr>
              <a:t>l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388" name="Rectangle 28"/>
          <p:cNvSpPr>
            <a:spLocks noChangeArrowheads="1"/>
          </p:cNvSpPr>
          <p:nvPr/>
        </p:nvSpPr>
        <p:spPr bwMode="auto">
          <a:xfrm>
            <a:off x="676275" y="5291138"/>
            <a:ext cx="1014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low f </a:t>
            </a:r>
          </a:p>
        </p:txBody>
      </p:sp>
      <p:sp>
        <p:nvSpPr>
          <p:cNvPr id="399389" name="Rectangle 29"/>
          <p:cNvSpPr>
            <a:spLocks noChangeArrowheads="1"/>
          </p:cNvSpPr>
          <p:nvPr/>
        </p:nvSpPr>
        <p:spPr bwMode="auto">
          <a:xfrm>
            <a:off x="673100" y="5913438"/>
            <a:ext cx="200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low energy </a:t>
            </a:r>
          </a:p>
        </p:txBody>
      </p:sp>
      <p:sp>
        <p:nvSpPr>
          <p:cNvPr id="399390" name="Rectangle 30"/>
          <p:cNvSpPr>
            <a:spLocks noChangeArrowheads="1"/>
          </p:cNvSpPr>
          <p:nvPr/>
        </p:nvSpPr>
        <p:spPr bwMode="auto">
          <a:xfrm>
            <a:off x="7335838" y="4694238"/>
            <a:ext cx="1408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small </a:t>
            </a:r>
            <a:r>
              <a:rPr lang="en-US" sz="2800">
                <a:solidFill>
                  <a:srgbClr val="000000"/>
                </a:solidFill>
                <a:latin typeface="Symbol" pitchFamily="18" charset="2"/>
              </a:rPr>
              <a:t>l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391" name="Rectangle 31"/>
          <p:cNvSpPr>
            <a:spLocks noChangeArrowheads="1"/>
          </p:cNvSpPr>
          <p:nvPr/>
        </p:nvSpPr>
        <p:spPr bwMode="auto">
          <a:xfrm>
            <a:off x="7570788" y="5291138"/>
            <a:ext cx="1154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high f </a:t>
            </a:r>
          </a:p>
        </p:txBody>
      </p:sp>
      <p:sp>
        <p:nvSpPr>
          <p:cNvPr id="399392" name="Rectangle 32"/>
          <p:cNvSpPr>
            <a:spLocks noChangeArrowheads="1"/>
          </p:cNvSpPr>
          <p:nvPr/>
        </p:nvSpPr>
        <p:spPr bwMode="auto">
          <a:xfrm>
            <a:off x="6610350" y="5913438"/>
            <a:ext cx="214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high energy </a:t>
            </a:r>
          </a:p>
        </p:txBody>
      </p:sp>
      <p:sp>
        <p:nvSpPr>
          <p:cNvPr id="399394" name="Text Box 34"/>
          <p:cNvSpPr txBox="1">
            <a:spLocks noChangeArrowheads="1"/>
          </p:cNvSpPr>
          <p:nvPr/>
        </p:nvSpPr>
        <p:spPr bwMode="auto">
          <a:xfrm>
            <a:off x="2682875" y="4875213"/>
            <a:ext cx="4029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FF"/>
                </a:solidFill>
              </a:rPr>
              <a:t>Most of the energy the Earth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FF"/>
                </a:solidFill>
              </a:rPr>
              <a:t>receives from the Sun is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3333FF"/>
                </a:solidFill>
              </a:rPr>
              <a:t>in the form of visible light.</a:t>
            </a:r>
          </a:p>
        </p:txBody>
      </p:sp>
      <p:sp>
        <p:nvSpPr>
          <p:cNvPr id="4116" name="Rectangle 37"/>
          <p:cNvSpPr>
            <a:spLocks noChangeArrowheads="1"/>
          </p:cNvSpPr>
          <p:nvPr/>
        </p:nvSpPr>
        <p:spPr bwMode="auto">
          <a:xfrm rot="5400000">
            <a:off x="1322387" y="3282951"/>
            <a:ext cx="2163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microwaves </a:t>
            </a:r>
          </a:p>
        </p:txBody>
      </p:sp>
      <p:sp>
        <p:nvSpPr>
          <p:cNvPr id="4117" name="AutoShape 41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8186738" y="609600"/>
            <a:ext cx="593725" cy="754063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0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9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9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9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7" grpId="0"/>
      <p:bldP spid="399388" grpId="0"/>
      <p:bldP spid="399389" grpId="0"/>
      <p:bldP spid="399390" grpId="0"/>
      <p:bldP spid="399391" grpId="0"/>
      <p:bldP spid="399392" grpId="0"/>
      <p:bldP spid="3993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7"/>
          <p:cNvGrpSpPr>
            <a:grpSpLocks/>
          </p:cNvGrpSpPr>
          <p:nvPr/>
        </p:nvGrpSpPr>
        <p:grpSpPr bwMode="auto">
          <a:xfrm>
            <a:off x="585788" y="2144713"/>
            <a:ext cx="3424237" cy="1530350"/>
            <a:chOff x="540" y="1351"/>
            <a:chExt cx="2157" cy="964"/>
          </a:xfrm>
        </p:grpSpPr>
        <p:sp>
          <p:nvSpPr>
            <p:cNvPr id="5139" name="Oval 32"/>
            <p:cNvSpPr>
              <a:spLocks noChangeArrowheads="1"/>
            </p:cNvSpPr>
            <p:nvPr/>
          </p:nvSpPr>
          <p:spPr bwMode="auto">
            <a:xfrm>
              <a:off x="540" y="1351"/>
              <a:ext cx="965" cy="964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5140" name="Oval 31"/>
            <p:cNvSpPr>
              <a:spLocks noChangeArrowheads="1"/>
            </p:cNvSpPr>
            <p:nvPr/>
          </p:nvSpPr>
          <p:spPr bwMode="auto">
            <a:xfrm>
              <a:off x="2229" y="1851"/>
              <a:ext cx="120" cy="121"/>
            </a:xfrm>
            <a:prstGeom prst="ellipse">
              <a:avLst/>
            </a:prstGeom>
            <a:solidFill>
              <a:srgbClr val="333333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5141" name="Text Box 23"/>
            <p:cNvSpPr txBox="1">
              <a:spLocks noChangeArrowheads="1"/>
            </p:cNvSpPr>
            <p:nvPr/>
          </p:nvSpPr>
          <p:spPr bwMode="auto">
            <a:xfrm>
              <a:off x="1943" y="1532"/>
              <a:ext cx="754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Earth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754" y="1667"/>
              <a:ext cx="575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Sun</a:t>
              </a:r>
            </a:p>
          </p:txBody>
        </p:sp>
      </p:grpSp>
      <p:sp>
        <p:nvSpPr>
          <p:cNvPr id="5123" name="Text Box 20"/>
          <p:cNvSpPr txBox="1">
            <a:spLocks noChangeArrowheads="1"/>
          </p:cNvSpPr>
          <p:nvPr/>
        </p:nvSpPr>
        <p:spPr bwMode="auto">
          <a:xfrm>
            <a:off x="5641975" y="1892300"/>
            <a:ext cx="2922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Jupiter </a:t>
            </a:r>
            <a:r>
              <a:rPr lang="en-US" baseline="300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w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/</a:t>
            </a:r>
            <a:r>
              <a:rPr lang="en-US" baseline="-300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orbiting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I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o</a:t>
            </a:r>
          </a:p>
        </p:txBody>
      </p:sp>
      <p:sp>
        <p:nvSpPr>
          <p:cNvPr id="5124" name="Oval 29" descr="20%"/>
          <p:cNvSpPr>
            <a:spLocks noChangeArrowheads="1"/>
          </p:cNvSpPr>
          <p:nvPr/>
        </p:nvSpPr>
        <p:spPr bwMode="auto">
          <a:xfrm>
            <a:off x="7288213" y="2747963"/>
            <a:ext cx="382587" cy="382587"/>
          </a:xfrm>
          <a:prstGeom prst="ellipse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125" name="Oval 28"/>
          <p:cNvSpPr>
            <a:spLocks noChangeArrowheads="1"/>
          </p:cNvSpPr>
          <p:nvPr/>
        </p:nvSpPr>
        <p:spPr bwMode="auto">
          <a:xfrm>
            <a:off x="7096125" y="2555875"/>
            <a:ext cx="766763" cy="7651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126" name="Text Box 19"/>
          <p:cNvSpPr txBox="1">
            <a:spLocks noChangeArrowheads="1"/>
          </p:cNvSpPr>
          <p:nvPr/>
        </p:nvSpPr>
        <p:spPr bwMode="auto">
          <a:xfrm>
            <a:off x="7288213" y="2368550"/>
            <a:ext cx="3825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*</a:t>
            </a:r>
          </a:p>
        </p:txBody>
      </p:sp>
      <p:sp>
        <p:nvSpPr>
          <p:cNvPr id="5127" name="Rectangle 39"/>
          <p:cNvSpPr>
            <a:spLocks noChangeArrowheads="1"/>
          </p:cNvSpPr>
          <p:nvPr/>
        </p:nvSpPr>
        <p:spPr bwMode="auto">
          <a:xfrm>
            <a:off x="2876550" y="161925"/>
            <a:ext cx="3387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The Speed of Light</a:t>
            </a:r>
            <a:endParaRPr lang="en-US" sz="2800">
              <a:solidFill>
                <a:srgbClr val="FF33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128" name="Rectangle 40"/>
          <p:cNvSpPr>
            <a:spLocks noChangeArrowheads="1"/>
          </p:cNvSpPr>
          <p:nvPr/>
        </p:nvSpPr>
        <p:spPr bwMode="auto">
          <a:xfrm>
            <a:off x="250825" y="728663"/>
            <a:ext cx="8639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Ole Roemer (1676) observes eclipse of one of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Jupiter’s moons, 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US" sz="2800">
                <a:solidFill>
                  <a:srgbClr val="FF3300"/>
                </a:solidFill>
              </a:rPr>
              <a:t>o, which has a period of 42.5 hours.</a:t>
            </a:r>
          </a:p>
        </p:txBody>
      </p:sp>
      <p:grpSp>
        <p:nvGrpSpPr>
          <p:cNvPr id="400441" name="Group 57"/>
          <p:cNvGrpSpPr>
            <a:grpSpLocks/>
          </p:cNvGrpSpPr>
          <p:nvPr/>
        </p:nvGrpSpPr>
        <p:grpSpPr bwMode="auto">
          <a:xfrm>
            <a:off x="1352550" y="3317875"/>
            <a:ext cx="6510338" cy="1495425"/>
            <a:chOff x="852" y="2090"/>
            <a:chExt cx="4101" cy="942"/>
          </a:xfrm>
        </p:grpSpPr>
        <p:sp>
          <p:nvSpPr>
            <p:cNvPr id="5131" name="Oval 30"/>
            <p:cNvSpPr>
              <a:spLocks noChangeArrowheads="1"/>
            </p:cNvSpPr>
            <p:nvPr/>
          </p:nvSpPr>
          <p:spPr bwMode="auto">
            <a:xfrm>
              <a:off x="852" y="2911"/>
              <a:ext cx="120" cy="121"/>
            </a:xfrm>
            <a:prstGeom prst="ellipse">
              <a:avLst/>
            </a:prstGeom>
            <a:solidFill>
              <a:srgbClr val="333333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5132" name="Group 24"/>
            <p:cNvGrpSpPr>
              <a:grpSpLocks/>
            </p:cNvGrpSpPr>
            <p:nvPr/>
          </p:nvGrpSpPr>
          <p:grpSpPr bwMode="auto">
            <a:xfrm>
              <a:off x="4350" y="2336"/>
              <a:ext cx="482" cy="482"/>
              <a:chOff x="8712" y="8024"/>
              <a:chExt cx="720" cy="720"/>
            </a:xfrm>
          </p:grpSpPr>
          <p:sp>
            <p:nvSpPr>
              <p:cNvPr id="5137" name="Oval 26" descr="20%"/>
              <p:cNvSpPr>
                <a:spLocks noChangeArrowheads="1"/>
              </p:cNvSpPr>
              <p:nvPr/>
            </p:nvSpPr>
            <p:spPr bwMode="auto">
              <a:xfrm>
                <a:off x="8892" y="8204"/>
                <a:ext cx="360" cy="360"/>
              </a:xfrm>
              <a:prstGeom prst="ellipse">
                <a:avLst/>
              </a:prstGeom>
              <a:pattFill prst="pct20">
                <a:fgClr>
                  <a:srgbClr val="000000"/>
                </a:fgClr>
                <a:bgClr>
                  <a:srgbClr val="FFFFFF"/>
                </a:bgClr>
              </a:patt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38" name="Oval 25"/>
              <p:cNvSpPr>
                <a:spLocks noChangeArrowheads="1"/>
              </p:cNvSpPr>
              <p:nvPr/>
            </p:nvSpPr>
            <p:spPr bwMode="auto">
              <a:xfrm>
                <a:off x="8712" y="8024"/>
                <a:ext cx="720" cy="720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33" name="Text Box 18"/>
            <p:cNvSpPr txBox="1">
              <a:spLocks noChangeArrowheads="1"/>
            </p:cNvSpPr>
            <p:nvPr/>
          </p:nvSpPr>
          <p:spPr bwMode="auto">
            <a:xfrm>
              <a:off x="4711" y="2577"/>
              <a:ext cx="242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*</a:t>
              </a:r>
            </a:p>
          </p:txBody>
        </p:sp>
        <p:sp>
          <p:nvSpPr>
            <p:cNvPr id="5134" name="Rectangle 43"/>
            <p:cNvSpPr>
              <a:spLocks noChangeArrowheads="1"/>
            </p:cNvSpPr>
            <p:nvPr/>
          </p:nvSpPr>
          <p:spPr bwMode="auto">
            <a:xfrm>
              <a:off x="2095" y="2090"/>
              <a:ext cx="15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3 mos. later… </a:t>
              </a:r>
            </a:p>
          </p:txBody>
        </p:sp>
        <p:sp>
          <p:nvSpPr>
            <p:cNvPr id="5135" name="Line 44"/>
            <p:cNvSpPr>
              <a:spLocks noChangeShapeType="1"/>
            </p:cNvSpPr>
            <p:nvPr/>
          </p:nvSpPr>
          <p:spPr bwMode="auto">
            <a:xfrm flipH="1">
              <a:off x="1045" y="2332"/>
              <a:ext cx="1043" cy="55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5136" name="Line 45"/>
            <p:cNvSpPr>
              <a:spLocks noChangeShapeType="1"/>
            </p:cNvSpPr>
            <p:nvPr/>
          </p:nvSpPr>
          <p:spPr bwMode="auto">
            <a:xfrm>
              <a:off x="3600" y="2280"/>
              <a:ext cx="696" cy="21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400430" name="Text Box 46"/>
          <p:cNvSpPr txBox="1">
            <a:spLocks noChangeArrowheads="1"/>
          </p:cNvSpPr>
          <p:nvPr/>
        </p:nvSpPr>
        <p:spPr bwMode="auto">
          <a:xfrm>
            <a:off x="823913" y="5021263"/>
            <a:ext cx="76898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3333FF"/>
                </a:solidFill>
              </a:rPr>
              <a:t>o was late. Roemer figured it was the </a:t>
            </a:r>
            <a:r>
              <a:rPr lang="en-US" b="1">
                <a:solidFill>
                  <a:srgbClr val="3333FF"/>
                </a:solidFill>
              </a:rPr>
              <a:t>light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FF"/>
                </a:solidFill>
              </a:rPr>
              <a:t>that was late in reaching Earth. He estimated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FF"/>
                </a:solidFill>
              </a:rPr>
              <a:t>light’s speed to be ~</a:t>
            </a:r>
            <a:r>
              <a:rPr lang="en-US" baseline="30000">
                <a:solidFill>
                  <a:srgbClr val="3333FF"/>
                </a:solidFill>
              </a:rPr>
              <a:t>2</a:t>
            </a:r>
            <a:r>
              <a:rPr lang="en-US">
                <a:solidFill>
                  <a:srgbClr val="3333FF"/>
                </a:solidFill>
              </a:rPr>
              <a:t>/</a:t>
            </a:r>
            <a:r>
              <a:rPr lang="en-US" baseline="-25000">
                <a:solidFill>
                  <a:srgbClr val="3333FF"/>
                </a:solidFill>
              </a:rPr>
              <a:t>3</a:t>
            </a:r>
            <a:r>
              <a:rPr lang="en-US">
                <a:solidFill>
                  <a:srgbClr val="3333FF"/>
                </a:solidFill>
              </a:rPr>
              <a:t> of accepted value today.</a:t>
            </a:r>
          </a:p>
        </p:txBody>
      </p:sp>
    </p:spTree>
    <p:extLst>
      <p:ext uri="{BB962C8B-B14F-4D97-AF65-F5344CB8AC3E}">
        <p14:creationId xmlns:p14="http://schemas.microsoft.com/office/powerpoint/2010/main" val="285958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28" name="Rectangle 20"/>
          <p:cNvSpPr>
            <a:spLocks noChangeArrowheads="1"/>
          </p:cNvSpPr>
          <p:nvPr/>
        </p:nvSpPr>
        <p:spPr bwMode="auto">
          <a:xfrm>
            <a:off x="6429375" y="5864225"/>
            <a:ext cx="1350963" cy="5794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401426" name="Group 18"/>
          <p:cNvGrpSpPr>
            <a:grpSpLocks/>
          </p:cNvGrpSpPr>
          <p:nvPr/>
        </p:nvGrpSpPr>
        <p:grpSpPr bwMode="auto">
          <a:xfrm>
            <a:off x="127000" y="2724150"/>
            <a:ext cx="5778500" cy="3670300"/>
            <a:chOff x="62" y="1746"/>
            <a:chExt cx="3640" cy="2312"/>
          </a:xfrm>
        </p:grpSpPr>
        <p:pic>
          <p:nvPicPr>
            <p:cNvPr id="6156" name="Picture 15" descr="michel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" y="1802"/>
              <a:ext cx="3640" cy="2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7" name="Rectangle 17"/>
            <p:cNvSpPr>
              <a:spLocks noChangeArrowheads="1"/>
            </p:cNvSpPr>
            <p:nvPr/>
          </p:nvSpPr>
          <p:spPr bwMode="auto">
            <a:xfrm>
              <a:off x="2496" y="1746"/>
              <a:ext cx="229" cy="165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1042988" y="684213"/>
            <a:ext cx="3948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Albert Michelson (1879)</a:t>
            </a: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946150" y="1393825"/>
            <a:ext cx="520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</a:t>
            </a:r>
          </a:p>
        </p:txBody>
      </p:sp>
      <p:sp>
        <p:nvSpPr>
          <p:cNvPr id="401418" name="Rectangle 10"/>
          <p:cNvSpPr>
            <a:spLocks noChangeArrowheads="1"/>
          </p:cNvSpPr>
          <p:nvPr/>
        </p:nvSpPr>
        <p:spPr bwMode="auto">
          <a:xfrm>
            <a:off x="1379538" y="1425575"/>
            <a:ext cx="3867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first to get an accurate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value for speed of light </a:t>
            </a:r>
          </a:p>
        </p:txBody>
      </p:sp>
      <p:pic>
        <p:nvPicPr>
          <p:cNvPr id="6151" name="Picture 14" descr="SIL14-M004-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358775"/>
            <a:ext cx="20701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1424" name="Rectangle 16"/>
          <p:cNvSpPr>
            <a:spLocks noChangeArrowheads="1"/>
          </p:cNvSpPr>
          <p:nvPr/>
        </p:nvSpPr>
        <p:spPr bwMode="auto">
          <a:xfrm>
            <a:off x="5707063" y="3778250"/>
            <a:ext cx="285908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speed of light 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vacuum (and air)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is constant</a:t>
            </a:r>
          </a:p>
        </p:txBody>
      </p:sp>
      <p:sp>
        <p:nvSpPr>
          <p:cNvPr id="401427" name="Rectangle 19"/>
          <p:cNvSpPr>
            <a:spLocks noChangeArrowheads="1"/>
          </p:cNvSpPr>
          <p:nvPr/>
        </p:nvSpPr>
        <p:spPr bwMode="auto">
          <a:xfrm>
            <a:off x="5580063" y="5194300"/>
            <a:ext cx="3136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c = 3.00 x 10</a:t>
            </a:r>
            <a:r>
              <a:rPr lang="en-US" sz="2800" baseline="30000">
                <a:solidFill>
                  <a:srgbClr val="000000"/>
                </a:solidFill>
              </a:rPr>
              <a:t>8</a:t>
            </a:r>
            <a:r>
              <a:rPr lang="en-US" sz="2800">
                <a:solidFill>
                  <a:srgbClr val="000000"/>
                </a:solidFill>
              </a:rPr>
              <a:t> m/s </a:t>
            </a:r>
          </a:p>
        </p:txBody>
      </p:sp>
      <p:sp>
        <p:nvSpPr>
          <p:cNvPr id="401429" name="Text Box 21"/>
          <p:cNvSpPr txBox="1">
            <a:spLocks noChangeArrowheads="1"/>
          </p:cNvSpPr>
          <p:nvPr/>
        </p:nvSpPr>
        <p:spPr bwMode="auto">
          <a:xfrm>
            <a:off x="6529388" y="5880100"/>
            <a:ext cx="1158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 = f </a:t>
            </a:r>
            <a:r>
              <a:rPr lang="en-US">
                <a:solidFill>
                  <a:srgbClr val="000000"/>
                </a:solidFill>
                <a:latin typeface="Symbol" pitchFamily="18" charset="2"/>
              </a:rPr>
              <a:t>l</a:t>
            </a:r>
          </a:p>
        </p:txBody>
      </p:sp>
      <p:sp>
        <p:nvSpPr>
          <p:cNvPr id="6155" name="AutoShape 22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420688" y="1814513"/>
            <a:ext cx="696912" cy="900112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1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1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1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8" grpId="0" animBg="1"/>
      <p:bldP spid="401418" grpId="0"/>
      <p:bldP spid="401424" grpId="0"/>
      <p:bldP spid="401427" grpId="0"/>
      <p:bldP spid="4014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8" name="Rectangle 6"/>
          <p:cNvSpPr>
            <a:spLocks noChangeArrowheads="1"/>
          </p:cNvSpPr>
          <p:nvPr/>
        </p:nvSpPr>
        <p:spPr bwMode="auto">
          <a:xfrm>
            <a:off x="6537325" y="2673350"/>
            <a:ext cx="1381125" cy="56515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02457" name="Rectangle 25"/>
          <p:cNvSpPr>
            <a:spLocks noChangeArrowheads="1"/>
          </p:cNvSpPr>
          <p:nvPr/>
        </p:nvSpPr>
        <p:spPr bwMode="auto">
          <a:xfrm>
            <a:off x="6567488" y="5794375"/>
            <a:ext cx="1349375" cy="592138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02440" name="Text Box 8"/>
          <p:cNvSpPr txBox="1">
            <a:spLocks noChangeArrowheads="1"/>
          </p:cNvSpPr>
          <p:nvPr/>
        </p:nvSpPr>
        <p:spPr bwMode="auto">
          <a:xfrm>
            <a:off x="795338" y="2654300"/>
            <a:ext cx="1158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 = f </a:t>
            </a:r>
            <a:r>
              <a:rPr lang="en-US">
                <a:solidFill>
                  <a:srgbClr val="000000"/>
                </a:solidFill>
                <a:latin typeface="Symbol" pitchFamily="18" charset="2"/>
              </a:rPr>
              <a:t>l</a:t>
            </a: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1131888" y="585788"/>
            <a:ext cx="4560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Find wavelength of a Q-104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(FM 104.1) radio wave. </a:t>
            </a:r>
          </a:p>
        </p:txBody>
      </p:sp>
      <p:pic>
        <p:nvPicPr>
          <p:cNvPr id="402442" name="Picture 10" descr="j035954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430213"/>
            <a:ext cx="22066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43" name="Rectangle 11"/>
          <p:cNvSpPr>
            <a:spLocks noChangeArrowheads="1"/>
          </p:cNvSpPr>
          <p:nvPr/>
        </p:nvSpPr>
        <p:spPr bwMode="auto">
          <a:xfrm>
            <a:off x="587375" y="1690688"/>
            <a:ext cx="2409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f = 104.1 MHz</a:t>
            </a:r>
          </a:p>
        </p:txBody>
      </p:sp>
      <p:sp>
        <p:nvSpPr>
          <p:cNvPr id="402444" name="Rectangle 12"/>
          <p:cNvSpPr>
            <a:spLocks noChangeArrowheads="1"/>
          </p:cNvSpPr>
          <p:nvPr/>
        </p:nvSpPr>
        <p:spPr bwMode="auto">
          <a:xfrm>
            <a:off x="2973388" y="1682750"/>
            <a:ext cx="292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= 104.1 x 10</a:t>
            </a:r>
            <a:r>
              <a:rPr lang="en-US" sz="2800" baseline="30000">
                <a:solidFill>
                  <a:srgbClr val="000000"/>
                </a:solidFill>
              </a:rPr>
              <a:t>6</a:t>
            </a:r>
            <a:r>
              <a:rPr lang="en-US" sz="2800">
                <a:solidFill>
                  <a:srgbClr val="000000"/>
                </a:solidFill>
              </a:rPr>
              <a:t> Hz </a:t>
            </a:r>
          </a:p>
        </p:txBody>
      </p:sp>
      <p:graphicFrame>
        <p:nvGraphicFramePr>
          <p:cNvPr id="402446" name="Object 14"/>
          <p:cNvGraphicFramePr>
            <a:graphicFrameLocks noChangeAspect="1"/>
          </p:cNvGraphicFramePr>
          <p:nvPr/>
        </p:nvGraphicFramePr>
        <p:xfrm>
          <a:off x="2039938" y="2511425"/>
          <a:ext cx="13335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333500" imgH="838200" progId="Equation.3">
                  <p:embed/>
                </p:oleObj>
              </mc:Choice>
              <mc:Fallback>
                <p:oleObj name="Equation" r:id="rId4" imgW="13335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511425"/>
                        <a:ext cx="13335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48" name="Object 16"/>
          <p:cNvGraphicFramePr>
            <a:graphicFrameLocks noChangeAspect="1"/>
          </p:cNvGraphicFramePr>
          <p:nvPr/>
        </p:nvGraphicFramePr>
        <p:xfrm>
          <a:off x="3433763" y="2470150"/>
          <a:ext cx="25400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540000" imgH="876300" progId="Equation.3">
                  <p:embed/>
                </p:oleObj>
              </mc:Choice>
              <mc:Fallback>
                <p:oleObj name="Equation" r:id="rId6" imgW="2540000" imgH="876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2470150"/>
                        <a:ext cx="25400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49" name="Text Box 17"/>
          <p:cNvSpPr txBox="1">
            <a:spLocks noChangeArrowheads="1"/>
          </p:cNvSpPr>
          <p:nvPr/>
        </p:nvSpPr>
        <p:spPr bwMode="auto">
          <a:xfrm>
            <a:off x="6091238" y="2698750"/>
            <a:ext cx="1776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=   2.88 m</a:t>
            </a:r>
          </a:p>
        </p:txBody>
      </p:sp>
      <p:sp>
        <p:nvSpPr>
          <p:cNvPr id="402450" name="Text Box 18"/>
          <p:cNvSpPr txBox="1">
            <a:spLocks noChangeArrowheads="1"/>
          </p:cNvSpPr>
          <p:nvPr/>
        </p:nvSpPr>
        <p:spPr bwMode="auto">
          <a:xfrm>
            <a:off x="804863" y="5792788"/>
            <a:ext cx="115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 = f </a:t>
            </a:r>
            <a:r>
              <a:rPr lang="en-US">
                <a:solidFill>
                  <a:srgbClr val="000000"/>
                </a:solidFill>
                <a:latin typeface="Symbol" pitchFamily="18" charset="2"/>
              </a:rPr>
              <a:t>l</a:t>
            </a:r>
          </a:p>
        </p:txBody>
      </p:sp>
      <p:sp>
        <p:nvSpPr>
          <p:cNvPr id="402451" name="Rectangle 19"/>
          <p:cNvSpPr>
            <a:spLocks noChangeArrowheads="1"/>
          </p:cNvSpPr>
          <p:nvPr/>
        </p:nvSpPr>
        <p:spPr bwMode="auto">
          <a:xfrm>
            <a:off x="1141413" y="3738563"/>
            <a:ext cx="36687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Find wavelength of 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(AM 720) radio wave. </a:t>
            </a:r>
          </a:p>
        </p:txBody>
      </p:sp>
      <p:sp>
        <p:nvSpPr>
          <p:cNvPr id="402452" name="Rectangle 20"/>
          <p:cNvSpPr>
            <a:spLocks noChangeArrowheads="1"/>
          </p:cNvSpPr>
          <p:nvPr/>
        </p:nvSpPr>
        <p:spPr bwMode="auto">
          <a:xfrm>
            <a:off x="596900" y="4829175"/>
            <a:ext cx="1993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f = 720 kHz</a:t>
            </a:r>
          </a:p>
        </p:txBody>
      </p:sp>
      <p:sp>
        <p:nvSpPr>
          <p:cNvPr id="402453" name="Rectangle 21"/>
          <p:cNvSpPr>
            <a:spLocks noChangeArrowheads="1"/>
          </p:cNvSpPr>
          <p:nvPr/>
        </p:nvSpPr>
        <p:spPr bwMode="auto">
          <a:xfrm>
            <a:off x="2554288" y="4821238"/>
            <a:ext cx="2624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= 720 x 10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Hz </a:t>
            </a:r>
          </a:p>
        </p:txBody>
      </p:sp>
      <p:graphicFrame>
        <p:nvGraphicFramePr>
          <p:cNvPr id="402454" name="Object 22"/>
          <p:cNvGraphicFramePr>
            <a:graphicFrameLocks noChangeAspect="1"/>
          </p:cNvGraphicFramePr>
          <p:nvPr/>
        </p:nvGraphicFramePr>
        <p:xfrm>
          <a:off x="2049463" y="5649913"/>
          <a:ext cx="13335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333500" imgH="838200" progId="Equation.3">
                  <p:embed/>
                </p:oleObj>
              </mc:Choice>
              <mc:Fallback>
                <p:oleObj name="Equation" r:id="rId8" imgW="13335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5649913"/>
                        <a:ext cx="13335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55" name="Object 23"/>
          <p:cNvGraphicFramePr>
            <a:graphicFrameLocks noChangeAspect="1"/>
          </p:cNvGraphicFramePr>
          <p:nvPr/>
        </p:nvGraphicFramePr>
        <p:xfrm>
          <a:off x="3443288" y="5608638"/>
          <a:ext cx="25400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2540000" imgH="876300" progId="Equation.3">
                  <p:embed/>
                </p:oleObj>
              </mc:Choice>
              <mc:Fallback>
                <p:oleObj name="Equation" r:id="rId10" imgW="2540000" imgH="876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608638"/>
                        <a:ext cx="2540000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56" name="Text Box 24"/>
          <p:cNvSpPr txBox="1">
            <a:spLocks noChangeArrowheads="1"/>
          </p:cNvSpPr>
          <p:nvPr/>
        </p:nvSpPr>
        <p:spPr bwMode="auto">
          <a:xfrm>
            <a:off x="6100763" y="5837238"/>
            <a:ext cx="1677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=   420 m</a:t>
            </a:r>
          </a:p>
        </p:txBody>
      </p:sp>
    </p:spTree>
    <p:extLst>
      <p:ext uri="{BB962C8B-B14F-4D97-AF65-F5344CB8AC3E}">
        <p14:creationId xmlns:p14="http://schemas.microsoft.com/office/powerpoint/2010/main" val="76035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024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024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2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0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2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0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02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40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40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0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0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8" grpId="0" animBg="1"/>
      <p:bldP spid="402457" grpId="0" animBg="1"/>
      <p:bldP spid="402440" grpId="0"/>
      <p:bldP spid="402443" grpId="0"/>
      <p:bldP spid="402444" grpId="0"/>
      <p:bldP spid="402449" grpId="0"/>
      <p:bldP spid="402450" grpId="0"/>
      <p:bldP spid="402451" grpId="0"/>
      <p:bldP spid="402452" grpId="0"/>
      <p:bldP spid="402453" grpId="0"/>
      <p:bldP spid="4024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363538" y="309563"/>
            <a:ext cx="18272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light year</a:t>
            </a:r>
            <a:r>
              <a:rPr lang="en-US" sz="2800">
                <a:solidFill>
                  <a:srgbClr val="FF3300"/>
                </a:solidFill>
              </a:rPr>
              <a:t>: </a:t>
            </a:r>
          </a:p>
        </p:txBody>
      </p: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1171575" y="1008063"/>
            <a:ext cx="3676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MILKY WAY GALAXY</a:t>
            </a:r>
          </a:p>
        </p:txBody>
      </p:sp>
      <p:sp>
        <p:nvSpPr>
          <p:cNvPr id="403466" name="Rectangle 10"/>
          <p:cNvSpPr>
            <a:spLocks noChangeArrowheads="1"/>
          </p:cNvSpPr>
          <p:nvPr/>
        </p:nvSpPr>
        <p:spPr bwMode="auto">
          <a:xfrm>
            <a:off x="2101850" y="309563"/>
            <a:ext cx="5372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distance light travels in one year </a:t>
            </a:r>
          </a:p>
        </p:txBody>
      </p:sp>
      <p:grpSp>
        <p:nvGrpSpPr>
          <p:cNvPr id="403512" name="Group 56"/>
          <p:cNvGrpSpPr>
            <a:grpSpLocks/>
          </p:cNvGrpSpPr>
          <p:nvPr/>
        </p:nvGrpSpPr>
        <p:grpSpPr bwMode="auto">
          <a:xfrm>
            <a:off x="663575" y="1774825"/>
            <a:ext cx="7981950" cy="4600575"/>
            <a:chOff x="418" y="1118"/>
            <a:chExt cx="5028" cy="2898"/>
          </a:xfrm>
        </p:grpSpPr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V="1">
              <a:off x="2881" y="2169"/>
              <a:ext cx="0" cy="1129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07" name="Line 27"/>
            <p:cNvSpPr>
              <a:spLocks noChangeShapeType="1"/>
            </p:cNvSpPr>
            <p:nvPr/>
          </p:nvSpPr>
          <p:spPr bwMode="auto">
            <a:xfrm flipV="1">
              <a:off x="4112" y="2375"/>
              <a:ext cx="0" cy="884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08" name="Line 29"/>
            <p:cNvSpPr>
              <a:spLocks noChangeShapeType="1"/>
            </p:cNvSpPr>
            <p:nvPr/>
          </p:nvSpPr>
          <p:spPr bwMode="auto">
            <a:xfrm flipH="1">
              <a:off x="2881" y="3195"/>
              <a:ext cx="513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09" name="Line 30"/>
            <p:cNvSpPr>
              <a:spLocks noChangeShapeType="1"/>
            </p:cNvSpPr>
            <p:nvPr/>
          </p:nvSpPr>
          <p:spPr bwMode="auto">
            <a:xfrm>
              <a:off x="3394" y="3195"/>
              <a:ext cx="718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10" name="Line 36"/>
            <p:cNvSpPr>
              <a:spLocks noChangeShapeType="1"/>
            </p:cNvSpPr>
            <p:nvPr/>
          </p:nvSpPr>
          <p:spPr bwMode="auto">
            <a:xfrm flipV="1">
              <a:off x="5138" y="2272"/>
              <a:ext cx="308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11" name="Line 37"/>
            <p:cNvSpPr>
              <a:spLocks noChangeShapeType="1"/>
            </p:cNvSpPr>
            <p:nvPr/>
          </p:nvSpPr>
          <p:spPr bwMode="auto">
            <a:xfrm flipV="1">
              <a:off x="5138" y="2067"/>
              <a:ext cx="308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12" name="Line 38"/>
            <p:cNvSpPr>
              <a:spLocks noChangeShapeType="1"/>
            </p:cNvSpPr>
            <p:nvPr/>
          </p:nvSpPr>
          <p:spPr bwMode="auto">
            <a:xfrm>
              <a:off x="5343" y="1759"/>
              <a:ext cx="0" cy="30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13" name="Line 39"/>
            <p:cNvSpPr>
              <a:spLocks noChangeShapeType="1"/>
            </p:cNvSpPr>
            <p:nvPr/>
          </p:nvSpPr>
          <p:spPr bwMode="auto">
            <a:xfrm flipV="1">
              <a:off x="5343" y="2272"/>
              <a:ext cx="0" cy="30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14" name="Line 40"/>
            <p:cNvSpPr>
              <a:spLocks noChangeShapeType="1"/>
            </p:cNvSpPr>
            <p:nvPr/>
          </p:nvSpPr>
          <p:spPr bwMode="auto">
            <a:xfrm flipV="1">
              <a:off x="5343" y="2067"/>
              <a:ext cx="0" cy="20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15" name="Line 41"/>
            <p:cNvSpPr>
              <a:spLocks noChangeShapeType="1"/>
            </p:cNvSpPr>
            <p:nvPr/>
          </p:nvSpPr>
          <p:spPr bwMode="auto">
            <a:xfrm flipH="1" flipV="1">
              <a:off x="4728" y="1964"/>
              <a:ext cx="615" cy="20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216" name="Line 42"/>
            <p:cNvSpPr>
              <a:spLocks noChangeShapeType="1"/>
            </p:cNvSpPr>
            <p:nvPr/>
          </p:nvSpPr>
          <p:spPr bwMode="auto">
            <a:xfrm flipV="1">
              <a:off x="4728" y="1759"/>
              <a:ext cx="0" cy="20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8217" name="Group 55"/>
            <p:cNvGrpSpPr>
              <a:grpSpLocks/>
            </p:cNvGrpSpPr>
            <p:nvPr/>
          </p:nvGrpSpPr>
          <p:grpSpPr bwMode="auto">
            <a:xfrm>
              <a:off x="418" y="1118"/>
              <a:ext cx="4618" cy="2898"/>
              <a:chOff x="418" y="1118"/>
              <a:chExt cx="4618" cy="2898"/>
            </a:xfrm>
          </p:grpSpPr>
          <p:sp>
            <p:nvSpPr>
              <p:cNvPr id="8218" name="Line 12"/>
              <p:cNvSpPr>
                <a:spLocks noChangeShapeType="1"/>
              </p:cNvSpPr>
              <p:nvPr/>
            </p:nvSpPr>
            <p:spPr bwMode="auto">
              <a:xfrm>
                <a:off x="418" y="1554"/>
                <a:ext cx="1950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19" name="Line 13"/>
              <p:cNvSpPr>
                <a:spLocks noChangeShapeType="1"/>
              </p:cNvSpPr>
              <p:nvPr/>
            </p:nvSpPr>
            <p:spPr bwMode="auto">
              <a:xfrm flipV="1">
                <a:off x="418" y="2785"/>
                <a:ext cx="1950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0" name="Freeform 15"/>
              <p:cNvSpPr>
                <a:spLocks/>
              </p:cNvSpPr>
              <p:nvPr/>
            </p:nvSpPr>
            <p:spPr bwMode="auto">
              <a:xfrm>
                <a:off x="726" y="2067"/>
                <a:ext cx="102" cy="205"/>
              </a:xfrm>
              <a:custGeom>
                <a:avLst/>
                <a:gdLst>
                  <a:gd name="T0" fmla="*/ 11 w 180"/>
                  <a:gd name="T1" fmla="*/ 22 h 360"/>
                  <a:gd name="T2" fmla="*/ 0 w 180"/>
                  <a:gd name="T3" fmla="*/ 11 h 360"/>
                  <a:gd name="T4" fmla="*/ 11 w 180"/>
                  <a:gd name="T5" fmla="*/ 0 h 3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0" h="360">
                    <a:moveTo>
                      <a:pt x="180" y="360"/>
                    </a:moveTo>
                    <a:cubicBezTo>
                      <a:pt x="90" y="300"/>
                      <a:pt x="0" y="240"/>
                      <a:pt x="0" y="180"/>
                    </a:cubicBezTo>
                    <a:cubicBezTo>
                      <a:pt x="0" y="120"/>
                      <a:pt x="120" y="60"/>
                      <a:pt x="180" y="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1" name="Freeform 16"/>
              <p:cNvSpPr>
                <a:spLocks/>
              </p:cNvSpPr>
              <p:nvPr/>
            </p:nvSpPr>
            <p:spPr bwMode="auto">
              <a:xfrm>
                <a:off x="2265" y="1537"/>
                <a:ext cx="1231" cy="325"/>
              </a:xfrm>
              <a:custGeom>
                <a:avLst/>
                <a:gdLst>
                  <a:gd name="T0" fmla="*/ 0 w 2160"/>
                  <a:gd name="T1" fmla="*/ 34 h 570"/>
                  <a:gd name="T2" fmla="*/ 11 w 2160"/>
                  <a:gd name="T3" fmla="*/ 13 h 570"/>
                  <a:gd name="T4" fmla="*/ 32 w 2160"/>
                  <a:gd name="T5" fmla="*/ 2 h 570"/>
                  <a:gd name="T6" fmla="*/ 97 w 2160"/>
                  <a:gd name="T7" fmla="*/ 2 h 570"/>
                  <a:gd name="T8" fmla="*/ 119 w 2160"/>
                  <a:gd name="T9" fmla="*/ 13 h 570"/>
                  <a:gd name="T10" fmla="*/ 130 w 2160"/>
                  <a:gd name="T11" fmla="*/ 34 h 5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" h="570">
                    <a:moveTo>
                      <a:pt x="0" y="570"/>
                    </a:moveTo>
                    <a:cubicBezTo>
                      <a:pt x="45" y="435"/>
                      <a:pt x="90" y="300"/>
                      <a:pt x="180" y="210"/>
                    </a:cubicBezTo>
                    <a:cubicBezTo>
                      <a:pt x="270" y="120"/>
                      <a:pt x="300" y="60"/>
                      <a:pt x="540" y="30"/>
                    </a:cubicBezTo>
                    <a:cubicBezTo>
                      <a:pt x="780" y="0"/>
                      <a:pt x="1380" y="0"/>
                      <a:pt x="1620" y="30"/>
                    </a:cubicBezTo>
                    <a:cubicBezTo>
                      <a:pt x="1860" y="60"/>
                      <a:pt x="1890" y="120"/>
                      <a:pt x="1980" y="210"/>
                    </a:cubicBezTo>
                    <a:cubicBezTo>
                      <a:pt x="2070" y="300"/>
                      <a:pt x="2115" y="435"/>
                      <a:pt x="2160" y="57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2" name="Freeform 17"/>
              <p:cNvSpPr>
                <a:spLocks/>
              </p:cNvSpPr>
              <p:nvPr/>
            </p:nvSpPr>
            <p:spPr bwMode="auto">
              <a:xfrm rot="10800000">
                <a:off x="2265" y="2477"/>
                <a:ext cx="1231" cy="308"/>
              </a:xfrm>
              <a:custGeom>
                <a:avLst/>
                <a:gdLst>
                  <a:gd name="T0" fmla="*/ 0 w 2160"/>
                  <a:gd name="T1" fmla="*/ 26 h 570"/>
                  <a:gd name="T2" fmla="*/ 11 w 2160"/>
                  <a:gd name="T3" fmla="*/ 10 h 570"/>
                  <a:gd name="T4" fmla="*/ 32 w 2160"/>
                  <a:gd name="T5" fmla="*/ 2 h 570"/>
                  <a:gd name="T6" fmla="*/ 97 w 2160"/>
                  <a:gd name="T7" fmla="*/ 2 h 570"/>
                  <a:gd name="T8" fmla="*/ 119 w 2160"/>
                  <a:gd name="T9" fmla="*/ 10 h 570"/>
                  <a:gd name="T10" fmla="*/ 130 w 2160"/>
                  <a:gd name="T11" fmla="*/ 26 h 5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" h="570">
                    <a:moveTo>
                      <a:pt x="0" y="570"/>
                    </a:moveTo>
                    <a:cubicBezTo>
                      <a:pt x="45" y="435"/>
                      <a:pt x="90" y="300"/>
                      <a:pt x="180" y="210"/>
                    </a:cubicBezTo>
                    <a:cubicBezTo>
                      <a:pt x="270" y="120"/>
                      <a:pt x="300" y="60"/>
                      <a:pt x="540" y="30"/>
                    </a:cubicBezTo>
                    <a:cubicBezTo>
                      <a:pt x="780" y="0"/>
                      <a:pt x="1380" y="0"/>
                      <a:pt x="1620" y="30"/>
                    </a:cubicBezTo>
                    <a:cubicBezTo>
                      <a:pt x="1860" y="60"/>
                      <a:pt x="1890" y="120"/>
                      <a:pt x="1980" y="210"/>
                    </a:cubicBezTo>
                    <a:cubicBezTo>
                      <a:pt x="2070" y="300"/>
                      <a:pt x="2115" y="435"/>
                      <a:pt x="2160" y="57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3" name="Line 18"/>
              <p:cNvSpPr>
                <a:spLocks noChangeShapeType="1"/>
              </p:cNvSpPr>
              <p:nvPr/>
            </p:nvSpPr>
            <p:spPr bwMode="auto">
              <a:xfrm flipH="1">
                <a:off x="2162" y="186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4" name="Line 19"/>
              <p:cNvSpPr>
                <a:spLocks noChangeShapeType="1"/>
              </p:cNvSpPr>
              <p:nvPr/>
            </p:nvSpPr>
            <p:spPr bwMode="auto">
              <a:xfrm flipH="1" flipV="1">
                <a:off x="2162" y="227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5" name="Line 20"/>
              <p:cNvSpPr>
                <a:spLocks noChangeShapeType="1"/>
              </p:cNvSpPr>
              <p:nvPr/>
            </p:nvSpPr>
            <p:spPr bwMode="auto">
              <a:xfrm>
                <a:off x="3496" y="186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6" name="Line 21"/>
              <p:cNvSpPr>
                <a:spLocks noChangeShapeType="1"/>
              </p:cNvSpPr>
              <p:nvPr/>
            </p:nvSpPr>
            <p:spPr bwMode="auto">
              <a:xfrm flipV="1">
                <a:off x="3496" y="227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7" name="Line 22"/>
              <p:cNvSpPr>
                <a:spLocks noChangeShapeType="1"/>
              </p:cNvSpPr>
              <p:nvPr/>
            </p:nvSpPr>
            <p:spPr bwMode="auto">
              <a:xfrm flipH="1">
                <a:off x="828" y="2272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8" name="Line 23"/>
              <p:cNvSpPr>
                <a:spLocks noChangeShapeType="1"/>
              </p:cNvSpPr>
              <p:nvPr/>
            </p:nvSpPr>
            <p:spPr bwMode="auto">
              <a:xfrm flipH="1">
                <a:off x="828" y="2067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29" name="Line 24"/>
              <p:cNvSpPr>
                <a:spLocks noChangeShapeType="1"/>
              </p:cNvSpPr>
              <p:nvPr/>
            </p:nvSpPr>
            <p:spPr bwMode="auto">
              <a:xfrm>
                <a:off x="3599" y="2067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0" name="Line 25"/>
              <p:cNvSpPr>
                <a:spLocks noChangeShapeType="1"/>
              </p:cNvSpPr>
              <p:nvPr/>
            </p:nvSpPr>
            <p:spPr bwMode="auto">
              <a:xfrm>
                <a:off x="3599" y="2272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1" name="Freeform 26"/>
              <p:cNvSpPr>
                <a:spLocks/>
              </p:cNvSpPr>
              <p:nvPr/>
            </p:nvSpPr>
            <p:spPr bwMode="auto">
              <a:xfrm rot="-10744066">
                <a:off x="4933" y="2067"/>
                <a:ext cx="103" cy="205"/>
              </a:xfrm>
              <a:custGeom>
                <a:avLst/>
                <a:gdLst>
                  <a:gd name="T0" fmla="*/ 11 w 180"/>
                  <a:gd name="T1" fmla="*/ 22 h 360"/>
                  <a:gd name="T2" fmla="*/ 0 w 180"/>
                  <a:gd name="T3" fmla="*/ 11 h 360"/>
                  <a:gd name="T4" fmla="*/ 11 w 180"/>
                  <a:gd name="T5" fmla="*/ 0 h 3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0" h="360">
                    <a:moveTo>
                      <a:pt x="180" y="360"/>
                    </a:moveTo>
                    <a:cubicBezTo>
                      <a:pt x="90" y="300"/>
                      <a:pt x="0" y="240"/>
                      <a:pt x="0" y="180"/>
                    </a:cubicBezTo>
                    <a:cubicBezTo>
                      <a:pt x="0" y="120"/>
                      <a:pt x="120" y="60"/>
                      <a:pt x="180" y="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2" name="Line 28"/>
              <p:cNvSpPr>
                <a:spLocks noChangeShapeType="1"/>
              </p:cNvSpPr>
              <p:nvPr/>
            </p:nvSpPr>
            <p:spPr bwMode="auto">
              <a:xfrm flipV="1">
                <a:off x="726" y="2272"/>
                <a:ext cx="0" cy="1744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3" name="Line 31"/>
              <p:cNvSpPr>
                <a:spLocks noChangeShapeType="1"/>
              </p:cNvSpPr>
              <p:nvPr/>
            </p:nvSpPr>
            <p:spPr bwMode="auto">
              <a:xfrm flipV="1">
                <a:off x="5036" y="2272"/>
                <a:ext cx="0" cy="1744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4" name="Line 32"/>
              <p:cNvSpPr>
                <a:spLocks noChangeShapeType="1"/>
              </p:cNvSpPr>
              <p:nvPr/>
            </p:nvSpPr>
            <p:spPr bwMode="auto">
              <a:xfrm flipH="1">
                <a:off x="726" y="3913"/>
                <a:ext cx="1949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5" name="Line 33"/>
              <p:cNvSpPr>
                <a:spLocks noChangeShapeType="1"/>
              </p:cNvSpPr>
              <p:nvPr/>
            </p:nvSpPr>
            <p:spPr bwMode="auto">
              <a:xfrm>
                <a:off x="2675" y="3913"/>
                <a:ext cx="2361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6" name="Line 34"/>
              <p:cNvSpPr>
                <a:spLocks noChangeShapeType="1"/>
              </p:cNvSpPr>
              <p:nvPr/>
            </p:nvSpPr>
            <p:spPr bwMode="auto">
              <a:xfrm flipH="1">
                <a:off x="4112" y="1246"/>
                <a:ext cx="0" cy="718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7" name="Line 35"/>
              <p:cNvSpPr>
                <a:spLocks noChangeShapeType="1"/>
              </p:cNvSpPr>
              <p:nvPr/>
            </p:nvSpPr>
            <p:spPr bwMode="auto">
              <a:xfrm flipH="1" flipV="1">
                <a:off x="3282" y="1118"/>
                <a:ext cx="830" cy="128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8" name="Line 43"/>
              <p:cNvSpPr>
                <a:spLocks noChangeShapeType="1"/>
              </p:cNvSpPr>
              <p:nvPr/>
            </p:nvSpPr>
            <p:spPr bwMode="auto">
              <a:xfrm>
                <a:off x="521" y="2067"/>
                <a:ext cx="0" cy="718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39" name="Line 44"/>
              <p:cNvSpPr>
                <a:spLocks noChangeShapeType="1"/>
              </p:cNvSpPr>
              <p:nvPr/>
            </p:nvSpPr>
            <p:spPr bwMode="auto">
              <a:xfrm flipV="1">
                <a:off x="521" y="1554"/>
                <a:ext cx="0" cy="513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40" name="Line 45"/>
              <p:cNvSpPr>
                <a:spLocks noChangeShapeType="1"/>
              </p:cNvSpPr>
              <p:nvPr/>
            </p:nvSpPr>
            <p:spPr bwMode="auto">
              <a:xfrm flipH="1">
                <a:off x="521" y="1900"/>
                <a:ext cx="419" cy="64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03502" name="Rectangle 46"/>
          <p:cNvSpPr>
            <a:spLocks noChangeArrowheads="1"/>
          </p:cNvSpPr>
          <p:nvPr/>
        </p:nvSpPr>
        <p:spPr bwMode="auto">
          <a:xfrm>
            <a:off x="4152900" y="1519238"/>
            <a:ext cx="103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Earth</a:t>
            </a:r>
          </a:p>
        </p:txBody>
      </p:sp>
      <p:sp>
        <p:nvSpPr>
          <p:cNvPr id="403503" name="Rectangle 47"/>
          <p:cNvSpPr>
            <a:spLocks noChangeArrowheads="1"/>
          </p:cNvSpPr>
          <p:nvPr/>
        </p:nvSpPr>
        <p:spPr bwMode="auto">
          <a:xfrm>
            <a:off x="1416050" y="2719388"/>
            <a:ext cx="1728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16,000 ly </a:t>
            </a:r>
          </a:p>
        </p:txBody>
      </p:sp>
      <p:sp>
        <p:nvSpPr>
          <p:cNvPr id="403505" name="Rectangle 49"/>
          <p:cNvSpPr>
            <a:spLocks noChangeArrowheads="1"/>
          </p:cNvSpPr>
          <p:nvPr/>
        </p:nvSpPr>
        <p:spPr bwMode="auto">
          <a:xfrm>
            <a:off x="6854825" y="2327275"/>
            <a:ext cx="1530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3,000 ly </a:t>
            </a:r>
          </a:p>
        </p:txBody>
      </p:sp>
      <p:sp>
        <p:nvSpPr>
          <p:cNvPr id="403506" name="Rectangle 50"/>
          <p:cNvSpPr>
            <a:spLocks noChangeArrowheads="1"/>
          </p:cNvSpPr>
          <p:nvPr/>
        </p:nvSpPr>
        <p:spPr bwMode="auto">
          <a:xfrm>
            <a:off x="4783138" y="4576763"/>
            <a:ext cx="1728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30,000 ly </a:t>
            </a:r>
          </a:p>
        </p:txBody>
      </p:sp>
      <p:sp>
        <p:nvSpPr>
          <p:cNvPr id="403507" name="Rectangle 51"/>
          <p:cNvSpPr>
            <a:spLocks noChangeArrowheads="1"/>
          </p:cNvSpPr>
          <p:nvPr/>
        </p:nvSpPr>
        <p:spPr bwMode="auto">
          <a:xfrm>
            <a:off x="3683000" y="5724525"/>
            <a:ext cx="1927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100,000 ly </a:t>
            </a:r>
          </a:p>
        </p:txBody>
      </p:sp>
      <p:sp>
        <p:nvSpPr>
          <p:cNvPr id="403508" name="Rectangle 52"/>
          <p:cNvSpPr>
            <a:spLocks noChangeArrowheads="1"/>
          </p:cNvSpPr>
          <p:nvPr/>
        </p:nvSpPr>
        <p:spPr bwMode="auto">
          <a:xfrm>
            <a:off x="4883150" y="1000125"/>
            <a:ext cx="3001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(~100 x 10</a:t>
            </a:r>
            <a:r>
              <a:rPr lang="en-US" sz="2800" baseline="30000">
                <a:solidFill>
                  <a:srgbClr val="000000"/>
                </a:solidFill>
              </a:rPr>
              <a:t>9</a:t>
            </a:r>
            <a:r>
              <a:rPr lang="en-US" sz="2800">
                <a:solidFill>
                  <a:srgbClr val="000000"/>
                </a:solidFill>
              </a:rPr>
              <a:t> stars)</a:t>
            </a:r>
          </a:p>
        </p:txBody>
      </p:sp>
      <p:sp>
        <p:nvSpPr>
          <p:cNvPr id="403509" name="Oval 53"/>
          <p:cNvSpPr>
            <a:spLocks noChangeArrowheads="1"/>
          </p:cNvSpPr>
          <p:nvPr/>
        </p:nvSpPr>
        <p:spPr bwMode="auto">
          <a:xfrm>
            <a:off x="6459538" y="3368675"/>
            <a:ext cx="114300" cy="114300"/>
          </a:xfrm>
          <a:prstGeom prst="ellipse">
            <a:avLst/>
          </a:prstGeom>
          <a:solidFill>
            <a:schemeClr val="tx1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03510" name="Rectangle 54"/>
          <p:cNvSpPr>
            <a:spLocks noChangeArrowheads="1"/>
          </p:cNvSpPr>
          <p:nvPr/>
        </p:nvSpPr>
        <p:spPr bwMode="auto">
          <a:xfrm>
            <a:off x="2997200" y="1925638"/>
            <a:ext cx="3316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(T = 200 x 10</a:t>
            </a:r>
            <a:r>
              <a:rPr lang="en-US" sz="2800" baseline="30000">
                <a:solidFill>
                  <a:srgbClr val="000000"/>
                </a:solidFill>
              </a:rPr>
              <a:t>6</a:t>
            </a:r>
            <a:r>
              <a:rPr lang="en-US" sz="2800">
                <a:solidFill>
                  <a:srgbClr val="000000"/>
                </a:solidFill>
              </a:rPr>
              <a:t> yrs.) </a:t>
            </a:r>
          </a:p>
        </p:txBody>
      </p:sp>
    </p:spTree>
    <p:extLst>
      <p:ext uri="{BB962C8B-B14F-4D97-AF65-F5344CB8AC3E}">
        <p14:creationId xmlns:p14="http://schemas.microsoft.com/office/powerpoint/2010/main" val="345906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5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5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3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0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0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0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0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5" grpId="0"/>
      <p:bldP spid="403466" grpId="0"/>
      <p:bldP spid="403502" grpId="0"/>
      <p:bldP spid="403503" grpId="0"/>
      <p:bldP spid="403505" grpId="0"/>
      <p:bldP spid="403506" grpId="0"/>
      <p:bldP spid="403507" grpId="0"/>
      <p:bldP spid="403508" grpId="0"/>
      <p:bldP spid="403509" grpId="0" animBg="1"/>
      <p:bldP spid="4035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Willoughby-Eastlake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Willoughby-Eastlake Schools</dc:creator>
  <cp:lastModifiedBy>Willoughby-Eastlake Schools</cp:lastModifiedBy>
  <cp:revision>1</cp:revision>
  <dcterms:created xsi:type="dcterms:W3CDTF">2013-05-29T16:08:15Z</dcterms:created>
  <dcterms:modified xsi:type="dcterms:W3CDTF">2013-05-29T16:08:53Z</dcterms:modified>
</cp:coreProperties>
</file>